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1" r:id="rId5"/>
    <p:sldId id="262" r:id="rId6"/>
    <p:sldId id="27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2822-00CA-40FF-A202-72AAA259A7A5}" type="datetimeFigureOut">
              <a:rPr lang="cs-CZ" smtClean="0"/>
              <a:t>21.4.2015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A963-9C51-45B1-A10C-0B0D46B929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4841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2822-00CA-40FF-A202-72AAA259A7A5}" type="datetimeFigureOut">
              <a:rPr lang="cs-CZ" smtClean="0"/>
              <a:t>21.4.2015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A963-9C51-45B1-A10C-0B0D46B929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9599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2822-00CA-40FF-A202-72AAA259A7A5}" type="datetimeFigureOut">
              <a:rPr lang="cs-CZ" smtClean="0"/>
              <a:t>21.4.2015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A963-9C51-45B1-A10C-0B0D46B929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3979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2822-00CA-40FF-A202-72AAA259A7A5}" type="datetimeFigureOut">
              <a:rPr lang="cs-CZ" smtClean="0"/>
              <a:t>21.4.2015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A963-9C51-45B1-A10C-0B0D46B929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30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2822-00CA-40FF-A202-72AAA259A7A5}" type="datetimeFigureOut">
              <a:rPr lang="cs-CZ" smtClean="0"/>
              <a:t>21.4.2015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A963-9C51-45B1-A10C-0B0D46B929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891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2822-00CA-40FF-A202-72AAA259A7A5}" type="datetimeFigureOut">
              <a:rPr lang="cs-CZ" smtClean="0"/>
              <a:t>21.4.2015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A963-9C51-45B1-A10C-0B0D46B929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044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2822-00CA-40FF-A202-72AAA259A7A5}" type="datetimeFigureOut">
              <a:rPr lang="cs-CZ" smtClean="0"/>
              <a:t>21.4.2015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A963-9C51-45B1-A10C-0B0D46B929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3267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2822-00CA-40FF-A202-72AAA259A7A5}" type="datetimeFigureOut">
              <a:rPr lang="cs-CZ" smtClean="0"/>
              <a:t>21.4.2015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A963-9C51-45B1-A10C-0B0D46B929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1570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2822-00CA-40FF-A202-72AAA259A7A5}" type="datetimeFigureOut">
              <a:rPr lang="cs-CZ" smtClean="0"/>
              <a:t>21.4.2015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A963-9C51-45B1-A10C-0B0D46B929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347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2822-00CA-40FF-A202-72AAA259A7A5}" type="datetimeFigureOut">
              <a:rPr lang="cs-CZ" smtClean="0"/>
              <a:t>21.4.2015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A963-9C51-45B1-A10C-0B0D46B929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666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2822-00CA-40FF-A202-72AAA259A7A5}" type="datetimeFigureOut">
              <a:rPr lang="cs-CZ" smtClean="0"/>
              <a:t>21.4.2015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A963-9C51-45B1-A10C-0B0D46B929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6345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92822-00CA-40FF-A202-72AAA259A7A5}" type="datetimeFigureOut">
              <a:rPr lang="cs-CZ" smtClean="0"/>
              <a:t>21.4.2015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0A963-9C51-45B1-A10C-0B0D46B929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3003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nastroje.knihovna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nastroje.knihovna.cz/nastroje/socialni-site-a-spoluprace/163-facebook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844825"/>
            <a:ext cx="7772400" cy="175562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Užitečné online nástroje pro </a:t>
            </a:r>
            <a:r>
              <a:rPr lang="cs-CZ" dirty="0" smtClean="0"/>
              <a:t>knihovníky</a:t>
            </a:r>
            <a:br>
              <a:rPr lang="cs-CZ" dirty="0" smtClean="0"/>
            </a:br>
            <a:r>
              <a:rPr lang="cs-CZ" dirty="0" smtClean="0"/>
              <a:t>-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nastroje.knihovna.cz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085184"/>
            <a:ext cx="6400800" cy="55361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Zuzana Vrtalová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61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IconSeeker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cs-CZ" sz="1600" dirty="0" smtClean="0"/>
              <a:t>bez­platný </a:t>
            </a:r>
            <a:r>
              <a:rPr lang="cs-CZ" sz="1600" dirty="0"/>
              <a:t>vyhle­dávač </a:t>
            </a:r>
            <a:r>
              <a:rPr lang="cs-CZ" sz="1600" dirty="0" smtClean="0"/>
              <a:t>iko­nek pro </a:t>
            </a:r>
            <a:r>
              <a:rPr lang="cs-CZ" sz="1600" dirty="0"/>
              <a:t>tvorbu růz­ných pro­pa­gačních mate­ri­álů nebo webových </a:t>
            </a:r>
            <a:r>
              <a:rPr lang="cs-CZ" sz="1600" dirty="0" smtClean="0"/>
              <a:t>stránek</a:t>
            </a:r>
          </a:p>
          <a:p>
            <a:r>
              <a:rPr lang="cs-CZ" sz="1600" dirty="0" smtClean="0"/>
              <a:t>více </a:t>
            </a:r>
            <a:r>
              <a:rPr lang="cs-CZ" sz="1600" dirty="0"/>
              <a:t>než 50 000 iko­nek v růz­ných for­má­tech (PNG, JPG a ICO</a:t>
            </a:r>
            <a:r>
              <a:rPr lang="cs-CZ" sz="1600" dirty="0" smtClean="0"/>
              <a:t>)</a:t>
            </a:r>
          </a:p>
          <a:p>
            <a:r>
              <a:rPr lang="cs-CZ" sz="1600" dirty="0"/>
              <a:t>v</a:t>
            </a:r>
            <a:r>
              <a:rPr lang="cs-CZ" sz="1600" dirty="0" smtClean="0"/>
              <a:t>šechny jsou </a:t>
            </a:r>
            <a:r>
              <a:rPr lang="cs-CZ" sz="1600" dirty="0"/>
              <a:t>volně pou­ži­telné pro neko­merční </a:t>
            </a:r>
            <a:r>
              <a:rPr lang="cs-CZ" sz="1600" dirty="0" smtClean="0"/>
              <a:t>účely </a:t>
            </a:r>
          </a:p>
          <a:p>
            <a:r>
              <a:rPr lang="cs-CZ" sz="1600" dirty="0"/>
              <a:t>p</a:t>
            </a:r>
            <a:r>
              <a:rPr lang="cs-CZ" sz="1600" dirty="0" smtClean="0"/>
              <a:t>ou­žití </a:t>
            </a:r>
            <a:r>
              <a:rPr lang="cs-CZ" sz="1600" dirty="0"/>
              <a:t>někte­rých z nich pro komerční účely může být auto­rem nějak ome­zeno – například musíte zapla­tit určitý popla­tek nebo uvést </a:t>
            </a:r>
            <a:r>
              <a:rPr lang="cs-CZ" sz="1600" dirty="0" smtClean="0"/>
              <a:t>autora</a:t>
            </a:r>
            <a:endParaRPr lang="cs-CZ" sz="1600" dirty="0"/>
          </a:p>
          <a:p>
            <a:endParaRPr lang="cs-CZ" sz="1600" dirty="0"/>
          </a:p>
          <a:p>
            <a:r>
              <a:rPr lang="cs-CZ" sz="1600" dirty="0" smtClean="0"/>
              <a:t>do </a:t>
            </a:r>
            <a:r>
              <a:rPr lang="cs-CZ" sz="1600" dirty="0"/>
              <a:t>vyhle­dáva­cího políčka </a:t>
            </a:r>
            <a:r>
              <a:rPr lang="cs-CZ" sz="1600" dirty="0" smtClean="0"/>
              <a:t>zadáte </a:t>
            </a:r>
            <a:r>
              <a:rPr lang="cs-CZ" sz="1600" dirty="0"/>
              <a:t>hle­daný výraz (klí­čové slovo</a:t>
            </a:r>
            <a:r>
              <a:rPr lang="cs-CZ" sz="1600" dirty="0" smtClean="0"/>
              <a:t>)</a:t>
            </a:r>
          </a:p>
          <a:p>
            <a:r>
              <a:rPr lang="cs-CZ" sz="1600" dirty="0"/>
              <a:t>p</a:t>
            </a:r>
            <a:r>
              <a:rPr lang="cs-CZ" sz="1600" dirty="0" smtClean="0"/>
              <a:t>o </a:t>
            </a:r>
            <a:r>
              <a:rPr lang="cs-CZ" sz="1600" dirty="0"/>
              <a:t>zob­razení výsledků můžete fil­trovat ikonky podle </a:t>
            </a:r>
            <a:r>
              <a:rPr lang="cs-CZ" sz="1600" dirty="0" smtClean="0"/>
              <a:t>velikosti </a:t>
            </a:r>
          </a:p>
          <a:p>
            <a:r>
              <a:rPr lang="cs-CZ" sz="1600" dirty="0"/>
              <a:t>j</a:t>
            </a:r>
            <a:r>
              <a:rPr lang="cs-CZ" sz="1600" dirty="0" smtClean="0"/>
              <a:t>akmile </a:t>
            </a:r>
            <a:r>
              <a:rPr lang="cs-CZ" sz="1600" dirty="0"/>
              <a:t>vám nějaká ikonka líbí, kliknete na ni a dostanete se na stránku s jejími </a:t>
            </a:r>
            <a:r>
              <a:rPr lang="cs-CZ" sz="1600" dirty="0" smtClean="0"/>
              <a:t>spe­cifika­cemi</a:t>
            </a:r>
          </a:p>
          <a:p>
            <a:r>
              <a:rPr lang="cs-CZ" sz="1600" dirty="0" smtClean="0"/>
              <a:t>infor­mace </a:t>
            </a:r>
            <a:r>
              <a:rPr lang="cs-CZ" sz="1600" dirty="0"/>
              <a:t>o auto­rovi, typu licence, velikosti ikonky a také odkazy pro její stažení v </a:t>
            </a:r>
            <a:r>
              <a:rPr lang="cs-CZ" sz="1600" dirty="0" smtClean="0"/>
              <a:t>jednotlivých </a:t>
            </a:r>
            <a:r>
              <a:rPr lang="cs-CZ" sz="1600" dirty="0"/>
              <a:t>for­má­tech (PNG, JPG a ICO). </a:t>
            </a:r>
            <a:endParaRPr lang="cs-CZ" sz="1600" dirty="0" smtClean="0"/>
          </a:p>
          <a:p>
            <a:r>
              <a:rPr lang="cs-CZ" sz="1600" dirty="0"/>
              <a:t>p</a:t>
            </a:r>
            <a:r>
              <a:rPr lang="cs-CZ" sz="1600" dirty="0" smtClean="0"/>
              <a:t>ři­dat </a:t>
            </a:r>
            <a:r>
              <a:rPr lang="cs-CZ" sz="1600" dirty="0"/>
              <a:t>můžete i vlastní </a:t>
            </a:r>
            <a:r>
              <a:rPr lang="cs-CZ" sz="1600" dirty="0" err="1"/>
              <a:t>tagy</a:t>
            </a:r>
            <a:r>
              <a:rPr lang="cs-CZ" sz="1600" dirty="0"/>
              <a:t>, aby byla ikonka poz­ději pro ostatní (nebo i pro vás) lépe </a:t>
            </a:r>
            <a:r>
              <a:rPr lang="cs-CZ" sz="1600" dirty="0" err="1" smtClean="0"/>
              <a:t>vyhledatelná</a:t>
            </a:r>
            <a:endParaRPr lang="cs-CZ" sz="1600" dirty="0" smtClean="0"/>
          </a:p>
          <a:p>
            <a:r>
              <a:rPr lang="cs-CZ" sz="1600" dirty="0" smtClean="0"/>
              <a:t>pro </a:t>
            </a:r>
            <a:r>
              <a:rPr lang="cs-CZ" sz="1600" dirty="0"/>
              <a:t>pou­žívání není vůbec žádná regis­trace </a:t>
            </a:r>
            <a:r>
              <a:rPr lang="cs-CZ" sz="1600" dirty="0" smtClean="0"/>
              <a:t>nutná.</a:t>
            </a:r>
          </a:p>
          <a:p>
            <a:r>
              <a:rPr lang="cs-CZ" sz="1600" dirty="0"/>
              <a:t>n</a:t>
            </a:r>
            <a:r>
              <a:rPr lang="cs-CZ" sz="1600" dirty="0" smtClean="0"/>
              <a:t>ástroj </a:t>
            </a:r>
            <a:r>
              <a:rPr lang="cs-CZ" sz="1600" dirty="0"/>
              <a:t>je zcela zdarma, pouze si musíte dávat „pozor” na licence jednot­livých </a:t>
            </a:r>
            <a:r>
              <a:rPr lang="cs-CZ" sz="1600" dirty="0" smtClean="0"/>
              <a:t>iko­nek</a:t>
            </a:r>
            <a:endParaRPr lang="cs-CZ" sz="1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548680"/>
            <a:ext cx="1843618" cy="568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507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WordItOut</a:t>
            </a:r>
            <a:r>
              <a:rPr lang="cs-CZ" dirty="0"/>
              <a:t>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bez­platný </a:t>
            </a:r>
            <a:r>
              <a:rPr lang="cs-CZ" dirty="0"/>
              <a:t>online nástroj, který slouží k tvorbě </a:t>
            </a:r>
            <a:r>
              <a:rPr lang="cs-CZ" dirty="0" err="1"/>
              <a:t>word</a:t>
            </a:r>
            <a:r>
              <a:rPr lang="cs-CZ" dirty="0"/>
              <a:t> </a:t>
            </a:r>
            <a:r>
              <a:rPr lang="cs-CZ" dirty="0" err="1"/>
              <a:t>cloudů</a:t>
            </a:r>
            <a:r>
              <a:rPr lang="cs-CZ" dirty="0"/>
              <a:t> („mraků slov</a:t>
            </a:r>
            <a:r>
              <a:rPr lang="cs-CZ" dirty="0" smtClean="0"/>
              <a:t>“)</a:t>
            </a:r>
          </a:p>
          <a:p>
            <a:r>
              <a:rPr lang="cs-CZ" dirty="0" smtClean="0"/>
              <a:t>vytvo­říte </a:t>
            </a:r>
            <a:r>
              <a:rPr lang="cs-CZ" dirty="0"/>
              <a:t>nový </a:t>
            </a:r>
            <a:r>
              <a:rPr lang="cs-CZ" dirty="0" err="1"/>
              <a:t>word</a:t>
            </a:r>
            <a:r>
              <a:rPr lang="cs-CZ" dirty="0"/>
              <a:t> </a:t>
            </a:r>
            <a:r>
              <a:rPr lang="cs-CZ" dirty="0" err="1"/>
              <a:t>cloud</a:t>
            </a:r>
            <a:r>
              <a:rPr lang="cs-CZ" dirty="0"/>
              <a:t> – buď přímo vložením něja­kého textu nebo odkaz na webovou </a:t>
            </a:r>
            <a:r>
              <a:rPr lang="cs-CZ" dirty="0" smtClean="0"/>
              <a:t>stránku</a:t>
            </a:r>
          </a:p>
          <a:p>
            <a:r>
              <a:rPr lang="cs-CZ" dirty="0"/>
              <a:t>p</a:t>
            </a:r>
            <a:r>
              <a:rPr lang="cs-CZ" dirty="0" smtClean="0"/>
              <a:t>oté </a:t>
            </a:r>
            <a:r>
              <a:rPr lang="cs-CZ" dirty="0"/>
              <a:t>kliknete na tla­čítko „Word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out</a:t>
            </a:r>
            <a:r>
              <a:rPr lang="cs-CZ" dirty="0"/>
              <a:t>!“ a dostanete se do vizuálního nasta­vení </a:t>
            </a:r>
            <a:r>
              <a:rPr lang="cs-CZ" dirty="0" err="1"/>
              <a:t>word</a:t>
            </a:r>
            <a:r>
              <a:rPr lang="cs-CZ" dirty="0"/>
              <a:t> </a:t>
            </a:r>
            <a:r>
              <a:rPr lang="cs-CZ" dirty="0" err="1" smtClean="0"/>
              <a:t>cloudu</a:t>
            </a:r>
            <a:endParaRPr lang="cs-CZ" dirty="0" smtClean="0"/>
          </a:p>
          <a:p>
            <a:r>
              <a:rPr lang="cs-CZ" dirty="0"/>
              <a:t>m</a:t>
            </a:r>
            <a:r>
              <a:rPr lang="cs-CZ" dirty="0" smtClean="0"/>
              <a:t>ůžete </a:t>
            </a:r>
            <a:r>
              <a:rPr lang="cs-CZ" dirty="0"/>
              <a:t>měnit umís­tění, barvy, písmo či jeho </a:t>
            </a:r>
            <a:r>
              <a:rPr lang="cs-CZ" dirty="0" smtClean="0"/>
              <a:t>velikost</a:t>
            </a:r>
          </a:p>
          <a:p>
            <a:r>
              <a:rPr lang="cs-CZ" dirty="0"/>
              <a:t>a</a:t>
            </a:r>
            <a:r>
              <a:rPr lang="cs-CZ" dirty="0" smtClean="0"/>
              <a:t>ž </a:t>
            </a:r>
            <a:r>
              <a:rPr lang="cs-CZ" dirty="0"/>
              <a:t>jste spoko­jeni, mrak uložíte. </a:t>
            </a:r>
            <a:endParaRPr lang="cs-CZ" dirty="0" smtClean="0"/>
          </a:p>
          <a:p>
            <a:r>
              <a:rPr lang="cs-CZ" dirty="0"/>
              <a:t>o</a:t>
            </a:r>
            <a:r>
              <a:rPr lang="cs-CZ" dirty="0" smtClean="0"/>
              <a:t>bjeví </a:t>
            </a:r>
            <a:r>
              <a:rPr lang="cs-CZ" dirty="0"/>
              <a:t>se tabulka, do které vložíte název a popis vytvo­řeného mraku a také nastavíte, zda je veřejný nebo </a:t>
            </a:r>
            <a:r>
              <a:rPr lang="cs-CZ" dirty="0" smtClean="0"/>
              <a:t>privátní.</a:t>
            </a:r>
          </a:p>
          <a:p>
            <a:r>
              <a:rPr lang="cs-CZ" dirty="0"/>
              <a:t>v</a:t>
            </a:r>
            <a:r>
              <a:rPr lang="cs-CZ" dirty="0" smtClean="0"/>
              <a:t>zhle­dem </a:t>
            </a:r>
            <a:r>
              <a:rPr lang="cs-CZ" dirty="0"/>
              <a:t>k tomu, že nee­xis­tuje regis­trace, musíte pro ově­ření zadat e-​mailovou adresu, na kte­rou vám poté při­jde odkaz, na který musíte </a:t>
            </a:r>
            <a:r>
              <a:rPr lang="cs-CZ" dirty="0" smtClean="0"/>
              <a:t>kliknout - čistě </a:t>
            </a:r>
            <a:r>
              <a:rPr lang="cs-CZ" dirty="0"/>
              <a:t>kvůli ově­ření, že jste člověk a ne </a:t>
            </a:r>
            <a:r>
              <a:rPr lang="cs-CZ" dirty="0" smtClean="0"/>
              <a:t>robot</a:t>
            </a:r>
            <a:endParaRPr lang="cs-CZ" dirty="0"/>
          </a:p>
          <a:p>
            <a:endParaRPr lang="cs-CZ" dirty="0"/>
          </a:p>
          <a:p>
            <a:r>
              <a:rPr lang="cs-CZ" dirty="0" smtClean="0"/>
              <a:t>poté </a:t>
            </a:r>
            <a:r>
              <a:rPr lang="cs-CZ" dirty="0"/>
              <a:t>si již můžete výsledný mrak stáh­nout a uložit do počí­tače, pomocí jedno­duchého kódu, který je auto­ma­ticky vygene­rován, jej vložit do webových stránek nebo ihned a poho­dlně sdí­let do soci­álních sítí.</a:t>
            </a:r>
          </a:p>
          <a:p>
            <a:endParaRPr lang="cs-CZ" dirty="0"/>
          </a:p>
          <a:p>
            <a:r>
              <a:rPr lang="cs-CZ" dirty="0"/>
              <a:t>k</a:t>
            </a:r>
            <a:r>
              <a:rPr lang="cs-CZ" dirty="0" smtClean="0"/>
              <a:t> </a:t>
            </a:r>
            <a:r>
              <a:rPr lang="cs-CZ" dirty="0"/>
              <a:t>pou­žívání není žádná regis­trace </a:t>
            </a:r>
            <a:r>
              <a:rPr lang="cs-CZ" dirty="0" smtClean="0"/>
              <a:t>nutná, nástroj </a:t>
            </a:r>
            <a:r>
              <a:rPr lang="cs-CZ" dirty="0"/>
              <a:t>ji ani </a:t>
            </a:r>
            <a:r>
              <a:rPr lang="cs-CZ" dirty="0" smtClean="0"/>
              <a:t>neu­možňuje</a:t>
            </a:r>
            <a:endParaRPr lang="cs-CZ" dirty="0"/>
          </a:p>
        </p:txBody>
      </p:sp>
      <p:pic>
        <p:nvPicPr>
          <p:cNvPr id="4100" name="Picture 4" descr="http://nastroje.knihovna.cz/cache/0/1058af0b04ebe417daaa4e43778ead6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9392" y="476672"/>
            <a:ext cx="1944216" cy="64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220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Flisti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cs-CZ" sz="1800" dirty="0" smtClean="0"/>
              <a:t>online </a:t>
            </a:r>
            <a:r>
              <a:rPr lang="cs-CZ" sz="1800" dirty="0"/>
              <a:t>nástroj, který </a:t>
            </a:r>
            <a:r>
              <a:rPr lang="cs-CZ" sz="1800" dirty="0" smtClean="0"/>
              <a:t>umožňuje rychlé </a:t>
            </a:r>
            <a:r>
              <a:rPr lang="cs-CZ" sz="1800" dirty="0"/>
              <a:t>vytvo­ření </a:t>
            </a:r>
            <a:r>
              <a:rPr lang="cs-CZ" sz="1800" dirty="0" smtClean="0"/>
              <a:t>hla­sování </a:t>
            </a:r>
          </a:p>
          <a:p>
            <a:r>
              <a:rPr lang="cs-CZ" sz="1800" dirty="0" smtClean="0"/>
              <a:t>možnost jej sdí­let </a:t>
            </a:r>
            <a:r>
              <a:rPr lang="cs-CZ" sz="1800" dirty="0"/>
              <a:t>po soci­álních sítích </a:t>
            </a:r>
            <a:r>
              <a:rPr lang="cs-CZ" sz="1800" dirty="0" smtClean="0"/>
              <a:t>a </a:t>
            </a:r>
            <a:r>
              <a:rPr lang="cs-CZ" sz="1800" dirty="0"/>
              <a:t>zís­kat odpo­věď na svou </a:t>
            </a:r>
            <a:r>
              <a:rPr lang="cs-CZ" sz="1800" dirty="0" smtClean="0"/>
              <a:t>otázku</a:t>
            </a:r>
          </a:p>
          <a:p>
            <a:r>
              <a:rPr lang="cs-CZ" sz="1800" dirty="0"/>
              <a:t>ž</a:t>
            </a:r>
            <a:r>
              <a:rPr lang="cs-CZ" sz="1800" dirty="0" smtClean="0"/>
              <a:t>ádná </a:t>
            </a:r>
            <a:r>
              <a:rPr lang="cs-CZ" sz="1800" dirty="0"/>
              <a:t>regis­trace u tohoto nástroje </a:t>
            </a:r>
            <a:r>
              <a:rPr lang="cs-CZ" sz="1800" dirty="0" smtClean="0"/>
              <a:t>nee­xis­tuje</a:t>
            </a:r>
          </a:p>
          <a:p>
            <a:r>
              <a:rPr lang="cs-CZ" sz="1800" dirty="0"/>
              <a:t>p</a:t>
            </a:r>
            <a:r>
              <a:rPr lang="cs-CZ" sz="1800" dirty="0" smtClean="0"/>
              <a:t>římo </a:t>
            </a:r>
            <a:r>
              <a:rPr lang="cs-CZ" sz="1800" dirty="0"/>
              <a:t>na hlavní straně zadáte otázku a nadefi­nujete </a:t>
            </a:r>
            <a:r>
              <a:rPr lang="cs-CZ" sz="1800" dirty="0" smtClean="0"/>
              <a:t>odpo­vědi</a:t>
            </a:r>
          </a:p>
          <a:p>
            <a:r>
              <a:rPr lang="cs-CZ" sz="1800" dirty="0" smtClean="0"/>
              <a:t>můžete </a:t>
            </a:r>
            <a:r>
              <a:rPr lang="cs-CZ" sz="1800" dirty="0"/>
              <a:t>také povo­lit odpo­ví­dání větším počtem (nejen jednou) nabízených </a:t>
            </a:r>
            <a:r>
              <a:rPr lang="cs-CZ" sz="1800" dirty="0" smtClean="0"/>
              <a:t>odpovědí</a:t>
            </a:r>
          </a:p>
          <a:p>
            <a:r>
              <a:rPr lang="cs-CZ" sz="1800" dirty="0" smtClean="0"/>
              <a:t>poté </a:t>
            </a:r>
            <a:r>
              <a:rPr lang="cs-CZ" sz="1800" dirty="0"/>
              <a:t>je vygene­rována stránka s hla­sováním, kte­rou můžete poho­dlně sdí­let po soci­álních sítích nebo ji pomoci jedno­duchého kódu vložit do webové </a:t>
            </a:r>
            <a:r>
              <a:rPr lang="cs-CZ" sz="1800" dirty="0" smtClean="0"/>
              <a:t>stránky</a:t>
            </a:r>
          </a:p>
          <a:p>
            <a:r>
              <a:rPr lang="cs-CZ" sz="1800" dirty="0" smtClean="0"/>
              <a:t>hla­sování </a:t>
            </a:r>
            <a:r>
              <a:rPr lang="cs-CZ" sz="1800" dirty="0"/>
              <a:t>pod sebou má i komen­táře, takže hla­su­jící se mohou vyjá­d­řit i jinak než jen pomocí před­defi­novaných </a:t>
            </a:r>
            <a:r>
              <a:rPr lang="cs-CZ" sz="1800" dirty="0" smtClean="0"/>
              <a:t>odpovědí.</a:t>
            </a:r>
          </a:p>
          <a:p>
            <a:r>
              <a:rPr lang="cs-CZ" sz="1800" dirty="0" smtClean="0"/>
              <a:t>tento </a:t>
            </a:r>
            <a:r>
              <a:rPr lang="cs-CZ" sz="1800" dirty="0"/>
              <a:t>nástroj žádnou vari­antu regis­trace </a:t>
            </a:r>
            <a:r>
              <a:rPr lang="cs-CZ" sz="1800" dirty="0" smtClean="0"/>
              <a:t>neu­možňuje</a:t>
            </a:r>
          </a:p>
          <a:p>
            <a:r>
              <a:rPr lang="cs-CZ" sz="1800" dirty="0" err="1" smtClean="0"/>
              <a:t>Flisti</a:t>
            </a:r>
            <a:r>
              <a:rPr lang="cs-CZ" sz="1800" dirty="0" smtClean="0"/>
              <a:t> </a:t>
            </a:r>
            <a:r>
              <a:rPr lang="cs-CZ" sz="1800" dirty="0"/>
              <a:t>je zcela </a:t>
            </a:r>
            <a:r>
              <a:rPr lang="cs-CZ" sz="1800" dirty="0" smtClean="0"/>
              <a:t>zdarma</a:t>
            </a:r>
            <a:endParaRPr lang="cs-CZ" sz="1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94809"/>
            <a:ext cx="1944216" cy="858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841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316719"/>
            <a:ext cx="7571184" cy="1143000"/>
          </a:xfrm>
        </p:spPr>
        <p:txBody>
          <a:bodyPr/>
          <a:lstStyle/>
          <a:p>
            <a:r>
              <a:rPr lang="cs-CZ" dirty="0"/>
              <a:t>Online </a:t>
            </a:r>
            <a:r>
              <a:rPr lang="cs-CZ" dirty="0" err="1"/>
              <a:t>Convert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konver­tor sou­borů </a:t>
            </a:r>
          </a:p>
          <a:p>
            <a:r>
              <a:rPr lang="cs-CZ" dirty="0" smtClean="0"/>
              <a:t>jednot­livé </a:t>
            </a:r>
            <a:r>
              <a:rPr lang="cs-CZ" dirty="0"/>
              <a:t>typy sou­borů jsou hned na úvodní stránce pře­hledně setří­děné, stačí si jen vybrat, co chcete za cílový </a:t>
            </a:r>
            <a:r>
              <a:rPr lang="cs-CZ" dirty="0" smtClean="0"/>
              <a:t>for­mát</a:t>
            </a:r>
            <a:endParaRPr lang="cs-CZ" dirty="0"/>
          </a:p>
          <a:p>
            <a:r>
              <a:rPr lang="cs-CZ" dirty="0" smtClean="0"/>
              <a:t>vše </a:t>
            </a:r>
            <a:r>
              <a:rPr lang="cs-CZ" dirty="0"/>
              <a:t>pro­bíhá přímo </a:t>
            </a:r>
            <a:r>
              <a:rPr lang="cs-CZ" dirty="0" smtClean="0"/>
              <a:t>v pro­hlížeči</a:t>
            </a:r>
          </a:p>
          <a:p>
            <a:r>
              <a:rPr lang="cs-CZ" dirty="0"/>
              <a:t>n</a:t>
            </a:r>
            <a:r>
              <a:rPr lang="cs-CZ" dirty="0" smtClean="0"/>
              <a:t>ejdříve </a:t>
            </a:r>
            <a:r>
              <a:rPr lang="cs-CZ" dirty="0"/>
              <a:t>si na úvodní stránce nástroje zvo­líte, s jakým typem sou­borů budete pra­covat a zob­razíte si nabídku for­mátů, do kte­rých Online </a:t>
            </a:r>
            <a:r>
              <a:rPr lang="cs-CZ" dirty="0" err="1"/>
              <a:t>Convert</a:t>
            </a:r>
            <a:r>
              <a:rPr lang="cs-CZ" dirty="0"/>
              <a:t> umí </a:t>
            </a:r>
            <a:r>
              <a:rPr lang="cs-CZ" dirty="0" smtClean="0"/>
              <a:t>převá­dět</a:t>
            </a:r>
          </a:p>
          <a:p>
            <a:r>
              <a:rPr lang="cs-CZ" dirty="0" smtClean="0"/>
              <a:t>vybe­rete, </a:t>
            </a:r>
            <a:r>
              <a:rPr lang="cs-CZ" dirty="0"/>
              <a:t>do kte­rého chcete váš sou­bor zkonver­tovat a v dalším kroku tento sou­bor </a:t>
            </a:r>
            <a:r>
              <a:rPr lang="cs-CZ" dirty="0" smtClean="0"/>
              <a:t>nahrajete nebo </a:t>
            </a:r>
            <a:r>
              <a:rPr lang="cs-CZ" dirty="0"/>
              <a:t>zadáte URL adresu, na které se sou­bor nachází, dále kliknete na tla­čítko „</a:t>
            </a:r>
            <a:r>
              <a:rPr lang="cs-CZ" dirty="0" err="1"/>
              <a:t>Convert</a:t>
            </a:r>
            <a:r>
              <a:rPr lang="cs-CZ" dirty="0"/>
              <a:t> </a:t>
            </a:r>
            <a:r>
              <a:rPr lang="cs-CZ" dirty="0" err="1" smtClean="0"/>
              <a:t>file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pokud nedojde k otevření okna s </a:t>
            </a:r>
            <a:r>
              <a:rPr lang="cs-CZ" dirty="0"/>
              <a:t>nabídkou k uložení nového sou­boru auto­ma­ticky, kliknete na „direct </a:t>
            </a:r>
            <a:r>
              <a:rPr lang="cs-CZ" dirty="0" err="1"/>
              <a:t>down­load</a:t>
            </a:r>
            <a:r>
              <a:rPr lang="cs-CZ" dirty="0"/>
              <a:t> link“ a sou­bor si uložíte do svého </a:t>
            </a:r>
            <a:r>
              <a:rPr lang="cs-CZ" dirty="0" smtClean="0"/>
              <a:t>počí­tače</a:t>
            </a:r>
          </a:p>
          <a:p>
            <a:r>
              <a:rPr lang="cs-CZ" dirty="0"/>
              <a:t>v</a:t>
            </a:r>
            <a:r>
              <a:rPr lang="cs-CZ" dirty="0" smtClean="0"/>
              <a:t> </a:t>
            </a:r>
            <a:r>
              <a:rPr lang="cs-CZ" dirty="0"/>
              <a:t>základní bez­platné verzi je velikost vámi nahrávaného sou­boru ome­zena na </a:t>
            </a:r>
            <a:r>
              <a:rPr lang="cs-CZ" dirty="0" smtClean="0"/>
              <a:t>100MB</a:t>
            </a:r>
          </a:p>
          <a:p>
            <a:r>
              <a:rPr lang="cs-CZ" dirty="0" smtClean="0"/>
              <a:t>není nutná registrace </a:t>
            </a:r>
          </a:p>
          <a:p>
            <a:r>
              <a:rPr lang="cs-CZ" dirty="0"/>
              <a:t>n</a:t>
            </a:r>
            <a:r>
              <a:rPr lang="cs-CZ" dirty="0" smtClean="0"/>
              <a:t>ástroj </a:t>
            </a:r>
            <a:r>
              <a:rPr lang="cs-CZ" dirty="0"/>
              <a:t>dále nabízí 4 pla­cené verze, které mimo jiné nabízí třeba odstranění reklamy, konverzi větších sou­borů nebo garan­tují vyšší rych­lost zpra­cování a také zabez­pe­čení vašich </a:t>
            </a:r>
            <a:r>
              <a:rPr lang="cs-CZ" dirty="0" smtClean="0"/>
              <a:t>sou­borů</a:t>
            </a:r>
          </a:p>
          <a:p>
            <a:r>
              <a:rPr lang="cs-CZ" dirty="0"/>
              <a:t>n</a:t>
            </a:r>
            <a:r>
              <a:rPr lang="cs-CZ" dirty="0" smtClean="0"/>
              <a:t>ástroj </a:t>
            </a:r>
            <a:r>
              <a:rPr lang="cs-CZ" dirty="0"/>
              <a:t>je v základní verzi zcela </a:t>
            </a:r>
            <a:r>
              <a:rPr lang="cs-CZ" dirty="0" smtClean="0"/>
              <a:t>zdarma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667695"/>
            <a:ext cx="2520280" cy="441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696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298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5949280"/>
          </a:xfrm>
        </p:spPr>
        <p:txBody>
          <a:bodyPr>
            <a:normAutofit/>
          </a:bodyPr>
          <a:lstStyle/>
          <a:p>
            <a:r>
              <a:rPr lang="cs-CZ" sz="1800" dirty="0" smtClean="0"/>
              <a:t>studentský projekt, </a:t>
            </a:r>
            <a:r>
              <a:rPr lang="cs-CZ" sz="1800" dirty="0" smtClean="0"/>
              <a:t>který vznikl po záštitou Kabinetu informační studií a knihovnictví na MU v Brně.</a:t>
            </a:r>
          </a:p>
          <a:p>
            <a:r>
              <a:rPr lang="cs-CZ" sz="1800" dirty="0"/>
              <a:t>j</a:t>
            </a:r>
            <a:r>
              <a:rPr lang="cs-CZ" sz="1800" dirty="0" smtClean="0"/>
              <a:t>edním </a:t>
            </a:r>
            <a:r>
              <a:rPr lang="cs-CZ" sz="1800" dirty="0" smtClean="0"/>
              <a:t>z </a:t>
            </a:r>
            <a:r>
              <a:rPr lang="cs-CZ" sz="1800" u="sng" dirty="0" smtClean="0"/>
              <a:t>cílů</a:t>
            </a:r>
            <a:r>
              <a:rPr lang="cs-CZ" sz="1800" dirty="0" smtClean="0"/>
              <a:t> bylo vytvoření informačního portálu a předmětového katalogu, zabývajícího se především on-line a off-line nástroji využitelnými pro práci v knihovně, ve škole, ale i při studiu, které jsou dostupné zdarma alespoň v základní </a:t>
            </a:r>
            <a:r>
              <a:rPr lang="cs-CZ" sz="1800" dirty="0"/>
              <a:t>verzi </a:t>
            </a:r>
            <a:endParaRPr lang="cs-CZ" sz="1800" dirty="0" smtClean="0"/>
          </a:p>
          <a:p>
            <a:r>
              <a:rPr lang="cs-CZ" sz="1800" dirty="0" smtClean="0"/>
              <a:t>jedním </a:t>
            </a:r>
            <a:r>
              <a:rPr lang="cs-CZ" sz="1800" dirty="0"/>
              <a:t>z jeho </a:t>
            </a:r>
            <a:r>
              <a:rPr lang="cs-CZ" sz="1800" u="sng" dirty="0"/>
              <a:t>smyslů</a:t>
            </a:r>
            <a:r>
              <a:rPr lang="cs-CZ" sz="1800" dirty="0"/>
              <a:t> bylo nalézt a utřídit vhodné nástroje využitelné pro potřeby našich cílových skupin, a informovat o jejich existenci a využití </a:t>
            </a:r>
            <a:endParaRPr lang="cs-CZ" sz="1800" dirty="0" smtClean="0"/>
          </a:p>
          <a:p>
            <a:r>
              <a:rPr lang="cs-CZ" sz="1800" dirty="0" smtClean="0">
                <a:hlinkClick r:id="rId2"/>
              </a:rPr>
              <a:t>http</a:t>
            </a:r>
            <a:r>
              <a:rPr lang="cs-CZ" sz="1800" dirty="0" smtClean="0">
                <a:hlinkClick r:id="rId2"/>
              </a:rPr>
              <a:t>://</a:t>
            </a:r>
            <a:r>
              <a:rPr lang="cs-CZ" sz="1800" dirty="0" smtClean="0">
                <a:hlinkClick r:id="rId2"/>
              </a:rPr>
              <a:t>nastroje.knihovna.cz</a:t>
            </a:r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smtClean="0"/>
              <a:t>určen především pro: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1800" dirty="0" smtClean="0"/>
              <a:t>knihovníky </a:t>
            </a:r>
            <a:r>
              <a:rPr lang="cs-CZ" sz="1800" dirty="0"/>
              <a:t>a </a:t>
            </a:r>
            <a:r>
              <a:rPr lang="cs-CZ" sz="1800" dirty="0" smtClean="0"/>
              <a:t>informační pracovníky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1800" dirty="0" smtClean="0"/>
              <a:t>pedagogické pracovníky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1800" dirty="0" smtClean="0"/>
              <a:t>studenty </a:t>
            </a:r>
            <a:r>
              <a:rPr lang="cs-CZ" sz="1800" dirty="0"/>
              <a:t>VŠ a </a:t>
            </a:r>
            <a:r>
              <a:rPr lang="cs-CZ" sz="1800" dirty="0" smtClean="0"/>
              <a:t>VOŠ </a:t>
            </a:r>
            <a:endParaRPr lang="cs-CZ" sz="1800" dirty="0"/>
          </a:p>
          <a:p>
            <a:r>
              <a:rPr lang="cs-CZ" sz="1800" dirty="0" smtClean="0"/>
              <a:t>výše </a:t>
            </a:r>
            <a:r>
              <a:rPr lang="cs-CZ" sz="1800" dirty="0"/>
              <a:t>uvedené skupiny většinou nemají dostatek finančních zdrojů k zakoupení placených nástrojů a o existenci nástrojů, které jsou dostupné zdarma, většinou nemají ani </a:t>
            </a:r>
            <a:r>
              <a:rPr lang="cs-CZ" sz="1800" dirty="0" smtClean="0"/>
              <a:t>povědomí</a:t>
            </a:r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98377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5904656"/>
          </a:xfrm>
        </p:spPr>
        <p:txBody>
          <a:bodyPr>
            <a:normAutofit/>
          </a:bodyPr>
          <a:lstStyle/>
          <a:p>
            <a:r>
              <a:rPr lang="cs-CZ" sz="2000" dirty="0"/>
              <a:t>h</a:t>
            </a:r>
            <a:r>
              <a:rPr lang="cs-CZ" sz="2000" dirty="0" smtClean="0"/>
              <a:t>lavní část portálu tvoří přehledný katalog online i </a:t>
            </a:r>
            <a:r>
              <a:rPr lang="cs-CZ" sz="2000" dirty="0" err="1" smtClean="0"/>
              <a:t>offline</a:t>
            </a:r>
            <a:r>
              <a:rPr lang="cs-CZ" sz="2000" dirty="0" smtClean="0"/>
              <a:t> nástrojů, který uživatelům usnadní vyhledávání a výběr vhodného nástroje pro nejrůznější aktivity</a:t>
            </a:r>
          </a:p>
          <a:p>
            <a:r>
              <a:rPr lang="cs-CZ" sz="2000" dirty="0"/>
              <a:t>v</a:t>
            </a:r>
            <a:r>
              <a:rPr lang="cs-CZ" sz="2000" dirty="0" smtClean="0"/>
              <a:t>šechny nástroje jsou roztříděné do 14 přehledných kategorií a dále do podkategorií podle tematických oblastí</a:t>
            </a:r>
          </a:p>
          <a:p>
            <a:r>
              <a:rPr lang="cs-CZ" sz="2000" dirty="0"/>
              <a:t>k</a:t>
            </a:r>
            <a:r>
              <a:rPr lang="cs-CZ" sz="2000" dirty="0" smtClean="0"/>
              <a:t>aždý </a:t>
            </a:r>
            <a:r>
              <a:rPr lang="cs-CZ" sz="2000" dirty="0" smtClean="0"/>
              <a:t>nástroj obsahuje: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cs-CZ" sz="2000" dirty="0" smtClean="0"/>
              <a:t>základní charakteristiku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cs-CZ" sz="2000" dirty="0" smtClean="0"/>
              <a:t>Doporučení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cs-CZ" sz="2000" dirty="0" smtClean="0"/>
              <a:t>odkazy ke stažení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cs-CZ" sz="2000" dirty="0" smtClean="0"/>
              <a:t>hodnocení uživatelů či recenzi </a:t>
            </a:r>
            <a:r>
              <a:rPr lang="cs-CZ" sz="2000" dirty="0" smtClean="0"/>
              <a:t>odborníka</a:t>
            </a:r>
            <a:endParaRPr lang="cs-CZ" sz="2000" dirty="0"/>
          </a:p>
          <a:p>
            <a:r>
              <a:rPr lang="cs-CZ" sz="2000" dirty="0" smtClean="0"/>
              <a:t>vkládány </a:t>
            </a:r>
            <a:r>
              <a:rPr lang="cs-CZ" sz="2000" dirty="0"/>
              <a:t>nástroje, které si redakce portálu osobně vyzkoušela a prověřila jejich použitelnost a </a:t>
            </a:r>
            <a:r>
              <a:rPr lang="cs-CZ" sz="2000" dirty="0" smtClean="0"/>
              <a:t>užitečnost</a:t>
            </a:r>
            <a:endParaRPr lang="cs-CZ" sz="2000" dirty="0"/>
          </a:p>
          <a:p>
            <a:r>
              <a:rPr lang="cs-CZ" sz="2000" dirty="0" smtClean="0"/>
              <a:t>záznamy mohou </a:t>
            </a:r>
            <a:r>
              <a:rPr lang="cs-CZ" sz="2000" dirty="0"/>
              <a:t>vkládat </a:t>
            </a:r>
            <a:r>
              <a:rPr lang="cs-CZ" sz="2000" dirty="0" smtClean="0"/>
              <a:t>i registrovaní uživatelé</a:t>
            </a:r>
            <a:r>
              <a:rPr lang="cs-CZ" sz="2000" dirty="0"/>
              <a:t>, avšak jejich recenze není hned zveřejněna, po odeslání čeká na schválení redakcí, která </a:t>
            </a:r>
            <a:r>
              <a:rPr lang="cs-CZ" sz="2000" dirty="0" smtClean="0"/>
              <a:t>nástroj ověří </a:t>
            </a:r>
            <a:r>
              <a:rPr lang="cs-CZ" sz="2000" dirty="0"/>
              <a:t>a zařadí </a:t>
            </a:r>
            <a:r>
              <a:rPr lang="cs-CZ" sz="2000" dirty="0" smtClean="0"/>
              <a:t>do </a:t>
            </a:r>
            <a:r>
              <a:rPr lang="cs-CZ" sz="2000" dirty="0"/>
              <a:t>správné </a:t>
            </a:r>
            <a:r>
              <a:rPr lang="cs-CZ" sz="2000" dirty="0" smtClean="0"/>
              <a:t>kategorie</a:t>
            </a:r>
            <a:endParaRPr lang="cs-CZ" sz="2000" dirty="0"/>
          </a:p>
          <a:p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130510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616624"/>
          </a:xfrm>
        </p:spPr>
        <p:txBody>
          <a:bodyPr>
            <a:normAutofit/>
          </a:bodyPr>
          <a:lstStyle/>
          <a:p>
            <a:r>
              <a:rPr lang="cs-CZ" sz="2000" dirty="0" smtClean="0"/>
              <a:t>K dispozici: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2000" dirty="0" smtClean="0"/>
              <a:t>informace </a:t>
            </a:r>
            <a:r>
              <a:rPr lang="cs-CZ" sz="2000" dirty="0" smtClean="0"/>
              <a:t>o licencích, pod kterými mohou být jednotlivé nástroje </a:t>
            </a:r>
            <a:r>
              <a:rPr lang="cs-CZ" sz="2000" dirty="0" smtClean="0"/>
              <a:t>poskytovány</a:t>
            </a:r>
            <a:endParaRPr lang="cs-CZ" sz="20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2000" dirty="0" smtClean="0"/>
              <a:t>diskuzní fórum</a:t>
            </a:r>
            <a:endParaRPr lang="cs-CZ" sz="20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2000" dirty="0" smtClean="0"/>
              <a:t>"komunita</a:t>
            </a:r>
            <a:r>
              <a:rPr lang="cs-CZ" sz="2000" dirty="0" smtClean="0"/>
              <a:t>", což je sociální síť, která umožňuje sdílet informace o ostatních uživatelích, jejich činnosti a o celkovém dění na </a:t>
            </a:r>
            <a:r>
              <a:rPr lang="cs-CZ" sz="2000" dirty="0" smtClean="0"/>
              <a:t>portálu </a:t>
            </a:r>
            <a:endParaRPr lang="cs-CZ" sz="2000" dirty="0" smtClean="0"/>
          </a:p>
          <a:p>
            <a:r>
              <a:rPr lang="cs-CZ" sz="2000" dirty="0"/>
              <a:t>u</a:t>
            </a:r>
            <a:r>
              <a:rPr lang="cs-CZ" sz="2000" dirty="0" smtClean="0"/>
              <a:t>živatelé </a:t>
            </a:r>
            <a:r>
              <a:rPr lang="cs-CZ" sz="2000" dirty="0" smtClean="0"/>
              <a:t>tak mohou mezi sebou komunikovat v reálném čase, podílet se na tvorbě </a:t>
            </a:r>
            <a:r>
              <a:rPr lang="cs-CZ" sz="2000" dirty="0" smtClean="0"/>
              <a:t>portálu </a:t>
            </a:r>
            <a:endParaRPr lang="cs-CZ" sz="2000" dirty="0" smtClean="0"/>
          </a:p>
          <a:p>
            <a:r>
              <a:rPr lang="cs-CZ" sz="2000" dirty="0"/>
              <a:t>u</a:t>
            </a:r>
            <a:r>
              <a:rPr lang="cs-CZ" sz="2000" dirty="0" smtClean="0"/>
              <a:t> </a:t>
            </a:r>
            <a:r>
              <a:rPr lang="cs-CZ" sz="2000" dirty="0" smtClean="0"/>
              <a:t>každého profilu je vidět i soupis recenzí, které uživatel </a:t>
            </a:r>
            <a:r>
              <a:rPr lang="cs-CZ" sz="2000" dirty="0" smtClean="0"/>
              <a:t>vytvořil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26444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BeFunky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1"/>
            <a:ext cx="8229600" cy="6048672"/>
          </a:xfrm>
        </p:spPr>
        <p:txBody>
          <a:bodyPr>
            <a:noAutofit/>
          </a:bodyPr>
          <a:lstStyle/>
          <a:p>
            <a:r>
              <a:rPr lang="cs-CZ" sz="1600" dirty="0" smtClean="0"/>
              <a:t>grafický edi­tor foto­grafií a obrázků</a:t>
            </a:r>
          </a:p>
          <a:p>
            <a:r>
              <a:rPr lang="cs-CZ" sz="1600" dirty="0" smtClean="0"/>
              <a:t>v základní verzi bez­platný</a:t>
            </a:r>
          </a:p>
          <a:p>
            <a:r>
              <a:rPr lang="cs-CZ" sz="1600" dirty="0" smtClean="0"/>
              <a:t>k dis­po­zici tvo­řítko koláží</a:t>
            </a:r>
          </a:p>
          <a:p>
            <a:r>
              <a:rPr lang="cs-CZ" sz="1600" dirty="0" smtClean="0"/>
              <a:t>Není nutnost regis­trace (uživatelské jméno, e-mail a heslo), možnost přihlásit se přes Facebook</a:t>
            </a:r>
          </a:p>
          <a:p>
            <a:r>
              <a:rPr lang="cs-CZ" sz="1600" dirty="0" smtClean="0"/>
              <a:t>Výhody registrace: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1600" dirty="0" smtClean="0"/>
              <a:t>pří­stup k vašim pra­cím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1600" dirty="0" smtClean="0"/>
              <a:t>možnost sle­dovat ostatní uživa­tele a jejich tvorbu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1600" dirty="0" smtClean="0"/>
              <a:t>možnost hodno­tit, komen­tovat a sdí­let</a:t>
            </a:r>
          </a:p>
          <a:p>
            <a:r>
              <a:rPr lang="cs-CZ" sz="1600" dirty="0" smtClean="0"/>
              <a:t>Spuštění tla­čít­kem „</a:t>
            </a:r>
            <a:r>
              <a:rPr lang="cs-CZ" sz="1600" dirty="0" err="1" smtClean="0"/>
              <a:t>Get</a:t>
            </a:r>
            <a:r>
              <a:rPr lang="cs-CZ" sz="1600" dirty="0" smtClean="0"/>
              <a:t> </a:t>
            </a:r>
            <a:r>
              <a:rPr lang="cs-CZ" sz="1600" dirty="0" err="1" smtClean="0"/>
              <a:t>Star­ted</a:t>
            </a:r>
            <a:r>
              <a:rPr lang="cs-CZ" sz="1600" dirty="0" smtClean="0"/>
              <a:t>!“ </a:t>
            </a:r>
            <a:r>
              <a:rPr lang="cs-CZ" sz="1600" dirty="0" smtClean="0">
                <a:sym typeface="Wingdings" panose="05000000000000000000" pitchFamily="2" charset="2"/>
              </a:rPr>
              <a:t></a:t>
            </a:r>
            <a:r>
              <a:rPr lang="cs-CZ" sz="1600" dirty="0" smtClean="0"/>
              <a:t> vybí­ráte obrázek, který chcete upravovat (nahrajete z vlast­ního počí­tače, Face­booku, </a:t>
            </a:r>
            <a:r>
              <a:rPr lang="cs-CZ" sz="1600" dirty="0" err="1" smtClean="0"/>
              <a:t>Picasy</a:t>
            </a:r>
            <a:r>
              <a:rPr lang="cs-CZ" sz="1600" dirty="0" smtClean="0"/>
              <a:t>, </a:t>
            </a:r>
            <a:r>
              <a:rPr lang="cs-CZ" sz="1600" dirty="0" err="1" smtClean="0"/>
              <a:t>Flickru</a:t>
            </a:r>
            <a:r>
              <a:rPr lang="cs-CZ" sz="1600" dirty="0" smtClean="0"/>
              <a:t>, </a:t>
            </a:r>
            <a:r>
              <a:rPr lang="cs-CZ" sz="1600" dirty="0" err="1" smtClean="0"/>
              <a:t>Pho­to­bucketu</a:t>
            </a:r>
            <a:r>
              <a:rPr lang="cs-CZ" sz="1600" dirty="0" smtClean="0"/>
              <a:t> nebo rovnou vytvo­říte svoji webka­me­rou).</a:t>
            </a:r>
          </a:p>
          <a:p>
            <a:r>
              <a:rPr lang="cs-CZ" sz="1600" dirty="0" smtClean="0"/>
              <a:t>Na levé straně je menu, pomocí kte­rého obrázek upravujete. </a:t>
            </a:r>
          </a:p>
          <a:p>
            <a:r>
              <a:rPr lang="cs-CZ" sz="1600" dirty="0" smtClean="0"/>
              <a:t>Zcela nahoře v menu máte vybráno „</a:t>
            </a:r>
            <a:r>
              <a:rPr lang="cs-CZ" sz="1600" dirty="0" err="1" smtClean="0"/>
              <a:t>Photo</a:t>
            </a:r>
            <a:r>
              <a:rPr lang="cs-CZ" sz="1600" dirty="0" smtClean="0"/>
              <a:t> Edi­tor“, </a:t>
            </a:r>
            <a:r>
              <a:rPr lang="cs-CZ" sz="1600" dirty="0"/>
              <a:t>p</a:t>
            </a:r>
            <a:r>
              <a:rPr lang="cs-CZ" sz="1600" dirty="0" smtClean="0"/>
              <a:t>od tím jsou roz­balené nějaké totálně základní úpravy (ořezání, změna velikosti, oto­čení, zaostření a tak podobně) a když si chcete pohrát víc, stačí si </a:t>
            </a:r>
            <a:r>
              <a:rPr lang="cs-CZ" sz="1600" dirty="0" err="1" smtClean="0"/>
              <a:t>roz­kli­kat</a:t>
            </a:r>
            <a:r>
              <a:rPr lang="cs-CZ" sz="1600" dirty="0" smtClean="0"/>
              <a:t> menu pod touto nabídkou. </a:t>
            </a:r>
          </a:p>
          <a:p>
            <a:r>
              <a:rPr lang="cs-CZ" sz="1600" dirty="0" smtClean="0"/>
              <a:t>Jestliže chcete další efekty, vklá­dání rámečků, textů, tex­tur či obrysů a sym­bolů, musíte se pře­pnout ikon­kami těchto možností (úplně vlevo). </a:t>
            </a:r>
          </a:p>
          <a:p>
            <a:pPr marL="0" indent="0">
              <a:buNone/>
            </a:pPr>
            <a:r>
              <a:rPr lang="cs-CZ" sz="1600" dirty="0" smtClean="0"/>
              <a:t>Tvorba koláží</a:t>
            </a:r>
          </a:p>
          <a:p>
            <a:r>
              <a:rPr lang="cs-CZ" sz="1600" dirty="0" smtClean="0"/>
              <a:t>Do té se pře­pnete opět pomocí levého menu, kde místo „</a:t>
            </a:r>
            <a:r>
              <a:rPr lang="cs-CZ" sz="1600" dirty="0" err="1" smtClean="0"/>
              <a:t>Photo</a:t>
            </a:r>
            <a:r>
              <a:rPr lang="cs-CZ" sz="1600" dirty="0" smtClean="0"/>
              <a:t> Edi­tor“ vybe­rete „</a:t>
            </a:r>
            <a:r>
              <a:rPr lang="cs-CZ" sz="1600" dirty="0" err="1" smtClean="0"/>
              <a:t>Collage</a:t>
            </a:r>
            <a:r>
              <a:rPr lang="cs-CZ" sz="1600" dirty="0" smtClean="0"/>
              <a:t> Maker“</a:t>
            </a:r>
          </a:p>
          <a:p>
            <a:r>
              <a:rPr lang="cs-CZ" sz="1600" dirty="0" smtClean="0"/>
              <a:t>Tvorba je obdobná, jako úprava fotek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88640"/>
            <a:ext cx="1656184" cy="745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326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Rollip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r>
              <a:rPr lang="cs-CZ" sz="2000" dirty="0"/>
              <a:t>bez­platný online nástroj, který slouží k při­dávání efektů do </a:t>
            </a:r>
            <a:r>
              <a:rPr lang="cs-CZ" sz="2000" dirty="0" smtClean="0"/>
              <a:t>foto­grafií </a:t>
            </a:r>
            <a:r>
              <a:rPr lang="cs-CZ" sz="2000" dirty="0"/>
              <a:t>přímo v okně </a:t>
            </a:r>
            <a:r>
              <a:rPr lang="cs-CZ" sz="2000" dirty="0" smtClean="0"/>
              <a:t>prohlížeče</a:t>
            </a:r>
            <a:endParaRPr lang="cs-CZ" sz="2000" dirty="0"/>
          </a:p>
          <a:p>
            <a:r>
              <a:rPr lang="cs-CZ" sz="2000" dirty="0"/>
              <a:t>n</a:t>
            </a:r>
            <a:r>
              <a:rPr lang="cs-CZ" sz="2000" dirty="0" smtClean="0"/>
              <a:t>emu­síte </a:t>
            </a:r>
            <a:r>
              <a:rPr lang="cs-CZ" sz="2000" dirty="0"/>
              <a:t>se ani regis­trovat, prostě jen nahrajete fotku a můžete </a:t>
            </a:r>
            <a:r>
              <a:rPr lang="cs-CZ" sz="2000" dirty="0" smtClean="0"/>
              <a:t>pracovat</a:t>
            </a:r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i</a:t>
            </a:r>
            <a:r>
              <a:rPr lang="cs-CZ" sz="2000" dirty="0" smtClean="0"/>
              <a:t>hned </a:t>
            </a:r>
            <a:r>
              <a:rPr lang="cs-CZ" sz="2000" dirty="0"/>
              <a:t>na hlavní straně vás vítá modré tla­čítko „</a:t>
            </a:r>
            <a:r>
              <a:rPr lang="cs-CZ" sz="2000" dirty="0" err="1"/>
              <a:t>Click</a:t>
            </a:r>
            <a:r>
              <a:rPr lang="cs-CZ" sz="2000" dirty="0"/>
              <a:t> to </a:t>
            </a:r>
            <a:r>
              <a:rPr lang="cs-CZ" sz="2000" dirty="0" err="1"/>
              <a:t>Cre­ate</a:t>
            </a:r>
            <a:r>
              <a:rPr lang="cs-CZ" sz="2000" dirty="0"/>
              <a:t>“, které vás okamžitě pošle přímo do edi­toru. </a:t>
            </a:r>
            <a:endParaRPr lang="cs-CZ" sz="2000" dirty="0" smtClean="0"/>
          </a:p>
          <a:p>
            <a:r>
              <a:rPr lang="cs-CZ" sz="2000" dirty="0"/>
              <a:t>n</a:t>
            </a:r>
            <a:r>
              <a:rPr lang="cs-CZ" sz="2000" dirty="0" smtClean="0"/>
              <a:t>ahrajete </a:t>
            </a:r>
            <a:r>
              <a:rPr lang="cs-CZ" sz="2000" dirty="0"/>
              <a:t>fotku a můžete upravovat. </a:t>
            </a:r>
            <a:endParaRPr lang="cs-CZ" sz="2000" dirty="0" smtClean="0"/>
          </a:p>
          <a:p>
            <a:r>
              <a:rPr lang="cs-CZ" sz="2000" dirty="0" smtClean="0"/>
              <a:t>Vlevo najdete možnosti </a:t>
            </a:r>
            <a:r>
              <a:rPr lang="cs-CZ" sz="2000" dirty="0"/>
              <a:t>úprav </a:t>
            </a:r>
            <a:r>
              <a:rPr lang="cs-CZ" sz="2000" dirty="0" smtClean="0"/>
              <a:t> - jsou roz­dě­leny </a:t>
            </a:r>
            <a:r>
              <a:rPr lang="cs-CZ" sz="2000" dirty="0"/>
              <a:t>do 4 záložek — fil­try, efekty, rámečky a </a:t>
            </a:r>
            <a:r>
              <a:rPr lang="cs-CZ" sz="2000" dirty="0" smtClean="0"/>
              <a:t>text</a:t>
            </a:r>
            <a:endParaRPr lang="cs-CZ" sz="2000" dirty="0"/>
          </a:p>
          <a:p>
            <a:endParaRPr lang="cs-CZ" sz="2000" dirty="0"/>
          </a:p>
          <a:p>
            <a:r>
              <a:rPr lang="cs-CZ" sz="2000" dirty="0" smtClean="0"/>
              <a:t>jakmile </a:t>
            </a:r>
            <a:r>
              <a:rPr lang="cs-CZ" sz="2000" dirty="0"/>
              <a:t>jste s úpravami hotovi, obrázek si ve for­mátu JPG uložíte do počí­tače nebo ho pomocí vygene­rované URL adresy sdí­líte po internetu (či přímo pomocí tla­čí­tek na Face­booku a Twit­teru</a:t>
            </a:r>
            <a:r>
              <a:rPr lang="cs-CZ" sz="2000" dirty="0" smtClean="0"/>
              <a:t>)</a:t>
            </a:r>
            <a:endParaRPr lang="cs-CZ" sz="2000" dirty="0"/>
          </a:p>
          <a:p>
            <a:endParaRPr lang="cs-CZ" sz="2000" dirty="0"/>
          </a:p>
          <a:p>
            <a:r>
              <a:rPr lang="cs-CZ" sz="2000" dirty="0" smtClean="0"/>
              <a:t>nástroj </a:t>
            </a:r>
            <a:r>
              <a:rPr lang="cs-CZ" sz="2000" dirty="0"/>
              <a:t>je zcela zdarma.</a:t>
            </a:r>
          </a:p>
          <a:p>
            <a:endParaRPr lang="cs-CZ" sz="20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76098"/>
            <a:ext cx="1512168" cy="592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9691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6208"/>
          </a:xfrm>
        </p:spPr>
        <p:txBody>
          <a:bodyPr>
            <a:normAutofit/>
          </a:bodyPr>
          <a:lstStyle/>
          <a:p>
            <a:r>
              <a:rPr lang="cs-CZ" dirty="0" smtClean="0"/>
              <a:t>Citace​.</a:t>
            </a:r>
            <a:r>
              <a:rPr lang="cs-CZ" dirty="0" err="1" smtClean="0"/>
              <a:t>com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30846"/>
            <a:ext cx="8229600" cy="5898554"/>
          </a:xfrm>
        </p:spPr>
        <p:txBody>
          <a:bodyPr>
            <a:normAutofit/>
          </a:bodyPr>
          <a:lstStyle/>
          <a:p>
            <a:r>
              <a:rPr lang="cs-CZ" sz="1600" dirty="0" smtClean="0"/>
              <a:t>bez­platný </a:t>
            </a:r>
            <a:r>
              <a:rPr lang="cs-CZ" sz="1600" dirty="0"/>
              <a:t>online nástroj, který slouží k vytvá­ření a kompletní správě </a:t>
            </a:r>
            <a:r>
              <a:rPr lang="cs-CZ" sz="1600" dirty="0" smtClean="0"/>
              <a:t>citací </a:t>
            </a:r>
          </a:p>
          <a:p>
            <a:r>
              <a:rPr lang="cs-CZ" sz="1600" dirty="0"/>
              <a:t>p</a:t>
            </a:r>
            <a:r>
              <a:rPr lang="cs-CZ" sz="1600" dirty="0" smtClean="0"/>
              <a:t>or­tál </a:t>
            </a:r>
            <a:r>
              <a:rPr lang="cs-CZ" sz="1600" dirty="0"/>
              <a:t>je pri­márně zamě­řen na citování podle normy ČSN ISO </a:t>
            </a:r>
            <a:r>
              <a:rPr lang="cs-CZ" sz="1600" dirty="0" smtClean="0"/>
              <a:t>690 </a:t>
            </a:r>
          </a:p>
          <a:p>
            <a:r>
              <a:rPr lang="cs-CZ" sz="1600" dirty="0" smtClean="0"/>
              <a:t>umožňuje </a:t>
            </a:r>
            <a:r>
              <a:rPr lang="cs-CZ" sz="1600" dirty="0"/>
              <a:t>také citace sdí­let, expor­tovat, poznám­kovat </a:t>
            </a:r>
            <a:r>
              <a:rPr lang="cs-CZ" sz="1600" dirty="0" smtClean="0"/>
              <a:t>atp.</a:t>
            </a:r>
          </a:p>
          <a:p>
            <a:r>
              <a:rPr lang="cs-CZ" sz="1600" dirty="0" smtClean="0"/>
              <a:t>práce </a:t>
            </a:r>
            <a:r>
              <a:rPr lang="cs-CZ" sz="1600" dirty="0"/>
              <a:t>s nástro­jem je velmi jedno­du­chá a intui­tivní, </a:t>
            </a:r>
            <a:r>
              <a:rPr lang="cs-CZ" sz="1600" dirty="0" smtClean="0"/>
              <a:t>jedná se  </a:t>
            </a:r>
            <a:r>
              <a:rPr lang="cs-CZ" sz="1600" dirty="0"/>
              <a:t>o český nástroj, který je kompletně v </a:t>
            </a:r>
            <a:r>
              <a:rPr lang="cs-CZ" sz="1600" dirty="0" smtClean="0"/>
              <a:t>češtině</a:t>
            </a:r>
          </a:p>
          <a:p>
            <a:r>
              <a:rPr lang="cs-CZ" sz="1600" dirty="0"/>
              <a:t>p</a:t>
            </a:r>
            <a:r>
              <a:rPr lang="cs-CZ" sz="1600" dirty="0" smtClean="0"/>
              <a:t>okud </a:t>
            </a:r>
            <a:r>
              <a:rPr lang="cs-CZ" sz="1600" dirty="0"/>
              <a:t>chcete gene­rovat jen jednu nebo pouze něko­lik málo citací, nemu­síte se </a:t>
            </a:r>
            <a:r>
              <a:rPr lang="cs-CZ" sz="1600" dirty="0" smtClean="0"/>
              <a:t>regis­trovat </a:t>
            </a:r>
            <a:r>
              <a:rPr lang="cs-CZ" sz="1600" dirty="0"/>
              <a:t>a můžete rovnou kliknout na „Gene­rá­tor</a:t>
            </a:r>
            <a:r>
              <a:rPr lang="cs-CZ" sz="1600" dirty="0" smtClean="0"/>
              <a:t>“</a:t>
            </a:r>
          </a:p>
          <a:p>
            <a:r>
              <a:rPr lang="cs-CZ" sz="1600" dirty="0"/>
              <a:t>p</a:t>
            </a:r>
            <a:r>
              <a:rPr lang="cs-CZ" sz="1600" dirty="0" smtClean="0"/>
              <a:t>okud </a:t>
            </a:r>
            <a:r>
              <a:rPr lang="cs-CZ" sz="1600" dirty="0"/>
              <a:t>jste regis­trovaný uživa­tel, tak se pouze při­hlá­síte a můžete také začít </a:t>
            </a:r>
            <a:r>
              <a:rPr lang="cs-CZ" sz="1600" dirty="0" smtClean="0"/>
              <a:t>tvo­řit </a:t>
            </a:r>
          </a:p>
          <a:p>
            <a:r>
              <a:rPr lang="cs-CZ" sz="1600" dirty="0" smtClean="0"/>
              <a:t>z </a:t>
            </a:r>
            <a:r>
              <a:rPr lang="cs-CZ" sz="1600" dirty="0"/>
              <a:t>nabídky vybe­rete, jaký typ doku­mentu chcete </a:t>
            </a:r>
            <a:r>
              <a:rPr lang="cs-CZ" sz="1600" dirty="0" smtClean="0"/>
              <a:t>citovat</a:t>
            </a:r>
          </a:p>
          <a:p>
            <a:r>
              <a:rPr lang="cs-CZ" sz="1600" dirty="0"/>
              <a:t>v</a:t>
            </a:r>
            <a:r>
              <a:rPr lang="cs-CZ" sz="1600" dirty="0" smtClean="0"/>
              <a:t> </a:t>
            </a:r>
            <a:r>
              <a:rPr lang="cs-CZ" sz="1600" dirty="0"/>
              <a:t>pra­covní části nástroje se vám ihned objeví for­mulář, který obsahuje </a:t>
            </a:r>
            <a:r>
              <a:rPr lang="cs-CZ" sz="1600" dirty="0" smtClean="0"/>
              <a:t>povinná/ nepovinná pole</a:t>
            </a:r>
            <a:endParaRPr lang="cs-CZ" sz="1600" dirty="0"/>
          </a:p>
          <a:p>
            <a:r>
              <a:rPr lang="cs-CZ" sz="1600" dirty="0" smtClean="0"/>
              <a:t>Výhody registrace: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1600" dirty="0"/>
              <a:t>s</a:t>
            </a:r>
            <a:r>
              <a:rPr lang="cs-CZ" sz="1600" dirty="0" smtClean="0"/>
              <a:t>vé </a:t>
            </a:r>
            <a:r>
              <a:rPr lang="cs-CZ" sz="1600" dirty="0"/>
              <a:t>citace můžete </a:t>
            </a:r>
            <a:r>
              <a:rPr lang="cs-CZ" sz="1600" dirty="0" smtClean="0"/>
              <a:t>obo­ha­covat </a:t>
            </a:r>
            <a:r>
              <a:rPr lang="cs-CZ" sz="1600" dirty="0"/>
              <a:t>recenzemi, ano­ta­cemi </a:t>
            </a:r>
            <a:endParaRPr lang="cs-CZ" sz="1600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1600" dirty="0" smtClean="0"/>
              <a:t>pořá­dat citace do složek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1600" dirty="0" smtClean="0"/>
              <a:t>stahovat </a:t>
            </a:r>
            <a:r>
              <a:rPr lang="cs-CZ" sz="1600" dirty="0"/>
              <a:t>a uklá­dat do svého počí­tače ve for­mátu PDF, RTF, </a:t>
            </a:r>
            <a:r>
              <a:rPr lang="cs-CZ" sz="1600" dirty="0" err="1"/>
              <a:t>Bib­TeX</a:t>
            </a:r>
            <a:r>
              <a:rPr lang="cs-CZ" sz="1600" dirty="0"/>
              <a:t>, RIS a MS Excel 2007 – </a:t>
            </a:r>
            <a:r>
              <a:rPr lang="cs-CZ" sz="1600" dirty="0" smtClean="0"/>
              <a:t>2013</a:t>
            </a:r>
          </a:p>
          <a:p>
            <a:r>
              <a:rPr lang="cs-CZ" sz="1600" dirty="0"/>
              <a:t>j</a:t>
            </a:r>
            <a:r>
              <a:rPr lang="cs-CZ" sz="1600" dirty="0" smtClean="0"/>
              <a:t>estliže </a:t>
            </a:r>
            <a:r>
              <a:rPr lang="cs-CZ" sz="1600" dirty="0"/>
              <a:t>chcete od Citací.com ještě něco víc, máte možnost zís­kat verzi PRO, která je nabízena růz­ným </a:t>
            </a:r>
            <a:r>
              <a:rPr lang="cs-CZ" sz="1600" dirty="0" smtClean="0"/>
              <a:t>insti­tu­cím</a:t>
            </a:r>
            <a:endParaRPr lang="cs-CZ" sz="16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3974" y="332656"/>
            <a:ext cx="1706541" cy="654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445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TinEye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/>
          </a:bodyPr>
          <a:lstStyle/>
          <a:p>
            <a:r>
              <a:rPr lang="cs-CZ" sz="1600" dirty="0"/>
              <a:t>obrá­cený online vyhle­dávač </a:t>
            </a:r>
            <a:r>
              <a:rPr lang="cs-CZ" sz="1600" dirty="0" smtClean="0"/>
              <a:t>obrázků</a:t>
            </a:r>
          </a:p>
          <a:p>
            <a:r>
              <a:rPr lang="cs-CZ" sz="1600" dirty="0" smtClean="0"/>
              <a:t>bez­platný </a:t>
            </a:r>
            <a:r>
              <a:rPr lang="cs-CZ" sz="1600" dirty="0"/>
              <a:t>a jeho hlavní funkcí je najít na webu právě takový obrázek, který jste nahráli do </a:t>
            </a:r>
            <a:r>
              <a:rPr lang="cs-CZ" sz="1600" dirty="0" smtClean="0"/>
              <a:t>vyhle­dávání</a:t>
            </a:r>
          </a:p>
          <a:p>
            <a:r>
              <a:rPr lang="cs-CZ" sz="1600" dirty="0"/>
              <a:t>n</a:t>
            </a:r>
            <a:r>
              <a:rPr lang="cs-CZ" sz="1600" dirty="0" smtClean="0"/>
              <a:t>ajde </a:t>
            </a:r>
            <a:r>
              <a:rPr lang="cs-CZ" sz="1600" dirty="0"/>
              <a:t>odkud obrázek pochází nebo na jakých strán­kách se dále </a:t>
            </a:r>
            <a:r>
              <a:rPr lang="cs-CZ" sz="1600" dirty="0" smtClean="0"/>
              <a:t>vysky­tuje </a:t>
            </a:r>
          </a:p>
          <a:p>
            <a:r>
              <a:rPr lang="cs-CZ" sz="1600" dirty="0"/>
              <a:t>m</a:t>
            </a:r>
            <a:r>
              <a:rPr lang="cs-CZ" sz="1600" dirty="0" smtClean="0"/>
              <a:t>ůžete sle­dovat </a:t>
            </a:r>
            <a:r>
              <a:rPr lang="cs-CZ" sz="1600" dirty="0"/>
              <a:t>odkud obrázek je, zdali někdo nepo­ru­šuje vaše autor­ská práva, můžete vidět modifikace obrázku a nebo si snadno zjis­tit, jestli není k dis­po­zici v lepším roz­li­šení a kva­litě, než je vámi nahraný </a:t>
            </a:r>
            <a:r>
              <a:rPr lang="cs-CZ" sz="1600" dirty="0" smtClean="0"/>
              <a:t>obrázek </a:t>
            </a:r>
          </a:p>
          <a:p>
            <a:r>
              <a:rPr lang="cs-CZ" sz="1600" dirty="0" err="1" smtClean="0"/>
              <a:t>TinEye</a:t>
            </a:r>
            <a:r>
              <a:rPr lang="cs-CZ" sz="1600" dirty="0" smtClean="0"/>
              <a:t> </a:t>
            </a:r>
            <a:r>
              <a:rPr lang="cs-CZ" sz="1600" dirty="0"/>
              <a:t>zatím nein­de­xuje naprosto všechny obrázky, které na webu jsou, ale jeho data­báze se neu­stále </a:t>
            </a:r>
            <a:r>
              <a:rPr lang="cs-CZ" sz="1600" dirty="0" smtClean="0"/>
              <a:t>rozši­řuje</a:t>
            </a:r>
            <a:endParaRPr lang="cs-CZ" sz="1600" dirty="0"/>
          </a:p>
          <a:p>
            <a:endParaRPr lang="cs-CZ" sz="1600" dirty="0"/>
          </a:p>
          <a:p>
            <a:r>
              <a:rPr lang="cs-CZ" sz="1600" dirty="0"/>
              <a:t>n</a:t>
            </a:r>
            <a:r>
              <a:rPr lang="cs-CZ" sz="1600" dirty="0" smtClean="0"/>
              <a:t>a </a:t>
            </a:r>
            <a:r>
              <a:rPr lang="cs-CZ" sz="1600" dirty="0"/>
              <a:t>hlavní stránce </a:t>
            </a:r>
            <a:r>
              <a:rPr lang="cs-CZ" sz="1600" dirty="0" smtClean="0"/>
              <a:t>vybe­rete</a:t>
            </a:r>
            <a:r>
              <a:rPr lang="cs-CZ" sz="1600" dirty="0"/>
              <a:t>, jestli budete vyhle­dávaný obrázek nahrávat z vlast­ního počí­tače (možnost vlevo) nebo zda zadáte do políčka URL adresu obrázku (možnost vpravo</a:t>
            </a:r>
            <a:r>
              <a:rPr lang="cs-CZ" sz="1600" dirty="0" smtClean="0"/>
              <a:t>)</a:t>
            </a:r>
          </a:p>
          <a:p>
            <a:r>
              <a:rPr lang="cs-CZ" sz="1600" dirty="0" smtClean="0"/>
              <a:t>Poté </a:t>
            </a:r>
            <a:r>
              <a:rPr lang="cs-CZ" sz="1600" dirty="0"/>
              <a:t>odstar­tu­jete vyhle­dávání a v krát­kém čase jsou vám zob­razeny výsledky, které je možné dále tří­dit (podle podobnosti, nej­větší změny nebo velikosti obrázku</a:t>
            </a:r>
            <a:r>
              <a:rPr lang="cs-CZ" sz="1600" dirty="0" smtClean="0"/>
              <a:t>)</a:t>
            </a:r>
            <a:endParaRPr lang="cs-CZ" sz="1600" dirty="0"/>
          </a:p>
          <a:p>
            <a:endParaRPr lang="cs-CZ" sz="1600" dirty="0"/>
          </a:p>
          <a:p>
            <a:r>
              <a:rPr lang="cs-CZ" sz="1600" dirty="0" smtClean="0"/>
              <a:t>Není </a:t>
            </a:r>
            <a:r>
              <a:rPr lang="cs-CZ" sz="1600" dirty="0"/>
              <a:t>potřeba žádná </a:t>
            </a:r>
            <a:r>
              <a:rPr lang="cs-CZ" sz="1600" dirty="0" smtClean="0"/>
              <a:t>regis­trace</a:t>
            </a:r>
          </a:p>
          <a:p>
            <a:pPr marL="0" indent="0">
              <a:buNone/>
            </a:pPr>
            <a:endParaRPr lang="cs-CZ" sz="1600" dirty="0"/>
          </a:p>
          <a:p>
            <a:r>
              <a:rPr lang="cs-CZ" sz="1600" dirty="0" smtClean="0"/>
              <a:t>První</a:t>
            </a:r>
            <a:r>
              <a:rPr lang="cs-CZ" sz="1600" dirty="0"/>
              <a:t>, základní verze </a:t>
            </a:r>
            <a:r>
              <a:rPr lang="cs-CZ" sz="1600" dirty="0" err="1"/>
              <a:t>TinEye</a:t>
            </a:r>
            <a:r>
              <a:rPr lang="cs-CZ" sz="1600" dirty="0"/>
              <a:t> je zdarma a umožňuje vám pro­vést denně maxi­málně 50 vyhle­dávání a týdně maxi­málně 150 vyhle­dávání. </a:t>
            </a:r>
            <a:endParaRPr lang="cs-CZ" sz="16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32656"/>
            <a:ext cx="2583160" cy="645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3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08856"/>
          </a:xfrm>
        </p:spPr>
        <p:txBody>
          <a:bodyPr>
            <a:normAutofit/>
          </a:bodyPr>
          <a:lstStyle/>
          <a:p>
            <a:r>
              <a:rPr lang="cs-CZ" dirty="0" err="1"/>
              <a:t>Pixabay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877272"/>
          </a:xfrm>
        </p:spPr>
        <p:txBody>
          <a:bodyPr>
            <a:noAutofit/>
          </a:bodyPr>
          <a:lstStyle/>
          <a:p>
            <a:r>
              <a:rPr lang="cs-CZ" sz="1600" dirty="0" smtClean="0"/>
              <a:t>online </a:t>
            </a:r>
            <a:r>
              <a:rPr lang="cs-CZ" sz="1600" dirty="0"/>
              <a:t>dostupný </a:t>
            </a:r>
            <a:r>
              <a:rPr lang="cs-CZ" sz="1600" dirty="0" err="1"/>
              <a:t>repo­zi­tář</a:t>
            </a:r>
            <a:r>
              <a:rPr lang="cs-CZ" sz="1600" dirty="0"/>
              <a:t> </a:t>
            </a:r>
            <a:r>
              <a:rPr lang="cs-CZ" sz="1600" dirty="0" smtClean="0"/>
              <a:t>obrázků pro osobní </a:t>
            </a:r>
            <a:r>
              <a:rPr lang="cs-CZ" sz="1600" dirty="0"/>
              <a:t>i komerční vyu­žití </a:t>
            </a:r>
            <a:endParaRPr lang="cs-CZ" sz="1600" dirty="0" smtClean="0"/>
          </a:p>
          <a:p>
            <a:r>
              <a:rPr lang="cs-CZ" sz="1600" dirty="0" smtClean="0"/>
              <a:t>téměř </a:t>
            </a:r>
            <a:r>
              <a:rPr lang="cs-CZ" sz="1600" dirty="0"/>
              <a:t>90 tisíc volně dostupných </a:t>
            </a:r>
            <a:r>
              <a:rPr lang="cs-CZ" sz="1600" dirty="0" smtClean="0"/>
              <a:t>foto­grafií </a:t>
            </a:r>
            <a:r>
              <a:rPr lang="cs-CZ" sz="1600" dirty="0"/>
              <a:t>a </a:t>
            </a:r>
            <a:r>
              <a:rPr lang="cs-CZ" sz="1600" dirty="0" smtClean="0"/>
              <a:t>klipartů, které </a:t>
            </a:r>
            <a:r>
              <a:rPr lang="cs-CZ" sz="1600" dirty="0"/>
              <a:t>nahrávají regis­trovaní uživa­telé </a:t>
            </a:r>
            <a:endParaRPr lang="cs-CZ" sz="1600" dirty="0" smtClean="0"/>
          </a:p>
          <a:p>
            <a:r>
              <a:rPr lang="cs-CZ" sz="1600" dirty="0" smtClean="0"/>
              <a:t>na </a:t>
            </a:r>
            <a:r>
              <a:rPr lang="cs-CZ" sz="1600" dirty="0"/>
              <a:t>obrázky z </a:t>
            </a:r>
            <a:r>
              <a:rPr lang="cs-CZ" sz="1600" dirty="0" err="1"/>
              <a:t>Pixabay</a:t>
            </a:r>
            <a:r>
              <a:rPr lang="cs-CZ" sz="1600" dirty="0"/>
              <a:t> se </a:t>
            </a:r>
            <a:r>
              <a:rPr lang="cs-CZ" sz="1600" dirty="0" smtClean="0"/>
              <a:t>nevztahuje </a:t>
            </a:r>
            <a:r>
              <a:rPr lang="cs-CZ" sz="1600" dirty="0"/>
              <a:t>nutnost uve­dení </a:t>
            </a:r>
            <a:r>
              <a:rPr lang="cs-CZ" sz="1600" dirty="0" smtClean="0"/>
              <a:t>autora</a:t>
            </a:r>
          </a:p>
          <a:p>
            <a:r>
              <a:rPr lang="cs-CZ" sz="1600" dirty="0"/>
              <a:t>v</a:t>
            </a:r>
            <a:r>
              <a:rPr lang="cs-CZ" sz="1600" dirty="0" smtClean="0"/>
              <a:t>yhledávání hned </a:t>
            </a:r>
            <a:r>
              <a:rPr lang="cs-CZ" sz="1600" dirty="0"/>
              <a:t>z titulní stránky pomocí klí­čového slova </a:t>
            </a:r>
            <a:endParaRPr lang="cs-CZ" sz="1600" dirty="0" smtClean="0"/>
          </a:p>
          <a:p>
            <a:r>
              <a:rPr lang="cs-CZ" sz="1600" dirty="0" smtClean="0"/>
              <a:t>nejnovější</a:t>
            </a:r>
            <a:r>
              <a:rPr lang="cs-CZ" sz="1600" dirty="0"/>
              <a:t>, edi­to­rův výběr, žebří­ček fotek, konkrétní foto­grafové či </a:t>
            </a:r>
            <a:r>
              <a:rPr lang="cs-CZ" sz="1600" dirty="0" smtClean="0"/>
              <a:t>foto­apa­ráty</a:t>
            </a:r>
            <a:endParaRPr lang="cs-CZ" sz="1600" dirty="0"/>
          </a:p>
          <a:p>
            <a:r>
              <a:rPr lang="cs-CZ" sz="1600" dirty="0" smtClean="0"/>
              <a:t>další </a:t>
            </a:r>
            <a:r>
              <a:rPr lang="cs-CZ" sz="1600" dirty="0"/>
              <a:t>rozši­řu­jící </a:t>
            </a:r>
            <a:r>
              <a:rPr lang="cs-CZ" sz="1600" dirty="0" smtClean="0"/>
              <a:t>kri­téria: ori­en­tace </a:t>
            </a:r>
            <a:r>
              <a:rPr lang="cs-CZ" sz="1600" dirty="0"/>
              <a:t>(kra­jina či na výšku) nebo typ (foto­grafie, vek­tor či klipart</a:t>
            </a:r>
            <a:r>
              <a:rPr lang="cs-CZ" sz="1600" dirty="0" smtClean="0"/>
              <a:t>)</a:t>
            </a:r>
          </a:p>
          <a:p>
            <a:r>
              <a:rPr lang="cs-CZ" sz="1600" dirty="0" smtClean="0"/>
              <a:t>možnost vyhle­dávání v </a:t>
            </a:r>
            <a:r>
              <a:rPr lang="cs-CZ" sz="1600" dirty="0"/>
              <a:t>oblí­bených </a:t>
            </a:r>
            <a:r>
              <a:rPr lang="cs-CZ" sz="1600" dirty="0" smtClean="0"/>
              <a:t>(ohodno­cených </a:t>
            </a:r>
            <a:r>
              <a:rPr lang="cs-CZ" sz="1600" dirty="0"/>
              <a:t>obráz­cích) nebo </a:t>
            </a:r>
            <a:r>
              <a:rPr lang="cs-CZ" sz="1600" dirty="0" smtClean="0"/>
              <a:t>v naposledy přidaných</a:t>
            </a:r>
          </a:p>
          <a:p>
            <a:r>
              <a:rPr lang="cs-CZ" sz="1600" dirty="0" smtClean="0"/>
              <a:t>na </a:t>
            </a:r>
            <a:r>
              <a:rPr lang="cs-CZ" sz="1600" dirty="0"/>
              <a:t>vámi zvo­lený obrázek pak stačí </a:t>
            </a:r>
            <a:r>
              <a:rPr lang="cs-CZ" sz="1600" dirty="0" smtClean="0"/>
              <a:t>kliknout </a:t>
            </a:r>
            <a:r>
              <a:rPr lang="cs-CZ" sz="1600" dirty="0" smtClean="0">
                <a:sym typeface="Wingdings" panose="05000000000000000000" pitchFamily="2" charset="2"/>
              </a:rPr>
              <a:t> </a:t>
            </a:r>
            <a:r>
              <a:rPr lang="cs-CZ" sz="1600" dirty="0" smtClean="0"/>
              <a:t>kompletní </a:t>
            </a:r>
            <a:r>
              <a:rPr lang="cs-CZ" sz="1600" dirty="0"/>
              <a:t>stránka s infor­ma­cemi k obrázku (autor, </a:t>
            </a:r>
            <a:r>
              <a:rPr lang="cs-CZ" sz="1600" dirty="0" err="1"/>
              <a:t>tagy</a:t>
            </a:r>
            <a:r>
              <a:rPr lang="cs-CZ" sz="1600" dirty="0"/>
              <a:t>, tech­nické detaily o expo­zici) a tipy na podobné obrázky, které by vás mohly </a:t>
            </a:r>
            <a:r>
              <a:rPr lang="cs-CZ" sz="1600" dirty="0" smtClean="0"/>
              <a:t>zají­mat </a:t>
            </a:r>
          </a:p>
          <a:p>
            <a:r>
              <a:rPr lang="cs-CZ" sz="1600" dirty="0"/>
              <a:t>p</a:t>
            </a:r>
            <a:r>
              <a:rPr lang="cs-CZ" sz="1600" dirty="0" smtClean="0"/>
              <a:t>od </a:t>
            </a:r>
            <a:r>
              <a:rPr lang="cs-CZ" sz="1600" dirty="0"/>
              <a:t>obráz­kem najdete </a:t>
            </a:r>
            <a:r>
              <a:rPr lang="cs-CZ" sz="1600" dirty="0" smtClean="0"/>
              <a:t>Stáh­nout (stáh­nutí </a:t>
            </a:r>
            <a:r>
              <a:rPr lang="cs-CZ" sz="1600" dirty="0"/>
              <a:t>docí­líte rovněž kliknu­tím přímo na </a:t>
            </a:r>
            <a:r>
              <a:rPr lang="cs-CZ" sz="1600" dirty="0" smtClean="0"/>
              <a:t>obrázek)</a:t>
            </a:r>
          </a:p>
          <a:p>
            <a:r>
              <a:rPr lang="cs-CZ" sz="1600" dirty="0" smtClean="0"/>
              <a:t>možnost </a:t>
            </a:r>
            <a:r>
              <a:rPr lang="cs-CZ" sz="1600" dirty="0"/>
              <a:t>vybrat si ide­ální roz­li­šení </a:t>
            </a:r>
            <a:r>
              <a:rPr lang="cs-CZ" sz="1600" dirty="0" smtClean="0"/>
              <a:t>obrázku</a:t>
            </a:r>
          </a:p>
          <a:p>
            <a:r>
              <a:rPr lang="cs-CZ" sz="1600" dirty="0"/>
              <a:t>r</a:t>
            </a:r>
            <a:r>
              <a:rPr lang="cs-CZ" sz="1600" dirty="0" smtClean="0"/>
              <a:t>egis­trace </a:t>
            </a:r>
            <a:r>
              <a:rPr lang="cs-CZ" sz="1600" dirty="0"/>
              <a:t>není povinná, vyhle­dávat a stahovat obrázky můžete bez </a:t>
            </a:r>
            <a:r>
              <a:rPr lang="cs-CZ" sz="1600" dirty="0" smtClean="0"/>
              <a:t>ome­zení</a:t>
            </a:r>
          </a:p>
          <a:p>
            <a:r>
              <a:rPr lang="cs-CZ" sz="1600" dirty="0" smtClean="0"/>
              <a:t>Výhody registrace: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1600" dirty="0"/>
              <a:t>p</a:t>
            </a:r>
            <a:r>
              <a:rPr lang="cs-CZ" sz="1600" dirty="0" smtClean="0"/>
              <a:t>ři </a:t>
            </a:r>
            <a:r>
              <a:rPr lang="cs-CZ" sz="1600" dirty="0"/>
              <a:t>stahování vyš­ších roz­li­šení obrázků </a:t>
            </a:r>
            <a:r>
              <a:rPr lang="cs-CZ" sz="1600" dirty="0" smtClean="0"/>
              <a:t>není nutné vypl­ňovat </a:t>
            </a:r>
            <a:r>
              <a:rPr lang="cs-CZ" sz="1600" dirty="0"/>
              <a:t>ochrannou </a:t>
            </a:r>
            <a:r>
              <a:rPr lang="cs-CZ" sz="1600" dirty="0" err="1"/>
              <a:t>Cap­t­chu</a:t>
            </a:r>
            <a:r>
              <a:rPr lang="cs-CZ" sz="1600" dirty="0"/>
              <a:t>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1600" dirty="0" smtClean="0"/>
              <a:t>možnost </a:t>
            </a:r>
            <a:r>
              <a:rPr lang="cs-CZ" sz="1600" dirty="0"/>
              <a:t>jednot­livé obrázky schovávat (přes </a:t>
            </a:r>
            <a:r>
              <a:rPr lang="cs-CZ" sz="1600" dirty="0" smtClean="0"/>
              <a:t>oblí­bení)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1600" dirty="0" smtClean="0"/>
              <a:t>Možnost sle­dovat </a:t>
            </a:r>
            <a:r>
              <a:rPr lang="cs-CZ" sz="1600" dirty="0"/>
              <a:t>své oblí­bené tvůrce a jejich nové </a:t>
            </a:r>
            <a:r>
              <a:rPr lang="cs-CZ" sz="1600" dirty="0" smtClean="0"/>
              <a:t>pří­růstky.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1600" dirty="0" smtClean="0"/>
              <a:t>pro­po­jení </a:t>
            </a:r>
            <a:r>
              <a:rPr lang="cs-CZ" sz="1600" dirty="0"/>
              <a:t>s </a:t>
            </a:r>
            <a:r>
              <a:rPr lang="cs-CZ" sz="1600" dirty="0" err="1">
                <a:hlinkClick r:id="rId2"/>
              </a:rPr>
              <a:t>Face­bookem</a:t>
            </a:r>
            <a:r>
              <a:rPr lang="cs-CZ" sz="1600" dirty="0"/>
              <a:t>, Google+ nebo účtem Micro­soft. </a:t>
            </a:r>
            <a:endParaRPr lang="cs-CZ" sz="1600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1600" dirty="0" smtClean="0"/>
              <a:t>po </a:t>
            </a:r>
            <a:r>
              <a:rPr lang="cs-CZ" sz="1600" dirty="0"/>
              <a:t>regis­traci a nahrání ale­spoň 10 obrázků se zbavíte zob­razování </a:t>
            </a:r>
            <a:r>
              <a:rPr lang="cs-CZ" sz="1600" dirty="0" smtClean="0"/>
              <a:t>reklam</a:t>
            </a:r>
            <a:r>
              <a:rPr lang="cs-CZ" sz="1600" dirty="0"/>
              <a:t/>
            </a:r>
            <a:br>
              <a:rPr lang="cs-CZ" sz="1600" dirty="0"/>
            </a:br>
            <a:endParaRPr lang="cs-CZ" sz="1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966" y="188640"/>
            <a:ext cx="2223120" cy="592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102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</TotalTime>
  <Words>1060</Words>
  <Application>Microsoft Office PowerPoint</Application>
  <PresentationFormat>Předvádění na obrazovce (4:3)</PresentationFormat>
  <Paragraphs>146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Užitečné online nástroje pro knihovníky -  nastroje.knihovna.cz</vt:lpstr>
      <vt:lpstr>Prezentace aplikace PowerPoint</vt:lpstr>
      <vt:lpstr>Prezentace aplikace PowerPoint</vt:lpstr>
      <vt:lpstr>Prezentace aplikace PowerPoint</vt:lpstr>
      <vt:lpstr>BeFunky </vt:lpstr>
      <vt:lpstr>Rollip </vt:lpstr>
      <vt:lpstr>Citace​.com </vt:lpstr>
      <vt:lpstr>TinEye </vt:lpstr>
      <vt:lpstr>Pixabay </vt:lpstr>
      <vt:lpstr>IconSeeker </vt:lpstr>
      <vt:lpstr>WordItOut  </vt:lpstr>
      <vt:lpstr>Flisti </vt:lpstr>
      <vt:lpstr>Online Convert </vt:lpstr>
      <vt:lpstr>Prezentace aplikace PowerPoint</vt:lpstr>
    </vt:vector>
  </TitlesOfParts>
  <Company>KKFBZ, po.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Užitečné online nástroje pro knihovníky</dc:title>
  <dc:creator>Vrtalová Zuzana</dc:creator>
  <cp:lastModifiedBy>Vrtalová Zuzana</cp:lastModifiedBy>
  <cp:revision>33</cp:revision>
  <dcterms:created xsi:type="dcterms:W3CDTF">2015-04-20T08:08:07Z</dcterms:created>
  <dcterms:modified xsi:type="dcterms:W3CDTF">2015-04-21T13:00:42Z</dcterms:modified>
</cp:coreProperties>
</file>