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80" r:id="rId10"/>
    <p:sldId id="265" r:id="rId11"/>
    <p:sldId id="266" r:id="rId12"/>
    <p:sldId id="282" r:id="rId13"/>
    <p:sldId id="268" r:id="rId14"/>
    <p:sldId id="281" r:id="rId15"/>
    <p:sldId id="269" r:id="rId16"/>
    <p:sldId id="283" r:id="rId17"/>
    <p:sldId id="270" r:id="rId18"/>
    <p:sldId id="284" r:id="rId19"/>
    <p:sldId id="285" r:id="rId20"/>
    <p:sldId id="286" r:id="rId21"/>
    <p:sldId id="287" r:id="rId22"/>
    <p:sldId id="288" r:id="rId23"/>
    <p:sldId id="289" r:id="rId24"/>
    <p:sldId id="274" r:id="rId25"/>
    <p:sldId id="275" r:id="rId26"/>
    <p:sldId id="276" r:id="rId27"/>
    <p:sldId id="290" r:id="rId28"/>
    <p:sldId id="277" r:id="rId29"/>
    <p:sldId id="278" r:id="rId30"/>
    <p:sldId id="279"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11567096-5F26-4B2F-A961-B38802771E51}" type="datetimeFigureOut">
              <a:rPr lang="cs-CZ" smtClean="0"/>
              <a:t>24.4.2014</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2EF79965-3585-4881-8CD8-E880E76A2D17}"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1567096-5F26-4B2F-A961-B38802771E51}" type="datetimeFigureOut">
              <a:rPr lang="cs-CZ" smtClean="0"/>
              <a:t>24.4.2014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EF79965-3585-4881-8CD8-E880E76A2D17}"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1567096-5F26-4B2F-A961-B38802771E51}" type="datetimeFigureOut">
              <a:rPr lang="cs-CZ" smtClean="0"/>
              <a:t>24.4.2014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EF79965-3585-4881-8CD8-E880E76A2D1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11567096-5F26-4B2F-A961-B38802771E51}" type="datetimeFigureOut">
              <a:rPr lang="cs-CZ" smtClean="0"/>
              <a:t>24.4.2014</a:t>
            </a:fld>
            <a:endParaRPr lang="cs-CZ"/>
          </a:p>
        </p:txBody>
      </p:sp>
      <p:sp>
        <p:nvSpPr>
          <p:cNvPr id="9" name="Zástupný symbol pro číslo snímku 8"/>
          <p:cNvSpPr>
            <a:spLocks noGrp="1"/>
          </p:cNvSpPr>
          <p:nvPr>
            <p:ph type="sldNum" sz="quarter" idx="15"/>
          </p:nvPr>
        </p:nvSpPr>
        <p:spPr/>
        <p:txBody>
          <a:bodyPr rtlCol="0"/>
          <a:lstStyle/>
          <a:p>
            <a:fld id="{2EF79965-3585-4881-8CD8-E880E76A2D17}"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11567096-5F26-4B2F-A961-B38802771E51}" type="datetimeFigureOut">
              <a:rPr lang="cs-CZ" smtClean="0"/>
              <a:t>24.4.2014</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2EF79965-3585-4881-8CD8-E880E76A2D17}"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11567096-5F26-4B2F-A961-B38802771E51}" type="datetimeFigureOut">
              <a:rPr lang="cs-CZ" smtClean="0"/>
              <a:t>24.4.2014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EF79965-3585-4881-8CD8-E880E76A2D17}"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1567096-5F26-4B2F-A961-B38802771E51}" type="datetimeFigureOut">
              <a:rPr lang="cs-CZ" smtClean="0"/>
              <a:t>24.4.2014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EF79965-3585-4881-8CD8-E880E76A2D17}"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11567096-5F26-4B2F-A961-B38802771E51}" type="datetimeFigureOut">
              <a:rPr lang="cs-CZ" smtClean="0"/>
              <a:t>24.4.2014</a:t>
            </a:fld>
            <a:endParaRPr lang="cs-CZ"/>
          </a:p>
        </p:txBody>
      </p:sp>
      <p:sp>
        <p:nvSpPr>
          <p:cNvPr id="7" name="Zástupný symbol pro číslo snímku 6"/>
          <p:cNvSpPr>
            <a:spLocks noGrp="1"/>
          </p:cNvSpPr>
          <p:nvPr>
            <p:ph type="sldNum" sz="quarter" idx="11"/>
          </p:nvPr>
        </p:nvSpPr>
        <p:spPr/>
        <p:txBody>
          <a:bodyPr rtlCol="0"/>
          <a:lstStyle/>
          <a:p>
            <a:fld id="{2EF79965-3585-4881-8CD8-E880E76A2D17}"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1567096-5F26-4B2F-A961-B38802771E51}" type="datetimeFigureOut">
              <a:rPr lang="cs-CZ" smtClean="0"/>
              <a:t>24.4.2014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EF79965-3585-4881-8CD8-E880E76A2D17}"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11567096-5F26-4B2F-A961-B38802771E51}" type="datetimeFigureOut">
              <a:rPr lang="cs-CZ" smtClean="0"/>
              <a:t>24.4.2014</a:t>
            </a:fld>
            <a:endParaRPr lang="cs-CZ"/>
          </a:p>
        </p:txBody>
      </p:sp>
      <p:sp>
        <p:nvSpPr>
          <p:cNvPr id="22" name="Zástupný symbol pro číslo snímku 21"/>
          <p:cNvSpPr>
            <a:spLocks noGrp="1"/>
          </p:cNvSpPr>
          <p:nvPr>
            <p:ph type="sldNum" sz="quarter" idx="15"/>
          </p:nvPr>
        </p:nvSpPr>
        <p:spPr/>
        <p:txBody>
          <a:bodyPr rtlCol="0"/>
          <a:lstStyle/>
          <a:p>
            <a:fld id="{2EF79965-3585-4881-8CD8-E880E76A2D17}"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11567096-5F26-4B2F-A961-B38802771E51}" type="datetimeFigureOut">
              <a:rPr lang="cs-CZ" smtClean="0"/>
              <a:t>24.4.2014</a:t>
            </a:fld>
            <a:endParaRPr lang="cs-CZ"/>
          </a:p>
        </p:txBody>
      </p:sp>
      <p:sp>
        <p:nvSpPr>
          <p:cNvPr id="18" name="Zástupný symbol pro číslo snímku 17"/>
          <p:cNvSpPr>
            <a:spLocks noGrp="1"/>
          </p:cNvSpPr>
          <p:nvPr>
            <p:ph type="sldNum" sz="quarter" idx="11"/>
          </p:nvPr>
        </p:nvSpPr>
        <p:spPr/>
        <p:txBody>
          <a:bodyPr rtlCol="0"/>
          <a:lstStyle/>
          <a:p>
            <a:fld id="{2EF79965-3585-4881-8CD8-E880E76A2D17}"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567096-5F26-4B2F-A961-B38802771E51}" type="datetimeFigureOut">
              <a:rPr lang="cs-CZ" smtClean="0"/>
              <a:t>24.4.2014</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EF79965-3585-4881-8CD8-E880E76A2D1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dirty="0" smtClean="0"/>
              <a:t>Trendy současné literatury pro dospívající čtenářky</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Fantasy romance</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476672"/>
            <a:ext cx="8229600" cy="5619328"/>
          </a:xfrm>
        </p:spPr>
        <p:txBody>
          <a:bodyPr/>
          <a:lstStyle/>
          <a:p>
            <a:pPr algn="ctr"/>
            <a:r>
              <a:rPr lang="cs-CZ" b="1" u="sng" dirty="0" smtClean="0"/>
              <a:t>Čtenářská anketa Kniha mého srdce</a:t>
            </a:r>
            <a:endParaRPr lang="cs-CZ" b="1" u="sng" dirty="0"/>
          </a:p>
        </p:txBody>
      </p:sp>
      <p:graphicFrame>
        <p:nvGraphicFramePr>
          <p:cNvPr id="4" name="Tabulka 3"/>
          <p:cNvGraphicFramePr>
            <a:graphicFrameLocks noGrp="1"/>
          </p:cNvGraphicFramePr>
          <p:nvPr/>
        </p:nvGraphicFramePr>
        <p:xfrm>
          <a:off x="1524000" y="1772814"/>
          <a:ext cx="6096000" cy="2593446"/>
        </p:xfrm>
        <a:graphic>
          <a:graphicData uri="http://schemas.openxmlformats.org/drawingml/2006/table">
            <a:tbl>
              <a:tblPr/>
              <a:tblGrid>
                <a:gridCol w="2032000"/>
                <a:gridCol w="2032000"/>
                <a:gridCol w="2032000"/>
              </a:tblGrid>
              <a:tr h="432241">
                <a:tc>
                  <a:txBody>
                    <a:bodyPr/>
                    <a:lstStyle/>
                    <a:p>
                      <a:r>
                        <a:rPr lang="cs-CZ"/>
                        <a:t>1.</a:t>
                      </a:r>
                    </a:p>
                  </a:txBody>
                  <a:tcPr marL="19050" marR="19050" marT="19050" marB="19050" anchor="ctr">
                    <a:lnL>
                      <a:noFill/>
                    </a:lnL>
                    <a:lnR>
                      <a:noFill/>
                    </a:lnR>
                    <a:lnT>
                      <a:noFill/>
                    </a:lnT>
                    <a:lnB>
                      <a:noFill/>
                    </a:lnB>
                  </a:tcPr>
                </a:tc>
                <a:tc>
                  <a:txBody>
                    <a:bodyPr/>
                    <a:lstStyle/>
                    <a:p>
                      <a:r>
                        <a:rPr lang="cs-CZ"/>
                        <a:t>Saturnin</a:t>
                      </a:r>
                    </a:p>
                  </a:txBody>
                  <a:tcPr marL="19050" marR="19050" marT="19050" marB="19050" anchor="ctr">
                    <a:lnL>
                      <a:noFill/>
                    </a:lnL>
                    <a:lnR>
                      <a:noFill/>
                    </a:lnR>
                    <a:lnT>
                      <a:noFill/>
                    </a:lnT>
                    <a:lnB>
                      <a:noFill/>
                    </a:lnB>
                  </a:tcPr>
                </a:tc>
                <a:tc>
                  <a:txBody>
                    <a:bodyPr/>
                    <a:lstStyle/>
                    <a:p>
                      <a:r>
                        <a:rPr lang="cs-CZ"/>
                        <a:t>38 430</a:t>
                      </a:r>
                    </a:p>
                  </a:txBody>
                  <a:tcPr marL="19050" marR="19050" marT="19050" marB="19050" anchor="ctr">
                    <a:lnL>
                      <a:noFill/>
                    </a:lnL>
                    <a:lnR>
                      <a:noFill/>
                    </a:lnR>
                    <a:lnT>
                      <a:noFill/>
                    </a:lnT>
                    <a:lnB>
                      <a:noFill/>
                    </a:lnB>
                  </a:tcPr>
                </a:tc>
              </a:tr>
              <a:tr h="432241">
                <a:tc>
                  <a:txBody>
                    <a:bodyPr/>
                    <a:lstStyle/>
                    <a:p>
                      <a:r>
                        <a:rPr lang="cs-CZ"/>
                        <a:t>2.</a:t>
                      </a:r>
                    </a:p>
                  </a:txBody>
                  <a:tcPr marL="19050" marR="19050" marT="19050" marB="19050" anchor="ctr">
                    <a:lnL>
                      <a:noFill/>
                    </a:lnL>
                    <a:lnR>
                      <a:noFill/>
                    </a:lnR>
                    <a:lnT>
                      <a:noFill/>
                    </a:lnT>
                    <a:lnB>
                      <a:noFill/>
                    </a:lnB>
                  </a:tcPr>
                </a:tc>
                <a:tc>
                  <a:txBody>
                    <a:bodyPr/>
                    <a:lstStyle/>
                    <a:p>
                      <a:r>
                        <a:rPr lang="cs-CZ"/>
                        <a:t>Babička</a:t>
                      </a:r>
                    </a:p>
                  </a:txBody>
                  <a:tcPr marL="19050" marR="19050" marT="19050" marB="19050" anchor="ctr">
                    <a:lnL>
                      <a:noFill/>
                    </a:lnL>
                    <a:lnR>
                      <a:noFill/>
                    </a:lnR>
                    <a:lnT>
                      <a:noFill/>
                    </a:lnT>
                    <a:lnB>
                      <a:noFill/>
                    </a:lnB>
                  </a:tcPr>
                </a:tc>
                <a:tc>
                  <a:txBody>
                    <a:bodyPr/>
                    <a:lstStyle/>
                    <a:p>
                      <a:r>
                        <a:rPr lang="cs-CZ"/>
                        <a:t>29 935</a:t>
                      </a:r>
                    </a:p>
                  </a:txBody>
                  <a:tcPr marL="19050" marR="19050" marT="19050" marB="19050" anchor="ctr">
                    <a:lnL>
                      <a:noFill/>
                    </a:lnL>
                    <a:lnR>
                      <a:noFill/>
                    </a:lnR>
                    <a:lnT>
                      <a:noFill/>
                    </a:lnT>
                    <a:lnB>
                      <a:noFill/>
                    </a:lnB>
                  </a:tcPr>
                </a:tc>
              </a:tr>
              <a:tr h="432241">
                <a:tc>
                  <a:txBody>
                    <a:bodyPr/>
                    <a:lstStyle/>
                    <a:p>
                      <a:r>
                        <a:rPr lang="cs-CZ"/>
                        <a:t>3.</a:t>
                      </a:r>
                    </a:p>
                  </a:txBody>
                  <a:tcPr marL="19050" marR="19050" marT="19050" marB="19050" anchor="ctr">
                    <a:lnL>
                      <a:noFill/>
                    </a:lnL>
                    <a:lnR>
                      <a:noFill/>
                    </a:lnR>
                    <a:lnT>
                      <a:noFill/>
                    </a:lnT>
                    <a:lnB>
                      <a:noFill/>
                    </a:lnB>
                  </a:tcPr>
                </a:tc>
                <a:tc>
                  <a:txBody>
                    <a:bodyPr/>
                    <a:lstStyle/>
                    <a:p>
                      <a:r>
                        <a:rPr lang="cs-CZ"/>
                        <a:t>Malý princ</a:t>
                      </a:r>
                    </a:p>
                  </a:txBody>
                  <a:tcPr marL="19050" marR="19050" marT="19050" marB="19050" anchor="ctr">
                    <a:lnL>
                      <a:noFill/>
                    </a:lnL>
                    <a:lnR>
                      <a:noFill/>
                    </a:lnR>
                    <a:lnT>
                      <a:noFill/>
                    </a:lnT>
                    <a:lnB>
                      <a:noFill/>
                    </a:lnB>
                  </a:tcPr>
                </a:tc>
                <a:tc>
                  <a:txBody>
                    <a:bodyPr/>
                    <a:lstStyle/>
                    <a:p>
                      <a:r>
                        <a:rPr lang="cs-CZ"/>
                        <a:t>24 232</a:t>
                      </a:r>
                    </a:p>
                  </a:txBody>
                  <a:tcPr marL="19050" marR="19050" marT="19050" marB="19050" anchor="ctr">
                    <a:lnL>
                      <a:noFill/>
                    </a:lnL>
                    <a:lnR>
                      <a:noFill/>
                    </a:lnR>
                    <a:lnT>
                      <a:noFill/>
                    </a:lnT>
                    <a:lnB>
                      <a:noFill/>
                    </a:lnB>
                  </a:tcPr>
                </a:tc>
              </a:tr>
              <a:tr h="432241">
                <a:tc>
                  <a:txBody>
                    <a:bodyPr/>
                    <a:lstStyle/>
                    <a:p>
                      <a:r>
                        <a:rPr lang="cs-CZ"/>
                        <a:t>4.</a:t>
                      </a:r>
                    </a:p>
                  </a:txBody>
                  <a:tcPr marL="19050" marR="19050" marT="19050" marB="19050" anchor="ctr">
                    <a:lnL>
                      <a:noFill/>
                    </a:lnL>
                    <a:lnR>
                      <a:noFill/>
                    </a:lnR>
                    <a:lnT>
                      <a:noFill/>
                    </a:lnT>
                    <a:lnB>
                      <a:noFill/>
                    </a:lnB>
                  </a:tcPr>
                </a:tc>
                <a:tc>
                  <a:txBody>
                    <a:bodyPr/>
                    <a:lstStyle/>
                    <a:p>
                      <a:r>
                        <a:rPr lang="cs-CZ" dirty="0">
                          <a:solidFill>
                            <a:schemeClr val="accent1">
                              <a:lumMod val="75000"/>
                            </a:schemeClr>
                          </a:solidFill>
                        </a:rPr>
                        <a:t>Stmívání</a:t>
                      </a:r>
                    </a:p>
                  </a:txBody>
                  <a:tcPr marL="19050" marR="19050" marT="19050" marB="19050" anchor="ctr">
                    <a:lnL>
                      <a:noFill/>
                    </a:lnL>
                    <a:lnR>
                      <a:noFill/>
                    </a:lnR>
                    <a:lnT>
                      <a:noFill/>
                    </a:lnT>
                    <a:lnB>
                      <a:noFill/>
                    </a:lnB>
                  </a:tcPr>
                </a:tc>
                <a:tc>
                  <a:txBody>
                    <a:bodyPr/>
                    <a:lstStyle/>
                    <a:p>
                      <a:r>
                        <a:rPr lang="cs-CZ"/>
                        <a:t>24 217</a:t>
                      </a:r>
                    </a:p>
                  </a:txBody>
                  <a:tcPr marL="19050" marR="19050" marT="19050" marB="19050" anchor="ctr">
                    <a:lnL>
                      <a:noFill/>
                    </a:lnL>
                    <a:lnR>
                      <a:noFill/>
                    </a:lnR>
                    <a:lnT>
                      <a:noFill/>
                    </a:lnT>
                    <a:lnB>
                      <a:noFill/>
                    </a:lnB>
                  </a:tcPr>
                </a:tc>
              </a:tr>
              <a:tr h="432241">
                <a:tc>
                  <a:txBody>
                    <a:bodyPr/>
                    <a:lstStyle/>
                    <a:p>
                      <a:r>
                        <a:rPr lang="cs-CZ"/>
                        <a:t>5.</a:t>
                      </a:r>
                    </a:p>
                  </a:txBody>
                  <a:tcPr marL="19050" marR="19050" marT="19050" marB="19050" anchor="ctr">
                    <a:lnL>
                      <a:noFill/>
                    </a:lnL>
                    <a:lnR>
                      <a:noFill/>
                    </a:lnR>
                    <a:lnT>
                      <a:noFill/>
                    </a:lnT>
                    <a:lnB>
                      <a:noFill/>
                    </a:lnB>
                  </a:tcPr>
                </a:tc>
                <a:tc>
                  <a:txBody>
                    <a:bodyPr/>
                    <a:lstStyle/>
                    <a:p>
                      <a:r>
                        <a:rPr lang="cs-CZ"/>
                        <a:t>Harry Potter</a:t>
                      </a:r>
                    </a:p>
                  </a:txBody>
                  <a:tcPr marL="19050" marR="19050" marT="19050" marB="19050" anchor="ctr">
                    <a:lnL>
                      <a:noFill/>
                    </a:lnL>
                    <a:lnR>
                      <a:noFill/>
                    </a:lnR>
                    <a:lnT>
                      <a:noFill/>
                    </a:lnT>
                    <a:lnB>
                      <a:noFill/>
                    </a:lnB>
                  </a:tcPr>
                </a:tc>
                <a:tc>
                  <a:txBody>
                    <a:bodyPr/>
                    <a:lstStyle/>
                    <a:p>
                      <a:r>
                        <a:rPr lang="cs-CZ"/>
                        <a:t>22 665</a:t>
                      </a:r>
                    </a:p>
                  </a:txBody>
                  <a:tcPr marL="19050" marR="19050" marT="19050" marB="19050" anchor="ctr">
                    <a:lnL>
                      <a:noFill/>
                    </a:lnL>
                    <a:lnR>
                      <a:noFill/>
                    </a:lnR>
                    <a:lnT>
                      <a:noFill/>
                    </a:lnT>
                    <a:lnB>
                      <a:noFill/>
                    </a:lnB>
                  </a:tcPr>
                </a:tc>
              </a:tr>
              <a:tr h="432241">
                <a:tc>
                  <a:txBody>
                    <a:bodyPr/>
                    <a:lstStyle/>
                    <a:p>
                      <a:r>
                        <a:rPr lang="cs-CZ"/>
                        <a:t>6.</a:t>
                      </a:r>
                    </a:p>
                  </a:txBody>
                  <a:tcPr marL="19050" marR="19050" marT="19050" marB="19050" anchor="ctr">
                    <a:lnL>
                      <a:noFill/>
                    </a:lnL>
                    <a:lnR>
                      <a:noFill/>
                    </a:lnR>
                    <a:lnT>
                      <a:noFill/>
                    </a:lnT>
                    <a:lnB>
                      <a:noFill/>
                    </a:lnB>
                  </a:tcPr>
                </a:tc>
                <a:tc>
                  <a:txBody>
                    <a:bodyPr/>
                    <a:lstStyle/>
                    <a:p>
                      <a:r>
                        <a:rPr lang="cs-CZ"/>
                        <a:t>Egypťan Sinuhet</a:t>
                      </a:r>
                    </a:p>
                  </a:txBody>
                  <a:tcPr marL="19050" marR="19050" marT="19050" marB="19050" anchor="ctr">
                    <a:lnL>
                      <a:noFill/>
                    </a:lnL>
                    <a:lnR>
                      <a:noFill/>
                    </a:lnR>
                    <a:lnT>
                      <a:noFill/>
                    </a:lnT>
                    <a:lnB>
                      <a:noFill/>
                    </a:lnB>
                  </a:tcPr>
                </a:tc>
                <a:tc>
                  <a:txBody>
                    <a:bodyPr/>
                    <a:lstStyle/>
                    <a:p>
                      <a:r>
                        <a:rPr lang="cs-CZ" dirty="0"/>
                        <a:t>19 674</a:t>
                      </a:r>
                    </a:p>
                  </a:txBody>
                  <a:tcPr marL="19050" marR="19050" marT="19050" marB="19050" anchor="ctr">
                    <a:lnL>
                      <a:noFill/>
                    </a:lnL>
                    <a:lnR>
                      <a:noFill/>
                    </a:lnR>
                    <a:lnT>
                      <a:noFill/>
                    </a:lnT>
                    <a:lnB>
                      <a:noFill/>
                    </a:lnB>
                  </a:tcPr>
                </a:tc>
              </a:tr>
            </a:tbl>
          </a:graphicData>
        </a:graphic>
      </p:graphicFrame>
    </p:spTree>
  </p:cSld>
  <p:clrMapOvr>
    <a:masterClrMapping/>
  </p:clrMapOvr>
  <p:transition advTm="60000">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Stephenie</a:t>
            </a:r>
            <a:r>
              <a:rPr lang="cs-CZ" dirty="0" smtClean="0"/>
              <a:t> </a:t>
            </a:r>
            <a:r>
              <a:rPr lang="cs-CZ" dirty="0" err="1" smtClean="0"/>
              <a:t>Meyerová</a:t>
            </a:r>
            <a:r>
              <a:rPr lang="cs-CZ" dirty="0" smtClean="0"/>
              <a:t>: Stmívání</a:t>
            </a:r>
            <a:endParaRPr lang="cs-CZ" dirty="0"/>
          </a:p>
        </p:txBody>
      </p:sp>
      <p:pic>
        <p:nvPicPr>
          <p:cNvPr id="4" name="Zástupný symbol pro obsah 3" descr="stmivani-twilight-3171.jpg"/>
          <p:cNvPicPr>
            <a:picLocks noGrp="1" noChangeAspect="1"/>
          </p:cNvPicPr>
          <p:nvPr>
            <p:ph sz="quarter" idx="1"/>
          </p:nvPr>
        </p:nvPicPr>
        <p:blipFill>
          <a:blip r:embed="rId2" cstate="print"/>
          <a:stretch>
            <a:fillRect/>
          </a:stretch>
        </p:blipFill>
        <p:spPr>
          <a:xfrm>
            <a:off x="539552" y="3140968"/>
            <a:ext cx="1989085" cy="2972817"/>
          </a:xfrm>
          <a:prstGeom prst="rect">
            <a:avLst/>
          </a:prstGeom>
        </p:spPr>
      </p:pic>
      <p:pic>
        <p:nvPicPr>
          <p:cNvPr id="5" name="Zástupný symbol pro obsah 3" descr="novy-mesic.jpg"/>
          <p:cNvPicPr>
            <a:picLocks noChangeAspect="1"/>
          </p:cNvPicPr>
          <p:nvPr/>
        </p:nvPicPr>
        <p:blipFill>
          <a:blip r:embed="rId3" cstate="print"/>
          <a:stretch>
            <a:fillRect/>
          </a:stretch>
        </p:blipFill>
        <p:spPr>
          <a:xfrm>
            <a:off x="2843808" y="1700808"/>
            <a:ext cx="1920497" cy="2880745"/>
          </a:xfrm>
          <a:prstGeom prst="rect">
            <a:avLst/>
          </a:prstGeom>
        </p:spPr>
      </p:pic>
      <p:pic>
        <p:nvPicPr>
          <p:cNvPr id="6" name="Obrázek 5" descr="img_231896_main.jpg"/>
          <p:cNvPicPr>
            <a:picLocks noChangeAspect="1"/>
          </p:cNvPicPr>
          <p:nvPr/>
        </p:nvPicPr>
        <p:blipFill>
          <a:blip r:embed="rId4" cstate="print"/>
          <a:srcRect t="3487" b="2351"/>
          <a:stretch>
            <a:fillRect/>
          </a:stretch>
        </p:blipFill>
        <p:spPr>
          <a:xfrm>
            <a:off x="5004048" y="3068960"/>
            <a:ext cx="1677520" cy="2664296"/>
          </a:xfrm>
          <a:prstGeom prst="rect">
            <a:avLst/>
          </a:prstGeom>
        </p:spPr>
      </p:pic>
      <p:pic>
        <p:nvPicPr>
          <p:cNvPr id="7" name="Obrázek 6" descr="large.jpg"/>
          <p:cNvPicPr>
            <a:picLocks noChangeAspect="1"/>
          </p:cNvPicPr>
          <p:nvPr/>
        </p:nvPicPr>
        <p:blipFill>
          <a:blip r:embed="rId5" cstate="print"/>
          <a:stretch>
            <a:fillRect/>
          </a:stretch>
        </p:blipFill>
        <p:spPr>
          <a:xfrm>
            <a:off x="6948264" y="980728"/>
            <a:ext cx="1718083" cy="28224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3131840" y="692696"/>
            <a:ext cx="5554960" cy="5403304"/>
          </a:xfrm>
        </p:spPr>
        <p:txBody>
          <a:bodyPr>
            <a:normAutofit fontScale="92500" lnSpcReduction="10000"/>
          </a:bodyPr>
          <a:lstStyle/>
          <a:p>
            <a:pPr algn="just">
              <a:buNone/>
            </a:pPr>
            <a:r>
              <a:rPr lang="cs-CZ" dirty="0" smtClean="0"/>
              <a:t>	</a:t>
            </a:r>
            <a:r>
              <a:rPr lang="cs-CZ" i="1" dirty="0" smtClean="0"/>
              <a:t>„Kniha je velmi poutavá a nesmírně dobře se čte. Jak se začtete už nejde přestat. Ačkoli se příběh může zdát naivní, tak možná právě to si na něm člověk zamiluje. Taková krásný, </a:t>
            </a:r>
            <a:r>
              <a:rPr lang="cs-CZ" i="1" dirty="0" err="1" smtClean="0"/>
              <a:t>idealní</a:t>
            </a:r>
            <a:r>
              <a:rPr lang="cs-CZ" i="1" dirty="0" smtClean="0"/>
              <a:t> a tajemný svět, který jen tak nejde dostat z mysli.“</a:t>
            </a:r>
          </a:p>
          <a:p>
            <a:pPr algn="ctr">
              <a:buNone/>
            </a:pPr>
            <a:endParaRPr lang="cs-CZ" dirty="0" smtClean="0"/>
          </a:p>
          <a:p>
            <a:pPr algn="ctr">
              <a:buNone/>
            </a:pPr>
            <a:r>
              <a:rPr lang="cs-CZ" dirty="0" smtClean="0"/>
              <a:t>Uživatelka NATSUMI</a:t>
            </a:r>
          </a:p>
          <a:p>
            <a:pPr algn="ctr">
              <a:buNone/>
            </a:pPr>
            <a:r>
              <a:rPr lang="cs-CZ" sz="1900" dirty="0" smtClean="0">
                <a:solidFill>
                  <a:schemeClr val="accent2"/>
                </a:solidFill>
              </a:rPr>
              <a:t>(Neupraveno)</a:t>
            </a:r>
          </a:p>
          <a:p>
            <a:pPr algn="ctr">
              <a:buNone/>
            </a:pPr>
            <a:endParaRPr lang="cs-CZ" dirty="0" smtClean="0"/>
          </a:p>
          <a:p>
            <a:pPr algn="ctr">
              <a:buNone/>
            </a:pPr>
            <a:endParaRPr lang="cs-CZ" dirty="0" smtClean="0"/>
          </a:p>
          <a:p>
            <a:pPr algn="ctr">
              <a:buNone/>
            </a:pPr>
            <a:endParaRPr lang="cs-CZ" dirty="0" smtClean="0"/>
          </a:p>
          <a:p>
            <a:pPr algn="ctr">
              <a:buNone/>
            </a:pPr>
            <a:r>
              <a:rPr lang="cs-CZ" dirty="0" smtClean="0"/>
              <a:t>Zdroj: http://www.</a:t>
            </a:r>
            <a:r>
              <a:rPr lang="cs-CZ" dirty="0" err="1" smtClean="0"/>
              <a:t>cbdb.cz</a:t>
            </a:r>
            <a:r>
              <a:rPr lang="cs-CZ" dirty="0" smtClean="0"/>
              <a:t>/kniha-23-</a:t>
            </a:r>
            <a:r>
              <a:rPr lang="cs-CZ" dirty="0" err="1" smtClean="0"/>
              <a:t>stmivani</a:t>
            </a:r>
            <a:r>
              <a:rPr lang="cs-CZ" dirty="0" smtClean="0"/>
              <a:t>-</a:t>
            </a:r>
            <a:r>
              <a:rPr lang="cs-CZ" dirty="0" err="1" smtClean="0"/>
              <a:t>twilight</a:t>
            </a:r>
            <a:endParaRPr lang="cs-CZ" dirty="0"/>
          </a:p>
        </p:txBody>
      </p:sp>
      <p:pic>
        <p:nvPicPr>
          <p:cNvPr id="7" name="Obrázek 6" descr="stmivani-twilight-3171.jpg"/>
          <p:cNvPicPr>
            <a:picLocks noChangeAspect="1"/>
          </p:cNvPicPr>
          <p:nvPr/>
        </p:nvPicPr>
        <p:blipFill>
          <a:blip r:embed="rId2" cstate="print"/>
          <a:stretch>
            <a:fillRect/>
          </a:stretch>
        </p:blipFill>
        <p:spPr>
          <a:xfrm>
            <a:off x="395536" y="836712"/>
            <a:ext cx="2938974" cy="4392488"/>
          </a:xfrm>
          <a:prstGeom prst="rect">
            <a:avLst/>
          </a:prstGeom>
        </p:spPr>
      </p:pic>
    </p:spTree>
  </p:cSld>
  <p:clrMapOvr>
    <a:masterClrMapping/>
  </p:clrMapOvr>
  <p:transition advTm="60000">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 J. </a:t>
            </a:r>
            <a:r>
              <a:rPr lang="cs-CZ" dirty="0" err="1" smtClean="0"/>
              <a:t>Smithová</a:t>
            </a:r>
            <a:r>
              <a:rPr lang="cs-CZ" dirty="0" smtClean="0"/>
              <a:t>: Upíří deníky</a:t>
            </a:r>
            <a:endParaRPr lang="cs-CZ" dirty="0"/>
          </a:p>
        </p:txBody>
      </p:sp>
      <p:pic>
        <p:nvPicPr>
          <p:cNvPr id="4" name="Zástupný symbol pro obsah 7" descr="souboj.jpg"/>
          <p:cNvPicPr>
            <a:picLocks noGrp="1" noChangeAspect="1"/>
          </p:cNvPicPr>
          <p:nvPr>
            <p:ph sz="quarter" idx="1"/>
          </p:nvPr>
        </p:nvPicPr>
        <p:blipFill>
          <a:blip r:embed="rId2" cstate="print"/>
          <a:srcRect l="5451" r="5451"/>
          <a:stretch>
            <a:fillRect/>
          </a:stretch>
        </p:blipFill>
        <p:spPr>
          <a:xfrm>
            <a:off x="323528" y="1628800"/>
            <a:ext cx="1584162" cy="2540000"/>
          </a:xfrm>
        </p:spPr>
      </p:pic>
      <p:pic>
        <p:nvPicPr>
          <p:cNvPr id="5" name="Obrázek 4" descr="zášť.jpg"/>
          <p:cNvPicPr>
            <a:picLocks noChangeAspect="1"/>
          </p:cNvPicPr>
          <p:nvPr/>
        </p:nvPicPr>
        <p:blipFill>
          <a:blip r:embed="rId3" cstate="print"/>
          <a:stretch>
            <a:fillRect/>
          </a:stretch>
        </p:blipFill>
        <p:spPr>
          <a:xfrm>
            <a:off x="1988222" y="4077072"/>
            <a:ext cx="1575666" cy="2526579"/>
          </a:xfrm>
          <a:prstGeom prst="rect">
            <a:avLst/>
          </a:prstGeom>
        </p:spPr>
      </p:pic>
      <p:pic>
        <p:nvPicPr>
          <p:cNvPr id="6" name="Obrázek 5" descr="v_upiri%20deniky_temne%20shledani_201711-01.gif"/>
          <p:cNvPicPr>
            <a:picLocks noChangeAspect="1"/>
          </p:cNvPicPr>
          <p:nvPr/>
        </p:nvPicPr>
        <p:blipFill>
          <a:blip r:embed="rId4" cstate="print"/>
          <a:stretch>
            <a:fillRect/>
          </a:stretch>
        </p:blipFill>
        <p:spPr>
          <a:xfrm>
            <a:off x="3635896" y="1412776"/>
            <a:ext cx="1768526" cy="2808312"/>
          </a:xfrm>
          <a:prstGeom prst="rect">
            <a:avLst/>
          </a:prstGeom>
        </p:spPr>
      </p:pic>
      <p:pic>
        <p:nvPicPr>
          <p:cNvPr id="7" name="Obrázek 6" descr="smith_navrat_Upiri_deniky.jpg"/>
          <p:cNvPicPr>
            <a:picLocks noChangeAspect="1"/>
          </p:cNvPicPr>
          <p:nvPr/>
        </p:nvPicPr>
        <p:blipFill>
          <a:blip r:embed="rId5" cstate="print"/>
          <a:stretch>
            <a:fillRect/>
          </a:stretch>
        </p:blipFill>
        <p:spPr>
          <a:xfrm>
            <a:off x="5508104" y="4077072"/>
            <a:ext cx="1529040" cy="2436271"/>
          </a:xfrm>
          <a:prstGeom prst="rect">
            <a:avLst/>
          </a:prstGeom>
        </p:spPr>
      </p:pic>
      <p:pic>
        <p:nvPicPr>
          <p:cNvPr id="8" name="Obrázek 7" descr="soumrak.jpg"/>
          <p:cNvPicPr>
            <a:picLocks noChangeAspect="1"/>
          </p:cNvPicPr>
          <p:nvPr/>
        </p:nvPicPr>
        <p:blipFill>
          <a:blip r:embed="rId6" cstate="print"/>
          <a:srcRect l="5451" r="5451"/>
          <a:stretch>
            <a:fillRect/>
          </a:stretch>
        </p:blipFill>
        <p:spPr>
          <a:xfrm>
            <a:off x="6444208" y="548680"/>
            <a:ext cx="1841341"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3635896" y="692696"/>
            <a:ext cx="5050904" cy="5403304"/>
          </a:xfrm>
        </p:spPr>
        <p:txBody>
          <a:bodyPr>
            <a:normAutofit lnSpcReduction="10000"/>
          </a:bodyPr>
          <a:lstStyle/>
          <a:p>
            <a:pPr>
              <a:buNone/>
            </a:pPr>
            <a:r>
              <a:rPr lang="cs-CZ" sz="2000" dirty="0" smtClean="0"/>
              <a:t>	</a:t>
            </a:r>
            <a:r>
              <a:rPr lang="cs-CZ" sz="2000" i="1" dirty="0" smtClean="0"/>
              <a:t>„Upír je nový </a:t>
            </a:r>
            <a:r>
              <a:rPr lang="cs-CZ" sz="2000" i="1" dirty="0" err="1" smtClean="0"/>
              <a:t>James</a:t>
            </a:r>
            <a:r>
              <a:rPr lang="cs-CZ" sz="2000" i="1" dirty="0" smtClean="0"/>
              <a:t> </a:t>
            </a:r>
            <a:r>
              <a:rPr lang="cs-CZ" sz="2000" i="1" dirty="0" err="1" smtClean="0"/>
              <a:t>Dean</a:t>
            </a:r>
            <a:r>
              <a:rPr lang="cs-CZ" sz="2000" i="1" dirty="0" smtClean="0"/>
              <a:t>. </a:t>
            </a:r>
            <a:r>
              <a:rPr lang="cs-CZ" sz="2000" i="1" dirty="0" smtClean="0">
                <a:sym typeface="Symbol"/>
              </a:rPr>
              <a:t>… Na těchto mladých erotických predátorech je něco tak sexy.“</a:t>
            </a:r>
          </a:p>
          <a:p>
            <a:pPr>
              <a:buNone/>
            </a:pPr>
            <a:endParaRPr lang="cs-CZ" sz="2000" dirty="0" smtClean="0">
              <a:sym typeface="Symbol"/>
            </a:endParaRPr>
          </a:p>
          <a:p>
            <a:pPr>
              <a:buNone/>
            </a:pPr>
            <a:r>
              <a:rPr lang="cs-CZ" sz="2000" dirty="0" smtClean="0">
                <a:sym typeface="Symbol"/>
              </a:rPr>
              <a:t>			Julie Plec, </a:t>
            </a:r>
          </a:p>
          <a:p>
            <a:pPr algn="ctr">
              <a:buNone/>
            </a:pPr>
            <a:r>
              <a:rPr lang="cs-CZ" sz="1600" dirty="0" smtClean="0">
                <a:sym typeface="Symbol"/>
              </a:rPr>
              <a:t>	scenáristka a producentka seriálu </a:t>
            </a:r>
            <a:r>
              <a:rPr lang="cs-CZ" sz="1600" dirty="0" err="1" smtClean="0">
                <a:sym typeface="Symbol"/>
              </a:rPr>
              <a:t>The</a:t>
            </a:r>
            <a:r>
              <a:rPr lang="cs-CZ" sz="1600" dirty="0" smtClean="0">
                <a:sym typeface="Symbol"/>
              </a:rPr>
              <a:t> </a:t>
            </a:r>
            <a:r>
              <a:rPr lang="cs-CZ" sz="1600" dirty="0" err="1" smtClean="0">
                <a:sym typeface="Symbol"/>
              </a:rPr>
              <a:t>Vampire</a:t>
            </a:r>
            <a:r>
              <a:rPr lang="cs-CZ" sz="1600" dirty="0" smtClean="0">
                <a:sym typeface="Symbol"/>
              </a:rPr>
              <a:t> </a:t>
            </a:r>
            <a:r>
              <a:rPr lang="cs-CZ" sz="1600" dirty="0" err="1" smtClean="0">
                <a:sym typeface="Symbol"/>
              </a:rPr>
              <a:t>Diaries</a:t>
            </a:r>
            <a:r>
              <a:rPr lang="cs-CZ" sz="1600" dirty="0" smtClean="0">
                <a:sym typeface="Symbol"/>
              </a:rPr>
              <a:t> v deníku </a:t>
            </a:r>
            <a:r>
              <a:rPr lang="cs-CZ" sz="1600" dirty="0" err="1" smtClean="0">
                <a:sym typeface="Symbol"/>
              </a:rPr>
              <a:t>The</a:t>
            </a:r>
            <a:r>
              <a:rPr lang="cs-CZ" sz="1600" dirty="0" smtClean="0">
                <a:sym typeface="Symbol"/>
              </a:rPr>
              <a:t> New York </a:t>
            </a:r>
            <a:r>
              <a:rPr lang="cs-CZ" sz="1600" dirty="0" err="1" smtClean="0">
                <a:sym typeface="Symbol"/>
              </a:rPr>
              <a:t>Times</a:t>
            </a:r>
            <a:endParaRPr lang="cs-CZ" sz="1600" dirty="0" smtClean="0">
              <a:sym typeface="Symbol"/>
            </a:endParaRPr>
          </a:p>
          <a:p>
            <a:pPr>
              <a:buNone/>
            </a:pPr>
            <a:endParaRPr lang="cs-CZ" sz="1600" dirty="0" smtClean="0">
              <a:sym typeface="Symbol"/>
            </a:endParaRPr>
          </a:p>
          <a:p>
            <a:pPr>
              <a:buNone/>
            </a:pPr>
            <a:r>
              <a:rPr lang="cs-CZ" sz="1600" dirty="0" smtClean="0">
                <a:sym typeface="Symbol"/>
              </a:rPr>
              <a:t>	</a:t>
            </a:r>
          </a:p>
          <a:p>
            <a:pPr>
              <a:buNone/>
            </a:pPr>
            <a:endParaRPr lang="cs-CZ" sz="1600" dirty="0" smtClean="0">
              <a:sym typeface="Symbol"/>
            </a:endParaRPr>
          </a:p>
          <a:p>
            <a:pPr>
              <a:buNone/>
            </a:pPr>
            <a:r>
              <a:rPr lang="cs-CZ" sz="1600" dirty="0" smtClean="0">
                <a:sym typeface="Symbol"/>
              </a:rPr>
              <a:t>	(Poznámka: Na obálce českého vydání prvního dílu </a:t>
            </a:r>
            <a:r>
              <a:rPr lang="cs-CZ" sz="1600" i="1" dirty="0" smtClean="0">
                <a:sym typeface="Symbol"/>
              </a:rPr>
              <a:t>Upířích deníků</a:t>
            </a:r>
            <a:r>
              <a:rPr lang="cs-CZ" sz="1600" dirty="0" smtClean="0">
                <a:sym typeface="Symbol"/>
              </a:rPr>
              <a:t> jsou její slova prezentována jako hodnocení samotné redakce prestižního periodika, které ji cituje.)</a:t>
            </a:r>
          </a:p>
          <a:p>
            <a:pPr>
              <a:buNone/>
            </a:pPr>
            <a:endParaRPr lang="cs-CZ" sz="1600" dirty="0" smtClean="0">
              <a:sym typeface="Symbol"/>
            </a:endParaRPr>
          </a:p>
          <a:p>
            <a:pPr>
              <a:buNone/>
            </a:pPr>
            <a:r>
              <a:rPr lang="cs-CZ" sz="1600" dirty="0" smtClean="0">
                <a:sym typeface="Symbol"/>
              </a:rPr>
              <a:t>Zdroj: </a:t>
            </a:r>
            <a:r>
              <a:rPr lang="en-US" sz="1600" dirty="0" smtClean="0">
                <a:sym typeface="Symbol"/>
              </a:rPr>
              <a:t>http://www.nytimes.com/2009/07/02/fashion/02VAMPIRES.html?pagewanted=1&amp;sq=Vampire diaries James </a:t>
            </a:r>
            <a:r>
              <a:rPr lang="en-US" sz="1600" dirty="0" err="1" smtClean="0">
                <a:sym typeface="Symbol"/>
              </a:rPr>
              <a:t>Dean&amp;st</a:t>
            </a:r>
            <a:r>
              <a:rPr lang="en-US" sz="1600" dirty="0" smtClean="0">
                <a:sym typeface="Symbol"/>
              </a:rPr>
              <a:t>=</a:t>
            </a:r>
            <a:r>
              <a:rPr lang="en-US" sz="1600" dirty="0" err="1" smtClean="0">
                <a:sym typeface="Symbol"/>
              </a:rPr>
              <a:t>cse&amp;scp</a:t>
            </a:r>
            <a:r>
              <a:rPr lang="en-US" sz="1600" dirty="0" smtClean="0">
                <a:sym typeface="Symbol"/>
              </a:rPr>
              <a:t>=1</a:t>
            </a:r>
            <a:endParaRPr lang="cs-CZ" sz="1600" dirty="0"/>
          </a:p>
        </p:txBody>
      </p:sp>
      <p:pic>
        <p:nvPicPr>
          <p:cNvPr id="6" name="Obrázek 5" descr="HPE2eb082_upiri_deniky.jpg"/>
          <p:cNvPicPr>
            <a:picLocks noChangeAspect="1"/>
          </p:cNvPicPr>
          <p:nvPr/>
        </p:nvPicPr>
        <p:blipFill>
          <a:blip r:embed="rId2" cstate="print"/>
          <a:stretch>
            <a:fillRect/>
          </a:stretch>
        </p:blipFill>
        <p:spPr>
          <a:xfrm>
            <a:off x="539552" y="620688"/>
            <a:ext cx="3099475" cy="4752528"/>
          </a:xfrm>
          <a:prstGeom prst="rect">
            <a:avLst/>
          </a:prstGeom>
        </p:spPr>
      </p:pic>
    </p:spTree>
  </p:cSld>
  <p:clrMapOvr>
    <a:masterClrMapping/>
  </p:clrMapOvr>
  <p:transition advTm="60000">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al.jpg"/>
          <p:cNvPicPr>
            <a:picLocks noChangeAspect="1"/>
          </p:cNvPicPr>
          <p:nvPr/>
        </p:nvPicPr>
        <p:blipFill>
          <a:blip r:embed="rId2" cstate="print"/>
          <a:srcRect l="24013" t="8845" r="3538" b="5596"/>
          <a:stretch>
            <a:fillRect/>
          </a:stretch>
        </p:blipFill>
        <p:spPr>
          <a:xfrm>
            <a:off x="1043608" y="332656"/>
            <a:ext cx="7211738" cy="61926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620688"/>
            <a:ext cx="5626968" cy="5475312"/>
          </a:xfrm>
        </p:spPr>
        <p:txBody>
          <a:bodyPr>
            <a:normAutofit lnSpcReduction="10000"/>
          </a:bodyPr>
          <a:lstStyle/>
          <a:p>
            <a:pPr algn="ctr">
              <a:buNone/>
            </a:pPr>
            <a:r>
              <a:rPr lang="cs-CZ" sz="2400" i="1" dirty="0" smtClean="0"/>
              <a:t>„Nehorázná závislost, už mám za sebou i dvojku... O </a:t>
            </a:r>
            <a:r>
              <a:rPr lang="cs-CZ" sz="2400" i="1" dirty="0" err="1" smtClean="0"/>
              <a:t>trjce</a:t>
            </a:r>
            <a:r>
              <a:rPr lang="cs-CZ" sz="2400" i="1" dirty="0" smtClean="0"/>
              <a:t> mi vyprávěla </a:t>
            </a:r>
            <a:r>
              <a:rPr lang="cs-CZ" sz="2400" i="1" dirty="0" err="1" smtClean="0"/>
              <a:t>kámoška</a:t>
            </a:r>
            <a:r>
              <a:rPr lang="cs-CZ" sz="2400" i="1" dirty="0" smtClean="0"/>
              <a:t>... Asi umřu nedočkavostí :)) Nemůžu to porovnávat se stmíváním... Je to úplně o něčem jiným... Ale miluju to též, možná i o něco víc, </a:t>
            </a:r>
            <a:r>
              <a:rPr lang="cs-CZ" sz="2400" i="1" dirty="0" err="1" smtClean="0"/>
              <a:t>hlaně</a:t>
            </a:r>
            <a:r>
              <a:rPr lang="cs-CZ" sz="2400" i="1" dirty="0" smtClean="0"/>
              <a:t> když ještě nevím co se stane:)) „</a:t>
            </a:r>
          </a:p>
          <a:p>
            <a:pPr>
              <a:buNone/>
            </a:pPr>
            <a:endParaRPr lang="cs-CZ" dirty="0" smtClean="0"/>
          </a:p>
          <a:p>
            <a:pPr algn="ctr">
              <a:buNone/>
            </a:pPr>
            <a:r>
              <a:rPr lang="cs-CZ" sz="2400" dirty="0" smtClean="0"/>
              <a:t>Uživatelka </a:t>
            </a:r>
            <a:r>
              <a:rPr lang="cs-CZ" sz="2400" dirty="0" err="1" smtClean="0"/>
              <a:t>Scarlette</a:t>
            </a:r>
            <a:endParaRPr lang="cs-CZ" sz="2400" dirty="0" smtClean="0"/>
          </a:p>
          <a:p>
            <a:pPr algn="ctr">
              <a:buNone/>
            </a:pPr>
            <a:r>
              <a:rPr lang="cs-CZ" sz="2400" dirty="0" smtClean="0"/>
              <a:t>o Vampýrské akademii </a:t>
            </a:r>
          </a:p>
          <a:p>
            <a:pPr algn="ctr">
              <a:buNone/>
            </a:pPr>
            <a:r>
              <a:rPr lang="cs-CZ" sz="1800" dirty="0" smtClean="0">
                <a:solidFill>
                  <a:schemeClr val="accent2"/>
                </a:solidFill>
              </a:rPr>
              <a:t>(Neupraveno)</a:t>
            </a:r>
          </a:p>
          <a:p>
            <a:pPr algn="ctr">
              <a:buNone/>
            </a:pPr>
            <a:endParaRPr lang="cs-CZ" sz="1800" dirty="0" smtClean="0"/>
          </a:p>
          <a:p>
            <a:pPr>
              <a:buNone/>
            </a:pPr>
            <a:r>
              <a:rPr lang="cs-CZ" sz="1800" dirty="0" smtClean="0"/>
              <a:t>Zdroj: http://www.</a:t>
            </a:r>
            <a:r>
              <a:rPr lang="cs-CZ" sz="1800" dirty="0" err="1" smtClean="0"/>
              <a:t>cbdb.cz</a:t>
            </a:r>
            <a:r>
              <a:rPr lang="cs-CZ" sz="1800" dirty="0" smtClean="0"/>
              <a:t>/kniha-5810-</a:t>
            </a:r>
            <a:r>
              <a:rPr lang="cs-CZ" sz="1800" dirty="0" err="1" smtClean="0"/>
              <a:t>vampyrska</a:t>
            </a:r>
            <a:r>
              <a:rPr lang="cs-CZ" sz="1800" dirty="0" smtClean="0"/>
              <a:t>-akademie-</a:t>
            </a:r>
            <a:r>
              <a:rPr lang="cs-CZ" sz="1800" dirty="0" err="1" smtClean="0"/>
              <a:t>vampire</a:t>
            </a:r>
            <a:r>
              <a:rPr lang="cs-CZ" sz="1800" dirty="0" smtClean="0"/>
              <a:t>-</a:t>
            </a:r>
            <a:r>
              <a:rPr lang="cs-CZ" sz="1800" dirty="0" err="1" smtClean="0"/>
              <a:t>academy</a:t>
            </a:r>
            <a:endParaRPr lang="cs-CZ" sz="1800" dirty="0" smtClean="0"/>
          </a:p>
        </p:txBody>
      </p:sp>
      <p:pic>
        <p:nvPicPr>
          <p:cNvPr id="4" name="Obrázek 3" descr="7664-b-mead_vampyrskaakadaemie.jpg"/>
          <p:cNvPicPr>
            <a:picLocks noChangeAspect="1"/>
          </p:cNvPicPr>
          <p:nvPr/>
        </p:nvPicPr>
        <p:blipFill>
          <a:blip r:embed="rId2" cstate="print"/>
          <a:stretch>
            <a:fillRect/>
          </a:stretch>
        </p:blipFill>
        <p:spPr>
          <a:xfrm>
            <a:off x="6039644" y="764704"/>
            <a:ext cx="2780828" cy="4703572"/>
          </a:xfrm>
          <a:prstGeom prst="rect">
            <a:avLst/>
          </a:prstGeom>
        </p:spPr>
      </p:pic>
    </p:spTree>
  </p:cSld>
  <p:clrMapOvr>
    <a:masterClrMapping/>
  </p:clrMapOvr>
  <p:transition advTm="60000">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Zástupný symbol pro obsah 10" descr="88df1d90d2_71382400_o2.jpg"/>
          <p:cNvPicPr>
            <a:picLocks noGrp="1" noChangeAspect="1"/>
          </p:cNvPicPr>
          <p:nvPr>
            <p:ph idx="1"/>
          </p:nvPr>
        </p:nvPicPr>
        <p:blipFill>
          <a:blip r:embed="rId2" cstate="print"/>
          <a:stretch>
            <a:fillRect/>
          </a:stretch>
        </p:blipFill>
        <p:spPr>
          <a:xfrm>
            <a:off x="6876256" y="260648"/>
            <a:ext cx="2061845" cy="3141315"/>
          </a:xfrm>
        </p:spPr>
      </p:pic>
      <p:pic>
        <p:nvPicPr>
          <p:cNvPr id="12" name="Obrázek 11" descr="48882-200x293.jpg"/>
          <p:cNvPicPr>
            <a:picLocks noChangeAspect="1"/>
          </p:cNvPicPr>
          <p:nvPr/>
        </p:nvPicPr>
        <p:blipFill>
          <a:blip r:embed="rId3" cstate="print"/>
          <a:stretch>
            <a:fillRect/>
          </a:stretch>
        </p:blipFill>
        <p:spPr>
          <a:xfrm>
            <a:off x="3635896" y="404664"/>
            <a:ext cx="1905000" cy="2790825"/>
          </a:xfrm>
          <a:prstGeom prst="rect">
            <a:avLst/>
          </a:prstGeom>
        </p:spPr>
      </p:pic>
      <p:pic>
        <p:nvPicPr>
          <p:cNvPr id="13" name="Obrázek 12" descr="246895.jpg"/>
          <p:cNvPicPr>
            <a:picLocks noChangeAspect="1"/>
          </p:cNvPicPr>
          <p:nvPr/>
        </p:nvPicPr>
        <p:blipFill>
          <a:blip r:embed="rId4" cstate="print"/>
          <a:stretch>
            <a:fillRect/>
          </a:stretch>
        </p:blipFill>
        <p:spPr>
          <a:xfrm>
            <a:off x="539553" y="332656"/>
            <a:ext cx="1800200" cy="2878227"/>
          </a:xfrm>
          <a:prstGeom prst="rect">
            <a:avLst/>
          </a:prstGeom>
        </p:spPr>
      </p:pic>
      <p:pic>
        <p:nvPicPr>
          <p:cNvPr id="14" name="Obrázek 13" descr="298374.jpg"/>
          <p:cNvPicPr>
            <a:picLocks noChangeAspect="1"/>
          </p:cNvPicPr>
          <p:nvPr/>
        </p:nvPicPr>
        <p:blipFill>
          <a:blip r:embed="rId5" cstate="print"/>
          <a:stretch>
            <a:fillRect/>
          </a:stretch>
        </p:blipFill>
        <p:spPr>
          <a:xfrm>
            <a:off x="1619672" y="3284984"/>
            <a:ext cx="2200275" cy="3333750"/>
          </a:xfrm>
          <a:prstGeom prst="rect">
            <a:avLst/>
          </a:prstGeom>
        </p:spPr>
      </p:pic>
      <p:pic>
        <p:nvPicPr>
          <p:cNvPr id="15" name="Obrázek 14" descr="489132-200x308.jpg"/>
          <p:cNvPicPr>
            <a:picLocks noChangeAspect="1"/>
          </p:cNvPicPr>
          <p:nvPr/>
        </p:nvPicPr>
        <p:blipFill>
          <a:blip r:embed="rId6" cstate="print"/>
          <a:stretch>
            <a:fillRect/>
          </a:stretch>
        </p:blipFill>
        <p:spPr>
          <a:xfrm>
            <a:off x="4644008" y="3284984"/>
            <a:ext cx="2160240" cy="3326770"/>
          </a:xfrm>
          <a:prstGeom prst="rect">
            <a:avLst/>
          </a:prstGeom>
        </p:spPr>
      </p:pic>
    </p:spTree>
  </p:cSld>
  <p:clrMapOvr>
    <a:masterClrMapping/>
  </p:clrMapOvr>
  <p:transition advTm="45000">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Situace od 90. let</a:t>
            </a:r>
            <a:endParaRPr lang="cs-CZ" dirty="0"/>
          </a:p>
        </p:txBody>
      </p:sp>
      <p:sp>
        <p:nvSpPr>
          <p:cNvPr id="3" name="Zástupný symbol pro obsah 2"/>
          <p:cNvSpPr>
            <a:spLocks noGrp="1"/>
          </p:cNvSpPr>
          <p:nvPr>
            <p:ph sz="quarter" idx="1"/>
          </p:nvPr>
        </p:nvSpPr>
        <p:spPr/>
        <p:txBody>
          <a:bodyPr/>
          <a:lstStyle/>
          <a:p>
            <a:r>
              <a:rPr lang="cs-CZ" dirty="0" smtClean="0"/>
              <a:t>Boom komerční literatury</a:t>
            </a:r>
          </a:p>
          <a:p>
            <a:r>
              <a:rPr lang="cs-CZ" dirty="0" smtClean="0"/>
              <a:t>Zpočátku převaha českých autorů</a:t>
            </a:r>
          </a:p>
          <a:p>
            <a:pPr lvl="1"/>
            <a:r>
              <a:rPr lang="cs-CZ" dirty="0" smtClean="0"/>
              <a:t>Debutanti</a:t>
            </a:r>
          </a:p>
          <a:p>
            <a:pPr lvl="1"/>
            <a:r>
              <a:rPr lang="cs-CZ" dirty="0" smtClean="0"/>
              <a:t>Reedice starších titulů</a:t>
            </a:r>
          </a:p>
          <a:p>
            <a:pPr lvl="1"/>
            <a:r>
              <a:rPr lang="cs-CZ" dirty="0" smtClean="0"/>
              <a:t>Autoři postihovaní dřívějším režimem</a:t>
            </a:r>
          </a:p>
          <a:p>
            <a:r>
              <a:rPr lang="cs-CZ" dirty="0" smtClean="0"/>
              <a:t>Postupný nárůst podílu překladové literatury</a:t>
            </a:r>
          </a:p>
          <a:p>
            <a:r>
              <a:rPr lang="cs-CZ" dirty="0" smtClean="0"/>
              <a:t>Zvýraznění rozdílů mezi dívčím románem a tzv. prózou s dívčí hrdinkou</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35896" y="548680"/>
            <a:ext cx="5050904" cy="5547320"/>
          </a:xfrm>
        </p:spPr>
        <p:txBody>
          <a:bodyPr>
            <a:normAutofit/>
          </a:bodyPr>
          <a:lstStyle/>
          <a:p>
            <a:pPr>
              <a:buNone/>
            </a:pPr>
            <a:r>
              <a:rPr lang="cs-CZ" sz="1800" dirty="0" smtClean="0"/>
              <a:t>	</a:t>
            </a:r>
            <a:r>
              <a:rPr lang="cs-CZ" sz="1800" i="1" dirty="0" smtClean="0"/>
              <a:t>„Je originální, ne jenom přepsaná verze </a:t>
            </a:r>
            <a:r>
              <a:rPr lang="cs-CZ" sz="1800" i="1" dirty="0" err="1" smtClean="0"/>
              <a:t>Twilight</a:t>
            </a:r>
            <a:r>
              <a:rPr lang="cs-CZ" sz="1800" i="1" dirty="0" smtClean="0"/>
              <a:t> ale štve mě, že jeto zase příběh o holce co vede "elitní studentskou organizaci - dcery temnoty" má úžasné schopnosti, nejkrásnějšího kluka na škole atd. :/ jednou by mohli napsat něco poutavého a zároveň běžnějšího“</a:t>
            </a:r>
          </a:p>
          <a:p>
            <a:pPr>
              <a:buNone/>
            </a:pPr>
            <a:endParaRPr lang="cs-CZ" sz="1800" dirty="0" smtClean="0"/>
          </a:p>
          <a:p>
            <a:pPr algn="ctr">
              <a:buNone/>
            </a:pPr>
            <a:r>
              <a:rPr lang="cs-CZ" sz="1800" dirty="0" smtClean="0"/>
              <a:t>Uživatelka STARSHINE</a:t>
            </a:r>
            <a:r>
              <a:rPr lang="cs-CZ" sz="2400" dirty="0" smtClean="0"/>
              <a:t>002</a:t>
            </a:r>
          </a:p>
          <a:p>
            <a:pPr algn="ctr">
              <a:buNone/>
            </a:pPr>
            <a:r>
              <a:rPr lang="cs-CZ" sz="1600" dirty="0" smtClean="0">
                <a:solidFill>
                  <a:schemeClr val="accent2"/>
                </a:solidFill>
              </a:rPr>
              <a:t>(Neupraveno)</a:t>
            </a:r>
          </a:p>
          <a:p>
            <a:pPr algn="ctr">
              <a:buNone/>
            </a:pPr>
            <a:endParaRPr lang="cs-CZ" sz="1600" dirty="0" smtClean="0"/>
          </a:p>
          <a:p>
            <a:pPr algn="ctr">
              <a:buNone/>
            </a:pPr>
            <a:endParaRPr lang="cs-CZ" sz="1600" dirty="0" smtClean="0"/>
          </a:p>
          <a:p>
            <a:pPr algn="ctr">
              <a:buNone/>
            </a:pPr>
            <a:endParaRPr lang="cs-CZ" sz="1600" dirty="0" smtClean="0"/>
          </a:p>
          <a:p>
            <a:pPr algn="ctr">
              <a:buNone/>
            </a:pPr>
            <a:endParaRPr lang="cs-CZ" sz="1600" dirty="0" smtClean="0"/>
          </a:p>
          <a:p>
            <a:pPr algn="ctr">
              <a:buNone/>
            </a:pPr>
            <a:r>
              <a:rPr lang="cs-CZ" sz="1600" dirty="0" smtClean="0"/>
              <a:t>Zdroj: http://www.</a:t>
            </a:r>
            <a:r>
              <a:rPr lang="cs-CZ" sz="1600" dirty="0" err="1" smtClean="0"/>
              <a:t>cbdb.cz</a:t>
            </a:r>
            <a:r>
              <a:rPr lang="cs-CZ" sz="1600" dirty="0" smtClean="0"/>
              <a:t>/kniha-4710-</a:t>
            </a:r>
            <a:r>
              <a:rPr lang="cs-CZ" sz="1600" dirty="0" err="1" smtClean="0"/>
              <a:t>skola</a:t>
            </a:r>
            <a:r>
              <a:rPr lang="cs-CZ" sz="1600" dirty="0" smtClean="0"/>
              <a:t>-noci-1-</a:t>
            </a:r>
            <a:r>
              <a:rPr lang="cs-CZ" sz="1600" dirty="0" err="1" smtClean="0"/>
              <a:t>oznacena</a:t>
            </a:r>
            <a:r>
              <a:rPr lang="cs-CZ" sz="1600" dirty="0" smtClean="0"/>
              <a:t>-</a:t>
            </a:r>
            <a:r>
              <a:rPr lang="cs-CZ" sz="1600" dirty="0" err="1" smtClean="0"/>
              <a:t>marked</a:t>
            </a:r>
            <a:endParaRPr lang="cs-CZ" sz="1600" dirty="0"/>
          </a:p>
        </p:txBody>
      </p:sp>
      <p:pic>
        <p:nvPicPr>
          <p:cNvPr id="4" name="Obrázek 3" descr="img_270897_main.jpg"/>
          <p:cNvPicPr>
            <a:picLocks noChangeAspect="1"/>
          </p:cNvPicPr>
          <p:nvPr/>
        </p:nvPicPr>
        <p:blipFill>
          <a:blip r:embed="rId2" cstate="print"/>
          <a:stretch>
            <a:fillRect/>
          </a:stretch>
        </p:blipFill>
        <p:spPr>
          <a:xfrm>
            <a:off x="467544" y="764704"/>
            <a:ext cx="3135982" cy="4960553"/>
          </a:xfrm>
          <a:prstGeom prst="rect">
            <a:avLst/>
          </a:prstGeom>
        </p:spPr>
      </p:pic>
    </p:spTree>
  </p:cSld>
  <p:clrMapOvr>
    <a:masterClrMapping/>
  </p:clrMapOvr>
  <p:transition advTm="60000">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240723fbda0d0cb356ad7d5aa5c3e6607e406390.jpg"/>
          <p:cNvPicPr>
            <a:picLocks noGrp="1" noChangeAspect="1"/>
          </p:cNvPicPr>
          <p:nvPr>
            <p:ph idx="1"/>
          </p:nvPr>
        </p:nvPicPr>
        <p:blipFill>
          <a:blip r:embed="rId2" cstate="print"/>
          <a:stretch>
            <a:fillRect/>
          </a:stretch>
        </p:blipFill>
        <p:spPr>
          <a:xfrm>
            <a:off x="5868144" y="332656"/>
            <a:ext cx="1944216" cy="3117548"/>
          </a:xfrm>
        </p:spPr>
      </p:pic>
      <p:pic>
        <p:nvPicPr>
          <p:cNvPr id="6" name="Obrázek 5" descr="img_277236_main.jpg"/>
          <p:cNvPicPr>
            <a:picLocks noChangeAspect="1"/>
          </p:cNvPicPr>
          <p:nvPr/>
        </p:nvPicPr>
        <p:blipFill>
          <a:blip r:embed="rId3" cstate="print"/>
          <a:stretch>
            <a:fillRect/>
          </a:stretch>
        </p:blipFill>
        <p:spPr>
          <a:xfrm>
            <a:off x="3203848" y="260648"/>
            <a:ext cx="1957459" cy="3096344"/>
          </a:xfrm>
          <a:prstGeom prst="rect">
            <a:avLst/>
          </a:prstGeom>
        </p:spPr>
      </p:pic>
      <p:pic>
        <p:nvPicPr>
          <p:cNvPr id="7" name="Obrázek 6" descr="pokoušená.jpg"/>
          <p:cNvPicPr>
            <a:picLocks noChangeAspect="1"/>
          </p:cNvPicPr>
          <p:nvPr/>
        </p:nvPicPr>
        <p:blipFill>
          <a:blip r:embed="rId4" cstate="print"/>
          <a:stretch>
            <a:fillRect/>
          </a:stretch>
        </p:blipFill>
        <p:spPr>
          <a:xfrm>
            <a:off x="4572000" y="3645024"/>
            <a:ext cx="1879906" cy="2996952"/>
          </a:xfrm>
          <a:prstGeom prst="rect">
            <a:avLst/>
          </a:prstGeom>
        </p:spPr>
      </p:pic>
      <p:pic>
        <p:nvPicPr>
          <p:cNvPr id="8" name="Obrázek 7" descr="Pronasledovana-Skola-noci-5-KK-0106403.jpg"/>
          <p:cNvPicPr>
            <a:picLocks noChangeAspect="1"/>
          </p:cNvPicPr>
          <p:nvPr/>
        </p:nvPicPr>
        <p:blipFill>
          <a:blip r:embed="rId5" cstate="print"/>
          <a:stretch>
            <a:fillRect/>
          </a:stretch>
        </p:blipFill>
        <p:spPr>
          <a:xfrm>
            <a:off x="1691680" y="3573016"/>
            <a:ext cx="1893506" cy="3029610"/>
          </a:xfrm>
          <a:prstGeom prst="rect">
            <a:avLst/>
          </a:prstGeom>
        </p:spPr>
      </p:pic>
      <p:pic>
        <p:nvPicPr>
          <p:cNvPr id="9" name="Obrázek 8" descr="skola-noci-2-zrazena.jpg"/>
          <p:cNvPicPr>
            <a:picLocks noChangeAspect="1"/>
          </p:cNvPicPr>
          <p:nvPr/>
        </p:nvPicPr>
        <p:blipFill>
          <a:blip r:embed="rId6" cstate="print"/>
          <a:stretch>
            <a:fillRect/>
          </a:stretch>
        </p:blipFill>
        <p:spPr>
          <a:xfrm>
            <a:off x="467544" y="260648"/>
            <a:ext cx="2065765" cy="3168352"/>
          </a:xfrm>
          <a:prstGeom prst="rect">
            <a:avLst/>
          </a:prstGeom>
        </p:spPr>
      </p:pic>
    </p:spTree>
  </p:cSld>
  <p:clrMapOvr>
    <a:masterClrMapping/>
  </p:clrMapOvr>
  <p:transition advTm="45000">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620688"/>
            <a:ext cx="8229600" cy="5475312"/>
          </a:xfrm>
        </p:spPr>
        <p:txBody>
          <a:bodyPr>
            <a:normAutofit/>
          </a:bodyPr>
          <a:lstStyle/>
          <a:p>
            <a:pPr algn="ctr">
              <a:buNone/>
            </a:pPr>
            <a:r>
              <a:rPr lang="cs-CZ" sz="2000" i="1" dirty="0" smtClean="0"/>
              <a:t>„Nedávno jsem byla podrobena výslechu kamarádky, která nedokáže pochopit, že každý máme rádi něco jiného. Kdy jsem se zmínila, že zrovna čtu Krevní pouto a vysvětlila jí zhruba ve zkratce o co jde, </a:t>
            </a:r>
            <a:r>
              <a:rPr lang="cs-CZ" sz="2000" i="1" dirty="0" err="1" smtClean="0"/>
              <a:t>zustala</a:t>
            </a:r>
            <a:r>
              <a:rPr lang="cs-CZ" sz="2000" i="1" dirty="0" smtClean="0"/>
              <a:t> na mě koukat a pak se mi vysmála. Pak se mě zeptala proč mám tyhle blbosti ráda. Abych byla upřímná, použila trochu hrubší výraz. Snažila jsem se jí vysvětlit, že každý máme něco. Ano, byla jsem vytočená, protože si myslím, že když čtu fantasy a sci-fi, tak to neznamená, že jsem </a:t>
            </a:r>
            <a:r>
              <a:rPr lang="cs-CZ" sz="2000" i="1" dirty="0" err="1" smtClean="0"/>
              <a:t>méňe</a:t>
            </a:r>
            <a:r>
              <a:rPr lang="cs-CZ" sz="2000" i="1" dirty="0" smtClean="0"/>
              <a:t> inteligentní než ostatní, nebo dokonce k smíchu. Naši debatu jsem ukončila tím, že jsem mávla rukou a radši jsme probíraly její nový lak na nehty. Skvělá a přínosná konverzace.“</a:t>
            </a:r>
            <a:br>
              <a:rPr lang="cs-CZ" sz="2000" i="1" dirty="0" smtClean="0"/>
            </a:br>
            <a:endParaRPr lang="cs-CZ" dirty="0" smtClean="0"/>
          </a:p>
          <a:p>
            <a:pPr algn="ctr">
              <a:buNone/>
            </a:pPr>
            <a:r>
              <a:rPr lang="cs-CZ" dirty="0" smtClean="0"/>
              <a:t>kelly01</a:t>
            </a:r>
          </a:p>
          <a:p>
            <a:pPr algn="ctr">
              <a:buNone/>
            </a:pPr>
            <a:r>
              <a:rPr lang="cs-CZ" sz="1600" dirty="0" smtClean="0">
                <a:solidFill>
                  <a:schemeClr val="accent2"/>
                </a:solidFill>
              </a:rPr>
              <a:t>(Neupraveno)</a:t>
            </a:r>
          </a:p>
          <a:p>
            <a:pPr algn="ctr">
              <a:buNone/>
            </a:pPr>
            <a:endParaRPr lang="cs-CZ" sz="1600" dirty="0" smtClean="0"/>
          </a:p>
          <a:p>
            <a:pPr algn="ctr">
              <a:buNone/>
            </a:pPr>
            <a:r>
              <a:rPr lang="cs-CZ" sz="1600" dirty="0" smtClean="0"/>
              <a:t>Zdroj: http://forum.twilight-saga.eu/viewtopic.php?f=12&amp;t=835&amp;sid=6df24a7ece99cdca99bf9b31caa37713</a:t>
            </a:r>
            <a:endParaRPr lang="cs-CZ" sz="1600" dirty="0"/>
          </a:p>
        </p:txBody>
      </p:sp>
    </p:spTree>
  </p:cSld>
  <p:clrMapOvr>
    <a:masterClrMapping/>
  </p:clrMapOvr>
  <p:transition advTm="60000">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115akademie%20evernight.jpg"/>
          <p:cNvPicPr>
            <a:picLocks noGrp="1" noChangeAspect="1"/>
          </p:cNvPicPr>
          <p:nvPr>
            <p:ph idx="1"/>
          </p:nvPr>
        </p:nvPicPr>
        <p:blipFill>
          <a:blip r:embed="rId2" cstate="print"/>
          <a:stretch>
            <a:fillRect/>
          </a:stretch>
        </p:blipFill>
        <p:spPr>
          <a:xfrm>
            <a:off x="179512" y="980728"/>
            <a:ext cx="2667717" cy="4176464"/>
          </a:xfrm>
        </p:spPr>
      </p:pic>
      <p:pic>
        <p:nvPicPr>
          <p:cNvPr id="5" name="Obrázek 4" descr="330hvezdopravec.jpg"/>
          <p:cNvPicPr>
            <a:picLocks noChangeAspect="1"/>
          </p:cNvPicPr>
          <p:nvPr/>
        </p:nvPicPr>
        <p:blipFill>
          <a:blip r:embed="rId3" cstate="print"/>
          <a:stretch>
            <a:fillRect/>
          </a:stretch>
        </p:blipFill>
        <p:spPr>
          <a:xfrm>
            <a:off x="3059832" y="1052736"/>
            <a:ext cx="2600890" cy="4112079"/>
          </a:xfrm>
          <a:prstGeom prst="rect">
            <a:avLst/>
          </a:prstGeom>
        </p:spPr>
      </p:pic>
      <p:pic>
        <p:nvPicPr>
          <p:cNvPr id="6" name="Obrázek 5" descr="akademie-evernight-3-presypaci-hodiny-view.jpg"/>
          <p:cNvPicPr>
            <a:picLocks noChangeAspect="1"/>
          </p:cNvPicPr>
          <p:nvPr/>
        </p:nvPicPr>
        <p:blipFill>
          <a:blip r:embed="rId4" cstate="print"/>
          <a:stretch>
            <a:fillRect/>
          </a:stretch>
        </p:blipFill>
        <p:spPr>
          <a:xfrm>
            <a:off x="5940152" y="1052736"/>
            <a:ext cx="2850732" cy="4104456"/>
          </a:xfrm>
          <a:prstGeom prst="rect">
            <a:avLst/>
          </a:prstGeom>
        </p:spPr>
      </p:pic>
    </p:spTree>
  </p:cSld>
  <p:clrMapOvr>
    <a:masterClrMapping/>
  </p:clrMapOvr>
  <p:transition advTm="60000">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Kerstin</a:t>
            </a:r>
            <a:r>
              <a:rPr lang="cs-CZ" dirty="0" smtClean="0"/>
              <a:t> </a:t>
            </a:r>
            <a:r>
              <a:rPr lang="cs-CZ" dirty="0" err="1" smtClean="0"/>
              <a:t>Gierová</a:t>
            </a:r>
            <a:r>
              <a:rPr lang="cs-CZ" dirty="0" smtClean="0"/>
              <a:t>: Drahokamy</a:t>
            </a:r>
            <a:endParaRPr lang="cs-CZ" dirty="0"/>
          </a:p>
        </p:txBody>
      </p:sp>
      <p:pic>
        <p:nvPicPr>
          <p:cNvPr id="4" name="Zástupný symbol pro obsah 3" descr="bez názvu.png"/>
          <p:cNvPicPr>
            <a:picLocks noGrp="1" noChangeAspect="1"/>
          </p:cNvPicPr>
          <p:nvPr>
            <p:ph sz="quarter" idx="1"/>
          </p:nvPr>
        </p:nvPicPr>
        <p:blipFill>
          <a:blip r:embed="rId2" cstate="print"/>
          <a:stretch>
            <a:fillRect/>
          </a:stretch>
        </p:blipFill>
        <p:spPr>
          <a:xfrm>
            <a:off x="395536" y="1772816"/>
            <a:ext cx="2574007" cy="3903439"/>
          </a:xfrm>
        </p:spPr>
      </p:pic>
      <p:pic>
        <p:nvPicPr>
          <p:cNvPr id="5" name="Obrázek 4" descr="bez názvu.png"/>
          <p:cNvPicPr>
            <a:picLocks noChangeAspect="1"/>
          </p:cNvPicPr>
          <p:nvPr/>
        </p:nvPicPr>
        <p:blipFill>
          <a:blip r:embed="rId3" cstate="print"/>
          <a:stretch>
            <a:fillRect/>
          </a:stretch>
        </p:blipFill>
        <p:spPr>
          <a:xfrm>
            <a:off x="3131840" y="1772816"/>
            <a:ext cx="2564111" cy="3888432"/>
          </a:xfrm>
          <a:prstGeom prst="rect">
            <a:avLst/>
          </a:prstGeom>
        </p:spPr>
      </p:pic>
      <p:pic>
        <p:nvPicPr>
          <p:cNvPr id="6" name="Obrázek 5" descr="bez názvu.png"/>
          <p:cNvPicPr>
            <a:picLocks noChangeAspect="1"/>
          </p:cNvPicPr>
          <p:nvPr/>
        </p:nvPicPr>
        <p:blipFill>
          <a:blip r:embed="rId4" cstate="print"/>
          <a:stretch>
            <a:fillRect/>
          </a:stretch>
        </p:blipFill>
        <p:spPr>
          <a:xfrm>
            <a:off x="5940152" y="1772816"/>
            <a:ext cx="2522959" cy="38398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Suzanne</a:t>
            </a:r>
            <a:r>
              <a:rPr lang="cs-CZ" dirty="0" smtClean="0"/>
              <a:t> </a:t>
            </a:r>
            <a:r>
              <a:rPr lang="cs-CZ" dirty="0" err="1" smtClean="0"/>
              <a:t>Collins</a:t>
            </a:r>
            <a:r>
              <a:rPr lang="cs-CZ" dirty="0" smtClean="0"/>
              <a:t>: </a:t>
            </a:r>
            <a:r>
              <a:rPr lang="cs-CZ" dirty="0" err="1" smtClean="0"/>
              <a:t>Hunger</a:t>
            </a:r>
            <a:r>
              <a:rPr lang="cs-CZ" dirty="0" smtClean="0"/>
              <a:t> </a:t>
            </a:r>
            <a:r>
              <a:rPr lang="cs-CZ" dirty="0" err="1" smtClean="0"/>
              <a:t>Games</a:t>
            </a:r>
            <a:endParaRPr lang="cs-CZ" dirty="0"/>
          </a:p>
        </p:txBody>
      </p:sp>
      <p:pic>
        <p:nvPicPr>
          <p:cNvPr id="4" name="Zástupný symbol pro obsah 3" descr="bez názvu.png"/>
          <p:cNvPicPr>
            <a:picLocks noGrp="1" noChangeAspect="1"/>
          </p:cNvPicPr>
          <p:nvPr>
            <p:ph sz="quarter" idx="1"/>
          </p:nvPr>
        </p:nvPicPr>
        <p:blipFill>
          <a:blip r:embed="rId2" cstate="print"/>
          <a:stretch>
            <a:fillRect/>
          </a:stretch>
        </p:blipFill>
        <p:spPr>
          <a:xfrm>
            <a:off x="1187624" y="2132856"/>
            <a:ext cx="6467869" cy="323393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Jean</a:t>
            </a:r>
            <a:r>
              <a:rPr lang="cs-CZ" dirty="0" smtClean="0"/>
              <a:t>-</a:t>
            </a:r>
            <a:r>
              <a:rPr lang="cs-CZ" dirty="0" err="1" smtClean="0"/>
              <a:t>Claude</a:t>
            </a:r>
            <a:r>
              <a:rPr lang="cs-CZ" dirty="0" smtClean="0"/>
              <a:t> </a:t>
            </a:r>
            <a:r>
              <a:rPr lang="cs-CZ" dirty="0" err="1" smtClean="0"/>
              <a:t>Mourlvat</a:t>
            </a:r>
            <a:r>
              <a:rPr lang="cs-CZ" dirty="0" smtClean="0"/>
              <a:t>: Zimní bitva</a:t>
            </a:r>
            <a:endParaRPr lang="cs-CZ" dirty="0"/>
          </a:p>
        </p:txBody>
      </p:sp>
      <p:pic>
        <p:nvPicPr>
          <p:cNvPr id="4" name="Obrázek 3" descr="AVT_Jean-Claude-Mourlevat_2789.jpg"/>
          <p:cNvPicPr>
            <a:picLocks noChangeAspect="1"/>
          </p:cNvPicPr>
          <p:nvPr/>
        </p:nvPicPr>
        <p:blipFill>
          <a:blip r:embed="rId2" cstate="print"/>
          <a:stretch>
            <a:fillRect/>
          </a:stretch>
        </p:blipFill>
        <p:spPr>
          <a:xfrm>
            <a:off x="7542473" y="0"/>
            <a:ext cx="1601527" cy="2408311"/>
          </a:xfrm>
          <a:prstGeom prst="rect">
            <a:avLst/>
          </a:prstGeom>
        </p:spPr>
      </p:pic>
      <p:pic>
        <p:nvPicPr>
          <p:cNvPr id="5" name="Zástupný symbol pro obsah 4" descr="140437_big.jpg"/>
          <p:cNvPicPr>
            <a:picLocks noGrp="1" noChangeAspect="1"/>
          </p:cNvPicPr>
          <p:nvPr>
            <p:ph sz="quarter" idx="1"/>
          </p:nvPr>
        </p:nvPicPr>
        <p:blipFill>
          <a:blip r:embed="rId3" cstate="print"/>
          <a:stretch>
            <a:fillRect/>
          </a:stretch>
        </p:blipFill>
        <p:spPr>
          <a:xfrm>
            <a:off x="539552" y="1700808"/>
            <a:ext cx="3083793" cy="4292640"/>
          </a:xfrm>
          <a:prstGeom prst="rect">
            <a:avLst/>
          </a:prstGeom>
        </p:spPr>
      </p:pic>
      <p:pic>
        <p:nvPicPr>
          <p:cNvPr id="6" name="Obrázek 5" descr="9782070574827.jpg"/>
          <p:cNvPicPr>
            <a:picLocks noChangeAspect="1"/>
          </p:cNvPicPr>
          <p:nvPr/>
        </p:nvPicPr>
        <p:blipFill>
          <a:blip r:embed="rId4" cstate="print"/>
          <a:stretch>
            <a:fillRect/>
          </a:stretch>
        </p:blipFill>
        <p:spPr>
          <a:xfrm>
            <a:off x="4211960" y="1772816"/>
            <a:ext cx="2871059" cy="44644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bez názvu.png"/>
          <p:cNvPicPr>
            <a:picLocks noChangeAspect="1"/>
          </p:cNvPicPr>
          <p:nvPr/>
        </p:nvPicPr>
        <p:blipFill>
          <a:blip r:embed="rId2" cstate="print"/>
          <a:stretch>
            <a:fillRect/>
          </a:stretch>
        </p:blipFill>
        <p:spPr>
          <a:xfrm>
            <a:off x="251520" y="692696"/>
            <a:ext cx="8231356" cy="388843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Z tzv. realistických próz</a:t>
            </a:r>
            <a:br>
              <a:rPr lang="cs-CZ" dirty="0" smtClean="0"/>
            </a:br>
            <a:r>
              <a:rPr lang="cs-CZ" dirty="0" smtClean="0"/>
              <a:t> pro dívky</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Lenka </a:t>
            </a:r>
            <a:r>
              <a:rPr lang="cs-CZ" dirty="0" err="1" smtClean="0"/>
              <a:t>Lanczová</a:t>
            </a:r>
            <a:endParaRPr lang="cs-CZ" dirty="0"/>
          </a:p>
        </p:txBody>
      </p:sp>
      <p:pic>
        <p:nvPicPr>
          <p:cNvPr id="6" name="Zástupný symbol pro obsah 5" descr="bez názvu.png"/>
          <p:cNvPicPr>
            <a:picLocks noGrp="1" noChangeAspect="1"/>
          </p:cNvPicPr>
          <p:nvPr>
            <p:ph sz="quarter" idx="1"/>
          </p:nvPr>
        </p:nvPicPr>
        <p:blipFill>
          <a:blip r:embed="rId2" cstate="print"/>
          <a:stretch>
            <a:fillRect/>
          </a:stretch>
        </p:blipFill>
        <p:spPr>
          <a:xfrm>
            <a:off x="827584" y="1556792"/>
            <a:ext cx="3015208" cy="4522812"/>
          </a:xfrm>
        </p:spPr>
      </p:pic>
      <p:pic>
        <p:nvPicPr>
          <p:cNvPr id="7" name="Obrázek 6" descr="bez názvu.png"/>
          <p:cNvPicPr>
            <a:picLocks noChangeAspect="1"/>
          </p:cNvPicPr>
          <p:nvPr/>
        </p:nvPicPr>
        <p:blipFill>
          <a:blip r:embed="rId3" cstate="print"/>
          <a:stretch>
            <a:fillRect/>
          </a:stretch>
        </p:blipFill>
        <p:spPr>
          <a:xfrm>
            <a:off x="5004048" y="1412776"/>
            <a:ext cx="2835374" cy="48135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Nejzajímavější díla 90. let</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Sarah</a:t>
            </a:r>
            <a:r>
              <a:rPr lang="cs-CZ" dirty="0" smtClean="0"/>
              <a:t> </a:t>
            </a:r>
            <a:r>
              <a:rPr lang="cs-CZ" dirty="0" err="1" smtClean="0"/>
              <a:t>Dessenová</a:t>
            </a:r>
            <a:r>
              <a:rPr lang="cs-CZ" dirty="0" smtClean="0"/>
              <a:t>: Poslouchej</a:t>
            </a:r>
            <a:endParaRPr lang="cs-CZ" dirty="0"/>
          </a:p>
        </p:txBody>
      </p:sp>
      <p:pic>
        <p:nvPicPr>
          <p:cNvPr id="4" name="Zástupný symbol pro obsah 3" descr="bez názvu.png"/>
          <p:cNvPicPr>
            <a:picLocks noGrp="1" noChangeAspect="1"/>
          </p:cNvPicPr>
          <p:nvPr>
            <p:ph sz="quarter" idx="1"/>
          </p:nvPr>
        </p:nvPicPr>
        <p:blipFill>
          <a:blip r:embed="rId2" cstate="print"/>
          <a:stretch>
            <a:fillRect/>
          </a:stretch>
        </p:blipFill>
        <p:spPr>
          <a:xfrm>
            <a:off x="2843808" y="1772816"/>
            <a:ext cx="2683173" cy="412111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Hermína franková</a:t>
            </a:r>
            <a:endParaRPr lang="cs-CZ" dirty="0"/>
          </a:p>
        </p:txBody>
      </p:sp>
      <p:sp>
        <p:nvSpPr>
          <p:cNvPr id="5" name="Zástupný symbol pro obsah 4"/>
          <p:cNvSpPr>
            <a:spLocks noGrp="1"/>
          </p:cNvSpPr>
          <p:nvPr>
            <p:ph sz="quarter" idx="1"/>
          </p:nvPr>
        </p:nvSpPr>
        <p:spPr/>
        <p:txBody>
          <a:bodyPr/>
          <a:lstStyle/>
          <a:p>
            <a:r>
              <a:rPr lang="cs-CZ" i="1" dirty="0" smtClean="0"/>
              <a:t>Lékárníkových holka</a:t>
            </a:r>
            <a:endParaRPr lang="cs-CZ" i="1" dirty="0"/>
          </a:p>
        </p:txBody>
      </p:sp>
      <p:pic>
        <p:nvPicPr>
          <p:cNvPr id="6" name="Obrázek 5" descr="21be4166a4bb09897d5569b2a34ba53f.jpg"/>
          <p:cNvPicPr>
            <a:picLocks noChangeAspect="1"/>
          </p:cNvPicPr>
          <p:nvPr/>
        </p:nvPicPr>
        <p:blipFill>
          <a:blip r:embed="rId2" cstate="print"/>
          <a:stretch>
            <a:fillRect/>
          </a:stretch>
        </p:blipFill>
        <p:spPr>
          <a:xfrm>
            <a:off x="1043608" y="2132856"/>
            <a:ext cx="2610966" cy="3916449"/>
          </a:xfrm>
          <a:prstGeom prst="rect">
            <a:avLst/>
          </a:prstGeom>
        </p:spPr>
      </p:pic>
      <p:pic>
        <p:nvPicPr>
          <p:cNvPr id="7" name="Obrázek 6" descr="bez názvu.png"/>
          <p:cNvPicPr>
            <a:picLocks noChangeAspect="1"/>
          </p:cNvPicPr>
          <p:nvPr/>
        </p:nvPicPr>
        <p:blipFill>
          <a:blip r:embed="rId3" cstate="print"/>
          <a:stretch>
            <a:fillRect/>
          </a:stretch>
        </p:blipFill>
        <p:spPr>
          <a:xfrm>
            <a:off x="4644008" y="2060848"/>
            <a:ext cx="2735859" cy="395017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Iva procházková</a:t>
            </a:r>
            <a:endParaRPr lang="cs-CZ" dirty="0"/>
          </a:p>
        </p:txBody>
      </p:sp>
      <p:sp>
        <p:nvSpPr>
          <p:cNvPr id="3" name="Zástupný symbol pro obsah 2"/>
          <p:cNvSpPr>
            <a:spLocks noGrp="1"/>
          </p:cNvSpPr>
          <p:nvPr>
            <p:ph sz="quarter" idx="1"/>
          </p:nvPr>
        </p:nvSpPr>
        <p:spPr/>
        <p:txBody>
          <a:bodyPr/>
          <a:lstStyle/>
          <a:p>
            <a:r>
              <a:rPr lang="cs-CZ" i="1" dirty="0" smtClean="0"/>
              <a:t>Karolína aneb Stručný životopis šestnáctileté</a:t>
            </a:r>
            <a:endParaRPr lang="cs-CZ" i="1" dirty="0"/>
          </a:p>
        </p:txBody>
      </p:sp>
      <p:pic>
        <p:nvPicPr>
          <p:cNvPr id="4" name="Obrázek 3" descr="09_karolina1.bmp"/>
          <p:cNvPicPr>
            <a:picLocks noChangeAspect="1"/>
          </p:cNvPicPr>
          <p:nvPr/>
        </p:nvPicPr>
        <p:blipFill>
          <a:blip r:embed="rId2" cstate="print"/>
          <a:stretch>
            <a:fillRect/>
          </a:stretch>
        </p:blipFill>
        <p:spPr>
          <a:xfrm>
            <a:off x="2555776" y="2132856"/>
            <a:ext cx="2346176" cy="363657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Počátek 21. století</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quarter" idx="1"/>
          </p:nvPr>
        </p:nvSpPr>
        <p:spPr>
          <a:xfrm>
            <a:off x="457200" y="764704"/>
            <a:ext cx="7467600" cy="5709248"/>
          </a:xfrm>
        </p:spPr>
        <p:txBody>
          <a:bodyPr/>
          <a:lstStyle/>
          <a:p>
            <a:r>
              <a:rPr lang="cs-CZ" dirty="0" smtClean="0"/>
              <a:t>Ivana </a:t>
            </a:r>
            <a:r>
              <a:rPr lang="cs-CZ" dirty="0" err="1" smtClean="0"/>
              <a:t>Janišová</a:t>
            </a:r>
            <a:r>
              <a:rPr lang="cs-CZ" dirty="0" smtClean="0"/>
              <a:t>: </a:t>
            </a:r>
            <a:r>
              <a:rPr lang="cs-CZ" i="1" dirty="0" smtClean="0"/>
              <a:t>Anka béčko a nepodstatné detaily</a:t>
            </a:r>
          </a:p>
          <a:p>
            <a:endParaRPr lang="cs-CZ" dirty="0" smtClean="0"/>
          </a:p>
          <a:p>
            <a:endParaRPr lang="cs-CZ" dirty="0" smtClean="0"/>
          </a:p>
          <a:p>
            <a:endParaRPr lang="cs-CZ" dirty="0" smtClean="0"/>
          </a:p>
          <a:p>
            <a:endParaRPr lang="cs-CZ" dirty="0" smtClean="0"/>
          </a:p>
          <a:p>
            <a:r>
              <a:rPr lang="cs-CZ" dirty="0" err="1" smtClean="0"/>
              <a:t>Sharon</a:t>
            </a:r>
            <a:r>
              <a:rPr lang="cs-CZ" dirty="0" smtClean="0"/>
              <a:t> </a:t>
            </a:r>
            <a:r>
              <a:rPr lang="cs-CZ" dirty="0" err="1" smtClean="0"/>
              <a:t>Creechová</a:t>
            </a:r>
            <a:r>
              <a:rPr lang="cs-CZ" dirty="0" smtClean="0"/>
              <a:t>: </a:t>
            </a:r>
            <a:r>
              <a:rPr lang="cs-CZ" i="1" dirty="0" smtClean="0"/>
              <a:t>Ostružinové polibky</a:t>
            </a:r>
            <a:endParaRPr lang="cs-CZ" i="1" dirty="0"/>
          </a:p>
        </p:txBody>
      </p:sp>
      <p:pic>
        <p:nvPicPr>
          <p:cNvPr id="6" name="Obrázek 5" descr="bez názvu.png"/>
          <p:cNvPicPr>
            <a:picLocks noChangeAspect="1"/>
          </p:cNvPicPr>
          <p:nvPr/>
        </p:nvPicPr>
        <p:blipFill>
          <a:blip r:embed="rId2" cstate="print"/>
          <a:stretch>
            <a:fillRect/>
          </a:stretch>
        </p:blipFill>
        <p:spPr>
          <a:xfrm>
            <a:off x="7020272" y="620688"/>
            <a:ext cx="1438076" cy="2216703"/>
          </a:xfrm>
          <a:prstGeom prst="rect">
            <a:avLst/>
          </a:prstGeom>
        </p:spPr>
      </p:pic>
      <p:pic>
        <p:nvPicPr>
          <p:cNvPr id="7" name="Obrázek 6" descr="bez názvu.png"/>
          <p:cNvPicPr>
            <a:picLocks noChangeAspect="1"/>
          </p:cNvPicPr>
          <p:nvPr/>
        </p:nvPicPr>
        <p:blipFill>
          <a:blip r:embed="rId3" cstate="print"/>
          <a:stretch>
            <a:fillRect/>
          </a:stretch>
        </p:blipFill>
        <p:spPr>
          <a:xfrm>
            <a:off x="2843808" y="3861048"/>
            <a:ext cx="1752600" cy="26098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Holky na vodítku (I. Březinová)</a:t>
            </a:r>
            <a:endParaRPr lang="cs-CZ" dirty="0"/>
          </a:p>
        </p:txBody>
      </p:sp>
      <p:sp>
        <p:nvSpPr>
          <p:cNvPr id="3" name="Zástupný symbol pro obsah 2"/>
          <p:cNvSpPr>
            <a:spLocks noGrp="1"/>
          </p:cNvSpPr>
          <p:nvPr>
            <p:ph sz="quarter" idx="1"/>
          </p:nvPr>
        </p:nvSpPr>
        <p:spPr/>
        <p:txBody>
          <a:bodyPr/>
          <a:lstStyle/>
          <a:p>
            <a:pPr>
              <a:buNone/>
            </a:pPr>
            <a:endParaRPr lang="cs-CZ" dirty="0"/>
          </a:p>
        </p:txBody>
      </p:sp>
      <p:pic>
        <p:nvPicPr>
          <p:cNvPr id="4" name="Obrázek 3" descr="http--d----l----l--img_pemic_cz--l--sortimg--l--007--l--9--l--9--l--0079926-23.jpg"/>
          <p:cNvPicPr>
            <a:picLocks noChangeAspect="1"/>
          </p:cNvPicPr>
          <p:nvPr/>
        </p:nvPicPr>
        <p:blipFill>
          <a:blip r:embed="rId2" cstate="print"/>
          <a:stretch>
            <a:fillRect/>
          </a:stretch>
        </p:blipFill>
        <p:spPr>
          <a:xfrm>
            <a:off x="762000" y="1828800"/>
            <a:ext cx="2000250" cy="3371850"/>
          </a:xfrm>
          <a:prstGeom prst="rect">
            <a:avLst/>
          </a:prstGeom>
        </p:spPr>
      </p:pic>
      <p:pic>
        <p:nvPicPr>
          <p:cNvPr id="5" name="Obrázek 4" descr="image.jpg"/>
          <p:cNvPicPr>
            <a:picLocks noChangeAspect="1"/>
          </p:cNvPicPr>
          <p:nvPr/>
        </p:nvPicPr>
        <p:blipFill>
          <a:blip r:embed="rId3" cstate="print"/>
          <a:stretch>
            <a:fillRect/>
          </a:stretch>
        </p:blipFill>
        <p:spPr>
          <a:xfrm>
            <a:off x="3200400" y="1905000"/>
            <a:ext cx="1905000" cy="3305175"/>
          </a:xfrm>
          <a:prstGeom prst="rect">
            <a:avLst/>
          </a:prstGeom>
        </p:spPr>
      </p:pic>
      <p:pic>
        <p:nvPicPr>
          <p:cNvPr id="6" name="Obrázek 5" descr="mediuml.jpg"/>
          <p:cNvPicPr>
            <a:picLocks noChangeAspect="1"/>
          </p:cNvPicPr>
          <p:nvPr/>
        </p:nvPicPr>
        <p:blipFill>
          <a:blip r:embed="rId4" cstate="print"/>
          <a:srcRect l="6122" r="5102"/>
          <a:stretch>
            <a:fillRect/>
          </a:stretch>
        </p:blipFill>
        <p:spPr>
          <a:xfrm>
            <a:off x="5562600" y="1828800"/>
            <a:ext cx="2209800" cy="3556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381000"/>
            <a:ext cx="7467600" cy="6092952"/>
          </a:xfrm>
        </p:spPr>
        <p:txBody>
          <a:bodyPr/>
          <a:lstStyle/>
          <a:p>
            <a:r>
              <a:rPr lang="cs-CZ" dirty="0" smtClean="0"/>
              <a:t>„B-série“ (2005, 2006, 2007, 2008, 2009, 2011, 2013) = „literární cestopisy“</a:t>
            </a:r>
            <a:endParaRPr lang="cs-CZ" dirty="0"/>
          </a:p>
        </p:txBody>
      </p:sp>
      <p:pic>
        <p:nvPicPr>
          <p:cNvPr id="4" name="Obrázek 3" descr="imagesCA4IQA71.jpg"/>
          <p:cNvPicPr>
            <a:picLocks noChangeAspect="1"/>
          </p:cNvPicPr>
          <p:nvPr/>
        </p:nvPicPr>
        <p:blipFill>
          <a:blip r:embed="rId2" cstate="print"/>
          <a:stretch>
            <a:fillRect/>
          </a:stretch>
        </p:blipFill>
        <p:spPr>
          <a:xfrm>
            <a:off x="304800" y="1371600"/>
            <a:ext cx="1733550" cy="2628900"/>
          </a:xfrm>
          <a:prstGeom prst="rect">
            <a:avLst/>
          </a:prstGeom>
        </p:spPr>
      </p:pic>
      <p:pic>
        <p:nvPicPr>
          <p:cNvPr id="5" name="Obrázek 4" descr="6224145d1e3fced80f7154704b0845eb7ea7456c.jpg"/>
          <p:cNvPicPr>
            <a:picLocks noChangeAspect="1"/>
          </p:cNvPicPr>
          <p:nvPr/>
        </p:nvPicPr>
        <p:blipFill>
          <a:blip r:embed="rId3" cstate="print"/>
          <a:stretch>
            <a:fillRect/>
          </a:stretch>
        </p:blipFill>
        <p:spPr>
          <a:xfrm>
            <a:off x="755576" y="3789040"/>
            <a:ext cx="1864832" cy="2819400"/>
          </a:xfrm>
          <a:prstGeom prst="rect">
            <a:avLst/>
          </a:prstGeom>
        </p:spPr>
      </p:pic>
      <p:pic>
        <p:nvPicPr>
          <p:cNvPr id="6" name="Obrázek 5" descr="obalBaroNebrec.jpg"/>
          <p:cNvPicPr>
            <a:picLocks noChangeAspect="1"/>
          </p:cNvPicPr>
          <p:nvPr/>
        </p:nvPicPr>
        <p:blipFill>
          <a:blip r:embed="rId4" cstate="print"/>
          <a:stretch>
            <a:fillRect/>
          </a:stretch>
        </p:blipFill>
        <p:spPr>
          <a:xfrm>
            <a:off x="2267744" y="1484784"/>
            <a:ext cx="1902632" cy="2876550"/>
          </a:xfrm>
          <a:prstGeom prst="rect">
            <a:avLst/>
          </a:prstGeom>
        </p:spPr>
      </p:pic>
      <p:pic>
        <p:nvPicPr>
          <p:cNvPr id="7" name="Obrázek 6" descr="bojis-se-margito-9788000020723.jpg"/>
          <p:cNvPicPr>
            <a:picLocks noChangeAspect="1"/>
          </p:cNvPicPr>
          <p:nvPr/>
        </p:nvPicPr>
        <p:blipFill>
          <a:blip r:embed="rId5" cstate="print"/>
          <a:stretch>
            <a:fillRect/>
          </a:stretch>
        </p:blipFill>
        <p:spPr>
          <a:xfrm>
            <a:off x="3131840" y="3886200"/>
            <a:ext cx="1968818" cy="2971800"/>
          </a:xfrm>
          <a:prstGeom prst="rect">
            <a:avLst/>
          </a:prstGeom>
        </p:spPr>
      </p:pic>
      <p:pic>
        <p:nvPicPr>
          <p:cNvPr id="8" name="Obrázek 7" descr="imagesCA89FAI2.jpg"/>
          <p:cNvPicPr>
            <a:picLocks noChangeAspect="1"/>
          </p:cNvPicPr>
          <p:nvPr/>
        </p:nvPicPr>
        <p:blipFill>
          <a:blip r:embed="rId6" cstate="print"/>
          <a:stretch>
            <a:fillRect/>
          </a:stretch>
        </p:blipFill>
        <p:spPr>
          <a:xfrm>
            <a:off x="6156176" y="4191000"/>
            <a:ext cx="1600200" cy="2667000"/>
          </a:xfrm>
          <a:prstGeom prst="rect">
            <a:avLst/>
          </a:prstGeom>
        </p:spPr>
      </p:pic>
      <p:pic>
        <p:nvPicPr>
          <p:cNvPr id="9" name="Obrázek 8" descr="obalBlazniviDonkichoti.jpg"/>
          <p:cNvPicPr>
            <a:picLocks noChangeAspect="1"/>
          </p:cNvPicPr>
          <p:nvPr/>
        </p:nvPicPr>
        <p:blipFill>
          <a:blip r:embed="rId7" cstate="print"/>
          <a:stretch>
            <a:fillRect/>
          </a:stretch>
        </p:blipFill>
        <p:spPr>
          <a:xfrm>
            <a:off x="4932040" y="1412776"/>
            <a:ext cx="1898523" cy="2876550"/>
          </a:xfrm>
          <a:prstGeom prst="rect">
            <a:avLst/>
          </a:prstGeom>
        </p:spPr>
      </p:pic>
      <p:pic>
        <p:nvPicPr>
          <p:cNvPr id="10" name="Obrázek 9" descr="bez názvu.png"/>
          <p:cNvPicPr>
            <a:picLocks noChangeAspect="1"/>
          </p:cNvPicPr>
          <p:nvPr/>
        </p:nvPicPr>
        <p:blipFill>
          <a:blip r:embed="rId8" cstate="print"/>
          <a:stretch>
            <a:fillRect/>
          </a:stretch>
        </p:blipFill>
        <p:spPr>
          <a:xfrm>
            <a:off x="7092280" y="1052736"/>
            <a:ext cx="1714500" cy="2667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Talen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181</TotalTime>
  <Words>382</Words>
  <Application>Microsoft Office PowerPoint</Application>
  <PresentationFormat>Předvádění na obrazovce (4:3)</PresentationFormat>
  <Paragraphs>90</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Arkýř</vt:lpstr>
      <vt:lpstr>Trendy současné literatury pro dospívající čtenářky</vt:lpstr>
      <vt:lpstr>Situace od 90. let</vt:lpstr>
      <vt:lpstr>Nejzajímavější díla 90. let</vt:lpstr>
      <vt:lpstr>Hermína franková</vt:lpstr>
      <vt:lpstr>Iva procházková</vt:lpstr>
      <vt:lpstr>Počátek 21. století</vt:lpstr>
      <vt:lpstr>Prezentace aplikace PowerPoint</vt:lpstr>
      <vt:lpstr>Holky na vodítku (I. Březinová)</vt:lpstr>
      <vt:lpstr>Prezentace aplikace PowerPoint</vt:lpstr>
      <vt:lpstr>Fantasy romance</vt:lpstr>
      <vt:lpstr>Prezentace aplikace PowerPoint</vt:lpstr>
      <vt:lpstr>Prezentace aplikace PowerPoint</vt:lpstr>
      <vt:lpstr>Stephenie Meyerová: Stmívání</vt:lpstr>
      <vt:lpstr>Prezentace aplikace PowerPoint</vt:lpstr>
      <vt:lpstr>L. J. Smithová: Upíří deníky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Kerstin Gierová: Drahokamy</vt:lpstr>
      <vt:lpstr>Suzanne Collins: Hunger Games</vt:lpstr>
      <vt:lpstr>Jean-Claude Mourlvat: Zimní bitva</vt:lpstr>
      <vt:lpstr>Prezentace aplikace PowerPoint</vt:lpstr>
      <vt:lpstr>Z tzv. realistických próz  pro dívky</vt:lpstr>
      <vt:lpstr>Lenka Lanczová</vt:lpstr>
      <vt:lpstr>Sarah Dessenová: Poslouchej</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Trendy současné literatury pro dospívající čtenářky</dc:title>
  <dc:creator>Windows User</dc:creator>
  <cp:lastModifiedBy>Vrtalová Zuzana</cp:lastModifiedBy>
  <cp:revision>20</cp:revision>
  <dcterms:created xsi:type="dcterms:W3CDTF">2014-02-25T00:02:17Z</dcterms:created>
  <dcterms:modified xsi:type="dcterms:W3CDTF">2014-04-24T06:07:08Z</dcterms:modified>
</cp:coreProperties>
</file>