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6" r:id="rId4"/>
    <p:sldId id="275" r:id="rId5"/>
    <p:sldId id="279" r:id="rId6"/>
    <p:sldId id="277" r:id="rId7"/>
    <p:sldId id="278" r:id="rId8"/>
    <p:sldId id="257" r:id="rId9"/>
    <p:sldId id="258" r:id="rId10"/>
    <p:sldId id="259" r:id="rId11"/>
    <p:sldId id="260" r:id="rId12"/>
    <p:sldId id="261" r:id="rId13"/>
    <p:sldId id="262" r:id="rId14"/>
    <p:sldId id="273" r:id="rId15"/>
    <p:sldId id="263" r:id="rId16"/>
    <p:sldId id="264" r:id="rId17"/>
    <p:sldId id="265" r:id="rId18"/>
    <p:sldId id="266" r:id="rId19"/>
    <p:sldId id="267" r:id="rId20"/>
    <p:sldId id="269" r:id="rId21"/>
    <p:sldId id="270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5FC6-53D5-47D5-B22C-92FCF477BE48}" type="datetimeFigureOut">
              <a:rPr lang="cs-CZ" smtClean="0"/>
              <a:t>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67DF-58C9-4F83-93C3-C6302B648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36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5FC6-53D5-47D5-B22C-92FCF477BE48}" type="datetimeFigureOut">
              <a:rPr lang="cs-CZ" smtClean="0"/>
              <a:t>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67DF-58C9-4F83-93C3-C6302B648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72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5FC6-53D5-47D5-B22C-92FCF477BE48}" type="datetimeFigureOut">
              <a:rPr lang="cs-CZ" smtClean="0"/>
              <a:t>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67DF-58C9-4F83-93C3-C6302B648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84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5FC6-53D5-47D5-B22C-92FCF477BE48}" type="datetimeFigureOut">
              <a:rPr lang="cs-CZ" smtClean="0"/>
              <a:t>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67DF-58C9-4F83-93C3-C6302B648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12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5FC6-53D5-47D5-B22C-92FCF477BE48}" type="datetimeFigureOut">
              <a:rPr lang="cs-CZ" smtClean="0"/>
              <a:t>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67DF-58C9-4F83-93C3-C6302B648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39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5FC6-53D5-47D5-B22C-92FCF477BE48}" type="datetimeFigureOut">
              <a:rPr lang="cs-CZ" smtClean="0"/>
              <a:t>9.6.2014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67DF-58C9-4F83-93C3-C6302B648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93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5FC6-53D5-47D5-B22C-92FCF477BE48}" type="datetimeFigureOut">
              <a:rPr lang="cs-CZ" smtClean="0"/>
              <a:t>9.6.2014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67DF-58C9-4F83-93C3-C6302B648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81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5FC6-53D5-47D5-B22C-92FCF477BE48}" type="datetimeFigureOut">
              <a:rPr lang="cs-CZ" smtClean="0"/>
              <a:t>9.6.2014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67DF-58C9-4F83-93C3-C6302B648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31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5FC6-53D5-47D5-B22C-92FCF477BE48}" type="datetimeFigureOut">
              <a:rPr lang="cs-CZ" smtClean="0"/>
              <a:t>9.6.2014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67DF-58C9-4F83-93C3-C6302B648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12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5FC6-53D5-47D5-B22C-92FCF477BE48}" type="datetimeFigureOut">
              <a:rPr lang="cs-CZ" smtClean="0"/>
              <a:t>9.6.2014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67DF-58C9-4F83-93C3-C6302B648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98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5FC6-53D5-47D5-B22C-92FCF477BE48}" type="datetimeFigureOut">
              <a:rPr lang="cs-CZ" smtClean="0"/>
              <a:t>9.6.2014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67DF-58C9-4F83-93C3-C6302B648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35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75FC6-53D5-47D5-B22C-92FCF477BE48}" type="datetimeFigureOut">
              <a:rPr lang="cs-CZ" smtClean="0"/>
              <a:t>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467DF-58C9-4F83-93C3-C6302B648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55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04540"/>
            <a:ext cx="9144000" cy="2550695"/>
          </a:xfrm>
        </p:spPr>
        <p:txBody>
          <a:bodyPr>
            <a:normAutofit/>
          </a:bodyPr>
          <a:lstStyle/>
          <a:p>
            <a:r>
              <a:rPr lang="cs-CZ" dirty="0" smtClean="0"/>
              <a:t>Systém sdružených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akvizičních </a:t>
            </a:r>
            <a:r>
              <a:rPr lang="cs-CZ" dirty="0"/>
              <a:t>poptávek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800" dirty="0" smtClean="0"/>
              <a:t>Knihovny </a:t>
            </a:r>
            <a:r>
              <a:rPr lang="cs-CZ" sz="4800" dirty="0"/>
              <a:t>univerzitního kampusu </a:t>
            </a:r>
            <a:r>
              <a:rPr lang="cs-CZ" sz="4800" dirty="0" smtClean="0"/>
              <a:t>MU</a:t>
            </a:r>
            <a:endParaRPr lang="cs-CZ" sz="48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4000" y="4519476"/>
            <a:ext cx="86555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Mgr. Zdeňka Dohnálková</a:t>
            </a:r>
            <a:r>
              <a:rPr kumimoji="0" lang="cs-CZ" alt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vedoucí knihovny</a:t>
            </a:r>
            <a:endParaRPr kumimoji="0" lang="cs-CZ" alt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Mgr. Petr Křivánek</a:t>
            </a:r>
            <a:r>
              <a:rPr kumimoji="0" lang="cs-CZ" alt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systémový knihovník</a:t>
            </a:r>
            <a:endParaRPr kumimoji="0" lang="cs-CZ" alt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Mgr. Jana </a:t>
            </a:r>
            <a:r>
              <a:rPr kumimoji="0" lang="cs-CZ" altLang="cs-CZ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Vartecká</a:t>
            </a:r>
            <a:r>
              <a:rPr kumimoji="0" lang="cs-CZ" alt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kumimoji="0" lang="cs-CZ" altLang="cs-CZ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garantka</a:t>
            </a:r>
            <a:r>
              <a:rPr kumimoji="0" lang="cs-CZ" alt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systému sdružených poptávek</a:t>
            </a:r>
            <a:endParaRPr kumimoji="0" lang="cs-CZ" altLang="cs-C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17" y="3026343"/>
            <a:ext cx="1299535" cy="12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0"/>
            <a:ext cx="11182350" cy="82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-1397000"/>
            <a:ext cx="11182350" cy="82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0"/>
            <a:ext cx="11182350" cy="8220075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3254632" y="6093597"/>
            <a:ext cx="1441622" cy="307203"/>
          </a:xfrm>
          <a:prstGeom prst="ellipse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71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0"/>
            <a:ext cx="11182350" cy="82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99" y="-24737"/>
            <a:ext cx="9363075" cy="688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-1443038"/>
            <a:ext cx="11182350" cy="82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-1443038"/>
            <a:ext cx="11182350" cy="82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-1443038"/>
            <a:ext cx="11182350" cy="82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-1443038"/>
            <a:ext cx="11182350" cy="8220075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 flipV="1">
            <a:off x="1295400" y="2752725"/>
            <a:ext cx="704850" cy="295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3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-706438"/>
            <a:ext cx="11182350" cy="82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naší knihovně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Fakulty: </a:t>
            </a:r>
          </a:p>
          <a:p>
            <a:pPr lvl="1"/>
            <a:r>
              <a:rPr lang="cs-CZ" dirty="0" smtClean="0"/>
              <a:t>Lékařská, fakulta</a:t>
            </a:r>
          </a:p>
          <a:p>
            <a:pPr lvl="1"/>
            <a:r>
              <a:rPr lang="cs-CZ" dirty="0" smtClean="0"/>
              <a:t>Fakulta sportovních studií</a:t>
            </a:r>
          </a:p>
          <a:p>
            <a:pPr lvl="1"/>
            <a:r>
              <a:rPr lang="cs-CZ" dirty="0" smtClean="0"/>
              <a:t>část Přírodovědecké fakulty</a:t>
            </a:r>
          </a:p>
          <a:p>
            <a:pPr lvl="1"/>
            <a:r>
              <a:rPr lang="cs-CZ" dirty="0" err="1" smtClean="0"/>
              <a:t>Ceitec</a:t>
            </a:r>
            <a:endParaRPr lang="cs-CZ" dirty="0" smtClean="0"/>
          </a:p>
          <a:p>
            <a:r>
              <a:rPr lang="cs-CZ" dirty="0" smtClean="0"/>
              <a:t>219841 jednotek, 6544 uživatelů, 18 pracovníků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47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-820738"/>
            <a:ext cx="11182350" cy="82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Děkujeme za pozornost.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6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systém vznikl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Úspora administrativy</a:t>
            </a:r>
          </a:p>
          <a:p>
            <a:r>
              <a:rPr lang="cs-CZ" dirty="0" smtClean="0"/>
              <a:t>Více dodavatelů</a:t>
            </a:r>
          </a:p>
          <a:p>
            <a:r>
              <a:rPr lang="cs-CZ" dirty="0" smtClean="0"/>
              <a:t>Větší slevy</a:t>
            </a:r>
          </a:p>
          <a:p>
            <a:r>
              <a:rPr lang="cs-CZ" dirty="0" smtClean="0"/>
              <a:t>Přehlednější a průhlednější akvizice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s://lh4.googleusercontent.com/YuQX66mRK9ye-Govg6cqgV8atNk84WWqbcOhXS3nPuY8R6mAHndOhyzGGoycvNBd0aqCvFgujObZuVsODANeISKVg_Cnw0JzK8D_pAjRl2qTKIglHn51YDtU6YAe_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9" b="11108"/>
          <a:stretch/>
        </p:blipFill>
        <p:spPr bwMode="auto">
          <a:xfrm>
            <a:off x="1215190" y="2418341"/>
            <a:ext cx="8710111" cy="428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9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to funguje</a:t>
            </a:r>
            <a:endParaRPr lang="cs-CZ" dirty="0"/>
          </a:p>
        </p:txBody>
      </p:sp>
      <p:sp>
        <p:nvSpPr>
          <p:cNvPr id="4" name="Svislý svitek 3"/>
          <p:cNvSpPr/>
          <p:nvPr/>
        </p:nvSpPr>
        <p:spPr>
          <a:xfrm>
            <a:off x="523875" y="1690688"/>
            <a:ext cx="2628900" cy="2714625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Titul 1 … 2 ks</a:t>
            </a:r>
          </a:p>
          <a:p>
            <a:pPr algn="ctr"/>
            <a:r>
              <a:rPr lang="cs-CZ" dirty="0" smtClean="0"/>
              <a:t>Titul 2 … 1 ks</a:t>
            </a:r>
          </a:p>
          <a:p>
            <a:pPr algn="ctr"/>
            <a:r>
              <a:rPr lang="cs-CZ" dirty="0" smtClean="0"/>
              <a:t>Titul 3 … 1 ks</a:t>
            </a:r>
          </a:p>
          <a:p>
            <a:pPr algn="ctr"/>
            <a:r>
              <a:rPr lang="cs-CZ" dirty="0"/>
              <a:t>Titul </a:t>
            </a:r>
            <a:r>
              <a:rPr lang="cs-CZ" dirty="0" smtClean="0"/>
              <a:t>4 </a:t>
            </a:r>
            <a:r>
              <a:rPr lang="cs-CZ" dirty="0"/>
              <a:t>… </a:t>
            </a:r>
            <a:r>
              <a:rPr lang="cs-CZ" dirty="0" smtClean="0"/>
              <a:t>5 ks</a:t>
            </a:r>
          </a:p>
          <a:p>
            <a:pPr algn="ctr"/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4048125" y="1690688"/>
            <a:ext cx="2047875" cy="2714625"/>
            <a:chOff x="4048125" y="1690688"/>
            <a:chExt cx="2047875" cy="2714625"/>
          </a:xfrm>
        </p:grpSpPr>
        <p:sp>
          <p:nvSpPr>
            <p:cNvPr id="5" name="Ohnutý roh 4"/>
            <p:cNvSpPr/>
            <p:nvPr/>
          </p:nvSpPr>
          <p:spPr>
            <a:xfrm>
              <a:off x="4048125" y="1690688"/>
              <a:ext cx="2047875" cy="704851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Dodavatel   D1</a:t>
              </a:r>
              <a:endParaRPr lang="cs-CZ" dirty="0"/>
            </a:p>
          </p:txBody>
        </p:sp>
        <p:sp>
          <p:nvSpPr>
            <p:cNvPr id="6" name="Ohnutý roh 5"/>
            <p:cNvSpPr/>
            <p:nvPr/>
          </p:nvSpPr>
          <p:spPr>
            <a:xfrm>
              <a:off x="4048125" y="2695574"/>
              <a:ext cx="2047875" cy="704851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Dodavatel   D2</a:t>
              </a:r>
              <a:endParaRPr lang="cs-CZ" dirty="0"/>
            </a:p>
          </p:txBody>
        </p:sp>
        <p:sp>
          <p:nvSpPr>
            <p:cNvPr id="7" name="Ohnutý roh 6"/>
            <p:cNvSpPr/>
            <p:nvPr/>
          </p:nvSpPr>
          <p:spPr>
            <a:xfrm>
              <a:off x="4048125" y="3700462"/>
              <a:ext cx="2047875" cy="704851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Dodavatel   D3</a:t>
              </a:r>
              <a:endParaRPr lang="cs-CZ" dirty="0"/>
            </a:p>
          </p:txBody>
        </p:sp>
      </p:grpSp>
      <p:graphicFrame>
        <p:nvGraphicFramePr>
          <p:cNvPr id="77" name="Tabulka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780313"/>
              </p:ext>
            </p:extLst>
          </p:nvPr>
        </p:nvGraphicFramePr>
        <p:xfrm>
          <a:off x="7134224" y="2100791"/>
          <a:ext cx="327342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356"/>
                <a:gridCol w="818356"/>
                <a:gridCol w="818356"/>
                <a:gridCol w="818356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Titul 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28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Titul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</a:t>
                      </a:r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Titul 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38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Titul 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51</a:t>
                      </a:r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54</a:t>
                      </a:r>
                      <a:endParaRPr lang="cs-CZ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Dodací lhůty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odeslání objednávky k přijetí knih (pracovní dny)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nedodání </a:t>
            </a:r>
            <a:r>
              <a:rPr lang="cs-CZ" dirty="0"/>
              <a:t>knihy a nutnost </a:t>
            </a:r>
            <a:r>
              <a:rPr lang="cs-CZ" dirty="0" smtClean="0"/>
              <a:t>přeobjednání:</a:t>
            </a:r>
            <a:br>
              <a:rPr lang="cs-CZ" dirty="0" smtClean="0"/>
            </a:br>
            <a:r>
              <a:rPr lang="cs-CZ" dirty="0" smtClean="0"/>
              <a:t>včetně </a:t>
            </a:r>
            <a:r>
              <a:rPr lang="cs-CZ" dirty="0"/>
              <a:t>projektu </a:t>
            </a:r>
            <a:r>
              <a:rPr lang="cs-CZ" dirty="0" smtClean="0"/>
              <a:t>MEDINFO = do </a:t>
            </a:r>
            <a:r>
              <a:rPr lang="cs-CZ" dirty="0"/>
              <a:t>10%</a:t>
            </a:r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887117"/>
              </p:ext>
            </p:extLst>
          </p:nvPr>
        </p:nvGraphicFramePr>
        <p:xfrm>
          <a:off x="2144964" y="2668782"/>
          <a:ext cx="565484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947"/>
                <a:gridCol w="1884947"/>
                <a:gridCol w="1884947"/>
              </a:tblGrid>
              <a:tr h="370840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2013</a:t>
                      </a:r>
                      <a:endParaRPr lang="cs-CZ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2014</a:t>
                      </a:r>
                      <a:endParaRPr lang="cs-CZ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České</a:t>
                      </a:r>
                      <a:endParaRPr lang="cs-CZ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15</a:t>
                      </a:r>
                      <a:endParaRPr lang="cs-CZ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11</a:t>
                      </a:r>
                      <a:endParaRPr lang="cs-CZ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Zahraniční</a:t>
                      </a:r>
                      <a:endParaRPr lang="cs-CZ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31</a:t>
                      </a:r>
                      <a:endParaRPr lang="cs-CZ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19</a:t>
                      </a:r>
                      <a:endParaRPr lang="cs-CZ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6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zkušenosti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nutná je dobrá příprava akvizice, zejm. ověření nových vydání, levnějších mezinárodních edic</a:t>
            </a:r>
          </a:p>
          <a:p>
            <a:r>
              <a:rPr lang="cs-CZ" dirty="0" smtClean="0"/>
              <a:t>osvědčuje </a:t>
            </a:r>
            <a:r>
              <a:rPr lang="cs-CZ" dirty="0"/>
              <a:t>se výběr jednotlivých nejlepších nabídek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než </a:t>
            </a:r>
            <a:r>
              <a:rPr lang="cs-CZ" dirty="0"/>
              <a:t>výběr celkové nejnižší </a:t>
            </a:r>
            <a:r>
              <a:rPr lang="cs-CZ" dirty="0" smtClean="0"/>
              <a:t>ceny jednoho dodavatele</a:t>
            </a:r>
            <a:endParaRPr lang="cs-CZ" dirty="0"/>
          </a:p>
          <a:p>
            <a:r>
              <a:rPr lang="cs-CZ" dirty="0" smtClean="0"/>
              <a:t>termín </a:t>
            </a:r>
            <a:r>
              <a:rPr lang="cs-CZ" dirty="0"/>
              <a:t>expedice ponechán na určení dodavateli,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urgencí </a:t>
            </a:r>
            <a:r>
              <a:rPr lang="cs-CZ" dirty="0"/>
              <a:t>je málo (mezi I-V 3x)</a:t>
            </a:r>
          </a:p>
          <a:p>
            <a:r>
              <a:rPr lang="cs-CZ" dirty="0" smtClean="0"/>
              <a:t>konečná </a:t>
            </a:r>
            <a:r>
              <a:rPr lang="cs-CZ" dirty="0"/>
              <a:t>cena požadována vždy včetně poštovného a DPH</a:t>
            </a:r>
          </a:p>
          <a:p>
            <a:r>
              <a:rPr lang="cs-CZ" dirty="0" smtClean="0"/>
              <a:t>potvrzení </a:t>
            </a:r>
            <a:r>
              <a:rPr lang="cs-CZ" dirty="0"/>
              <a:t>objednávky vč. ceny</a:t>
            </a:r>
          </a:p>
        </p:txBody>
      </p:sp>
    </p:spTree>
    <p:extLst>
      <p:ext uri="{BB962C8B-B14F-4D97-AF65-F5344CB8AC3E}">
        <p14:creationId xmlns:p14="http://schemas.microsoft.com/office/powerpoint/2010/main" val="35994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0"/>
            <a:ext cx="9304936" cy="6840000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3146854" y="3089190"/>
            <a:ext cx="848497" cy="436606"/>
          </a:xfrm>
          <a:prstGeom prst="ellipse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03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-1011238"/>
            <a:ext cx="11182350" cy="8220075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095632" y="6474597"/>
            <a:ext cx="1441622" cy="436606"/>
          </a:xfrm>
          <a:prstGeom prst="ellipse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22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168</Words>
  <Application>Microsoft Office PowerPoint</Application>
  <PresentationFormat>Širokoúhlá obrazovka</PresentationFormat>
  <Paragraphs>67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Motiv Office</vt:lpstr>
      <vt:lpstr>Systém sdružených  akvizičních poptávek  Knihovny univerzitního kampusu MU</vt:lpstr>
      <vt:lpstr>O naší knihovně</vt:lpstr>
      <vt:lpstr>Proč systém vznikl</vt:lpstr>
      <vt:lpstr>Popis aplikace</vt:lpstr>
      <vt:lpstr>Jak to funguje</vt:lpstr>
      <vt:lpstr>Dodací lhůty</vt:lpstr>
      <vt:lpstr>Praktické zkušenosti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pozornost.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Křivánek</dc:creator>
  <cp:lastModifiedBy>Petr Křivánek</cp:lastModifiedBy>
  <cp:revision>24</cp:revision>
  <dcterms:created xsi:type="dcterms:W3CDTF">2014-06-07T14:26:11Z</dcterms:created>
  <dcterms:modified xsi:type="dcterms:W3CDTF">2014-06-09T15:24:04Z</dcterms:modified>
</cp:coreProperties>
</file>