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9144000" cy="5143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8" y="-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7324" y="262777"/>
            <a:ext cx="7989351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6464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6464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6464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81" y="5143489"/>
                </a:moveTo>
                <a:lnTo>
                  <a:pt x="0" y="5143489"/>
                </a:lnTo>
                <a:lnTo>
                  <a:pt x="0" y="0"/>
                </a:lnTo>
                <a:lnTo>
                  <a:pt x="9143981" y="0"/>
                </a:lnTo>
                <a:lnTo>
                  <a:pt x="9143981" y="5143489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73" y="571951"/>
            <a:ext cx="8017452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36464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4273" y="1788010"/>
            <a:ext cx="7655453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zlinska-literarni-trznice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098" y="1920072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0529" y="3227834"/>
            <a:ext cx="4020185" cy="1120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47950">
              <a:lnSpc>
                <a:spcPct val="113999"/>
              </a:lnSpc>
              <a:spcBef>
                <a:spcPts val="100"/>
              </a:spcBef>
            </a:pPr>
            <a:r>
              <a:rPr sz="1700" spc="-80" dirty="0">
                <a:solidFill>
                  <a:srgbClr val="666666"/>
                </a:solidFill>
                <a:latin typeface="Trebuchet MS"/>
                <a:cs typeface="Trebuchet MS"/>
              </a:rPr>
              <a:t>Pavla</a:t>
            </a:r>
            <a:r>
              <a:rPr sz="1700" spc="-13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-55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ástková  </a:t>
            </a:r>
            <a:r>
              <a:rPr sz="1700" spc="-35" dirty="0">
                <a:solidFill>
                  <a:srgbClr val="666666"/>
                </a:solidFill>
                <a:latin typeface="Trebuchet MS"/>
                <a:cs typeface="Trebuchet MS"/>
              </a:rPr>
              <a:t>Krajská </a:t>
            </a:r>
            <a:r>
              <a:rPr sz="1700" spc="-10" dirty="0">
                <a:solidFill>
                  <a:srgbClr val="666666"/>
                </a:solidFill>
                <a:latin typeface="Trebuchet MS"/>
                <a:cs typeface="Trebuchet MS"/>
              </a:rPr>
              <a:t>knihovna </a:t>
            </a:r>
            <a:r>
              <a:rPr sz="1700" spc="-40" dirty="0">
                <a:solidFill>
                  <a:srgbClr val="666666"/>
                </a:solidFill>
                <a:latin typeface="Trebuchet MS"/>
                <a:cs typeface="Trebuchet MS"/>
              </a:rPr>
              <a:t>Františka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Bartoše </a:t>
            </a:r>
            <a:r>
              <a:rPr sz="1700" spc="-110" dirty="0">
                <a:solidFill>
                  <a:srgbClr val="666666"/>
                </a:solidFill>
                <a:latin typeface="Trebuchet MS"/>
                <a:cs typeface="Trebuchet MS"/>
              </a:rPr>
              <a:t>ve</a:t>
            </a:r>
            <a:r>
              <a:rPr sz="1700" spc="-32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20" dirty="0">
                <a:solidFill>
                  <a:srgbClr val="666666"/>
                </a:solidFill>
                <a:latin typeface="Trebuchet MS"/>
                <a:cs typeface="Trebuchet MS"/>
              </a:rPr>
              <a:t>Zlín</a:t>
            </a:r>
            <a:r>
              <a:rPr sz="1700" spc="20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599690">
              <a:lnSpc>
                <a:spcPct val="100000"/>
              </a:lnSpc>
            </a:pPr>
            <a:r>
              <a:rPr sz="1700" spc="-30" dirty="0">
                <a:solidFill>
                  <a:srgbClr val="666666"/>
                </a:solidFill>
                <a:latin typeface="Trebuchet MS"/>
                <a:cs typeface="Trebuchet MS"/>
              </a:rPr>
              <a:t>Zlín, </a:t>
            </a:r>
            <a:r>
              <a:rPr sz="1700" spc="-204" dirty="0">
                <a:solidFill>
                  <a:srgbClr val="666666"/>
                </a:solidFill>
                <a:latin typeface="Trebuchet MS"/>
                <a:cs typeface="Trebuchet MS"/>
              </a:rPr>
              <a:t>15. </a:t>
            </a:r>
            <a:r>
              <a:rPr sz="1700" spc="-195" dirty="0">
                <a:solidFill>
                  <a:srgbClr val="666666"/>
                </a:solidFill>
                <a:latin typeface="Trebuchet MS"/>
                <a:cs typeface="Trebuchet MS"/>
              </a:rPr>
              <a:t>9.</a:t>
            </a:r>
            <a:r>
              <a:rPr sz="1700" spc="-10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666666"/>
                </a:solidFill>
                <a:latin typeface="Trebuchet MS"/>
                <a:cs typeface="Trebuchet MS"/>
              </a:rPr>
              <a:t>2020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9224" y="276828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351659"/>
            <a:ext cx="3955391" cy="2636907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27191" y="1710196"/>
            <a:ext cx="5016789" cy="3344518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249" y="4197582"/>
            <a:ext cx="3750945" cy="44830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latin typeface="Trebuchet MS"/>
                <a:cs typeface="Trebuchet MS"/>
              </a:rPr>
              <a:t>Zlínská </a:t>
            </a:r>
            <a:r>
              <a:rPr sz="1400" spc="-45" dirty="0">
                <a:latin typeface="Trebuchet MS"/>
                <a:cs typeface="Trebuchet MS"/>
              </a:rPr>
              <a:t>literární </a:t>
            </a:r>
            <a:r>
              <a:rPr sz="1400" spc="-50" dirty="0">
                <a:latin typeface="Trebuchet MS"/>
                <a:cs typeface="Trebuchet MS"/>
              </a:rPr>
              <a:t>tržnice </a:t>
            </a:r>
            <a:r>
              <a:rPr sz="1400" spc="-40" dirty="0">
                <a:latin typeface="Trebuchet MS"/>
                <a:cs typeface="Trebuchet MS"/>
              </a:rPr>
              <a:t>na </a:t>
            </a:r>
            <a:r>
              <a:rPr sz="1400" spc="-25" dirty="0">
                <a:latin typeface="Trebuchet MS"/>
                <a:cs typeface="Trebuchet MS"/>
              </a:rPr>
              <a:t>Literárním </a:t>
            </a:r>
            <a:r>
              <a:rPr sz="1400" spc="-65" dirty="0">
                <a:latin typeface="Trebuchet MS"/>
                <a:cs typeface="Trebuchet MS"/>
              </a:rPr>
              <a:t>jaru </a:t>
            </a:r>
            <a:r>
              <a:rPr sz="1400" spc="20" dirty="0">
                <a:latin typeface="Trebuchet MS"/>
                <a:cs typeface="Trebuchet MS"/>
              </a:rPr>
              <a:t>Zlín  </a:t>
            </a:r>
            <a:r>
              <a:rPr sz="1400" spc="-110" dirty="0">
                <a:latin typeface="Trebuchet MS"/>
                <a:cs typeface="Trebuchet MS"/>
              </a:rPr>
              <a:t>2015. </a:t>
            </a:r>
            <a:r>
              <a:rPr sz="1400" spc="10" dirty="0">
                <a:latin typeface="Trebuchet MS"/>
                <a:cs typeface="Trebuchet MS"/>
              </a:rPr>
              <a:t>Martin </a:t>
            </a:r>
            <a:r>
              <a:rPr sz="1400" spc="-45" dirty="0">
                <a:latin typeface="Trebuchet MS"/>
                <a:cs typeface="Trebuchet MS"/>
              </a:rPr>
              <a:t>Stöhr, </a:t>
            </a:r>
            <a:r>
              <a:rPr sz="1400" spc="5" dirty="0">
                <a:latin typeface="Trebuchet MS"/>
                <a:cs typeface="Trebuchet MS"/>
              </a:rPr>
              <a:t>M. </a:t>
            </a:r>
            <a:r>
              <a:rPr sz="1400" spc="-45" dirty="0">
                <a:latin typeface="Trebuchet MS"/>
                <a:cs typeface="Trebuchet MS"/>
              </a:rPr>
              <a:t>Libiger, </a:t>
            </a:r>
            <a:r>
              <a:rPr sz="1400" spc="-20" dirty="0">
                <a:latin typeface="Trebuchet MS"/>
                <a:cs typeface="Trebuchet MS"/>
              </a:rPr>
              <a:t>Markéta</a:t>
            </a:r>
            <a:r>
              <a:rPr sz="1400" spc="-27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Horáková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1668" y="1354623"/>
            <a:ext cx="47923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Trebuchet MS"/>
                <a:cs typeface="Trebuchet MS"/>
              </a:rPr>
              <a:t>Uvedení</a:t>
            </a:r>
            <a:r>
              <a:rPr sz="1400" spc="-7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Terasy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140" dirty="0">
                <a:latin typeface="Trebuchet MS"/>
                <a:cs typeface="Trebuchet MS"/>
              </a:rPr>
              <a:t>3,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5" dirty="0">
                <a:latin typeface="Trebuchet MS"/>
                <a:cs typeface="Trebuchet MS"/>
              </a:rPr>
              <a:t>M.</a:t>
            </a:r>
            <a:r>
              <a:rPr sz="1400" spc="-75" dirty="0">
                <a:latin typeface="Trebuchet MS"/>
                <a:cs typeface="Trebuchet MS"/>
              </a:rPr>
              <a:t> </a:t>
            </a:r>
            <a:r>
              <a:rPr sz="1400" spc="-45" dirty="0">
                <a:latin typeface="Trebuchet MS"/>
                <a:cs typeface="Trebuchet MS"/>
              </a:rPr>
              <a:t>Libiger,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10" dirty="0">
                <a:latin typeface="Trebuchet MS"/>
                <a:cs typeface="Trebuchet MS"/>
              </a:rPr>
              <a:t>Adam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30" dirty="0">
                <a:latin typeface="Trebuchet MS"/>
                <a:cs typeface="Trebuchet MS"/>
              </a:rPr>
              <a:t>El</a:t>
            </a:r>
            <a:r>
              <a:rPr sz="1400" spc="-75" dirty="0">
                <a:latin typeface="Trebuchet MS"/>
                <a:cs typeface="Trebuchet MS"/>
              </a:rPr>
              <a:t> </a:t>
            </a:r>
            <a:r>
              <a:rPr sz="1400" spc="-45" dirty="0">
                <a:latin typeface="Trebuchet MS"/>
                <a:cs typeface="Trebuchet MS"/>
              </a:rPr>
              <a:t>Chaar,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Zde</a:t>
            </a:r>
            <a:r>
              <a:rPr sz="1400" spc="-20" dirty="0">
                <a:latin typeface="Times New Roman"/>
                <a:cs typeface="Times New Roman"/>
              </a:rPr>
              <a:t>ň</a:t>
            </a:r>
            <a:r>
              <a:rPr sz="1400" spc="-20" dirty="0">
                <a:latin typeface="Trebuchet MS"/>
                <a:cs typeface="Trebuchet MS"/>
              </a:rPr>
              <a:t>ka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Ungerová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098" y="347077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324322"/>
            <a:ext cx="4881740" cy="325704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977889" y="0"/>
            <a:ext cx="4166235" cy="5143500"/>
            <a:chOff x="4977889" y="0"/>
            <a:chExt cx="4166235" cy="5143500"/>
          </a:xfrm>
        </p:grpSpPr>
        <p:sp>
          <p:nvSpPr>
            <p:cNvPr id="5" name="object 5"/>
            <p:cNvSpPr/>
            <p:nvPr/>
          </p:nvSpPr>
          <p:spPr>
            <a:xfrm>
              <a:off x="4977889" y="2366095"/>
              <a:ext cx="4166066" cy="2777394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20287" y="0"/>
              <a:ext cx="1963668" cy="2777394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324" y="262777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05" dirty="0">
                <a:solidFill>
                  <a:srgbClr val="36464F"/>
                </a:solidFill>
                <a:latin typeface="Arial Black"/>
                <a:cs typeface="Arial Black"/>
              </a:rPr>
              <a:t>Zlínská </a:t>
            </a:r>
            <a:r>
              <a:rPr sz="4800" spc="-755" dirty="0">
                <a:solidFill>
                  <a:srgbClr val="36464F"/>
                </a:solidFill>
                <a:latin typeface="Arial Black"/>
                <a:cs typeface="Arial Black"/>
              </a:rPr>
              <a:t>literární</a:t>
            </a:r>
            <a:r>
              <a:rPr sz="4800" spc="-655" dirty="0">
                <a:solidFill>
                  <a:srgbClr val="36464F"/>
                </a:solidFill>
                <a:latin typeface="Arial Black"/>
                <a:cs typeface="Arial Black"/>
              </a:rPr>
              <a:t> </a:t>
            </a:r>
            <a:r>
              <a:rPr sz="4800" spc="-894" dirty="0">
                <a:solidFill>
                  <a:srgbClr val="36464F"/>
                </a:solidFill>
                <a:latin typeface="Arial Black"/>
                <a:cs typeface="Arial Black"/>
              </a:rPr>
              <a:t>tržnice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636" y="2047295"/>
            <a:ext cx="4474966" cy="298694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60590" y="1298547"/>
            <a:ext cx="4384216" cy="2926394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2023" y="1181887"/>
            <a:ext cx="3761740" cy="657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-25" dirty="0">
                <a:latin typeface="Trebuchet MS"/>
                <a:cs typeface="Trebuchet MS"/>
              </a:rPr>
              <a:t>Uvedení </a:t>
            </a:r>
            <a:r>
              <a:rPr sz="1400" spc="-65" dirty="0">
                <a:latin typeface="Trebuchet MS"/>
                <a:cs typeface="Trebuchet MS"/>
              </a:rPr>
              <a:t>terasy </a:t>
            </a:r>
            <a:r>
              <a:rPr sz="1400" spc="-195" dirty="0">
                <a:latin typeface="Trebuchet MS"/>
                <a:cs typeface="Trebuchet MS"/>
              </a:rPr>
              <a:t>1, </a:t>
            </a:r>
            <a:r>
              <a:rPr sz="1400" spc="-15" dirty="0">
                <a:latin typeface="Trebuchet MS"/>
                <a:cs typeface="Trebuchet MS"/>
              </a:rPr>
              <a:t>v </a:t>
            </a:r>
            <a:r>
              <a:rPr sz="1400" spc="-35" dirty="0">
                <a:latin typeface="Trebuchet MS"/>
                <a:cs typeface="Trebuchet MS"/>
              </a:rPr>
              <a:t>pop</a:t>
            </a:r>
            <a:r>
              <a:rPr sz="1400" spc="-35" dirty="0">
                <a:latin typeface="Times New Roman"/>
                <a:cs typeface="Times New Roman"/>
              </a:rPr>
              <a:t>ř</a:t>
            </a:r>
            <a:r>
              <a:rPr sz="1400" spc="-35" dirty="0">
                <a:latin typeface="Trebuchet MS"/>
                <a:cs typeface="Trebuchet MS"/>
              </a:rPr>
              <a:t>edí </a:t>
            </a:r>
            <a:r>
              <a:rPr sz="1400" spc="-229" dirty="0">
                <a:latin typeface="Trebuchet MS"/>
                <a:cs typeface="Trebuchet MS"/>
              </a:rPr>
              <a:t>J. </a:t>
            </a:r>
            <a:r>
              <a:rPr sz="1400" spc="-45" dirty="0">
                <a:latin typeface="Trebuchet MS"/>
                <a:cs typeface="Trebuchet MS"/>
              </a:rPr>
              <a:t>Kovanda, </a:t>
            </a:r>
            <a:r>
              <a:rPr sz="1400" spc="5" dirty="0">
                <a:latin typeface="Trebuchet MS"/>
                <a:cs typeface="Trebuchet MS"/>
              </a:rPr>
              <a:t>M. </a:t>
            </a:r>
            <a:r>
              <a:rPr sz="1400" spc="-45" dirty="0">
                <a:latin typeface="Trebuchet MS"/>
                <a:cs typeface="Trebuchet MS"/>
              </a:rPr>
              <a:t>Libiger,  </a:t>
            </a:r>
            <a:r>
              <a:rPr sz="1400" spc="-15" dirty="0">
                <a:latin typeface="Trebuchet MS"/>
                <a:cs typeface="Trebuchet MS"/>
              </a:rPr>
              <a:t>v </a:t>
            </a:r>
            <a:r>
              <a:rPr sz="1400" spc="-35" dirty="0">
                <a:latin typeface="Trebuchet MS"/>
                <a:cs typeface="Trebuchet MS"/>
              </a:rPr>
              <a:t>pozadí </a:t>
            </a:r>
            <a:r>
              <a:rPr sz="1400" spc="-20" dirty="0">
                <a:latin typeface="Trebuchet MS"/>
                <a:cs typeface="Trebuchet MS"/>
              </a:rPr>
              <a:t>Ond</a:t>
            </a:r>
            <a:r>
              <a:rPr sz="1400" spc="-20" dirty="0">
                <a:latin typeface="Times New Roman"/>
                <a:cs typeface="Times New Roman"/>
              </a:rPr>
              <a:t>ř</a:t>
            </a:r>
            <a:r>
              <a:rPr sz="1400" spc="-20" dirty="0">
                <a:latin typeface="Trebuchet MS"/>
                <a:cs typeface="Trebuchet MS"/>
              </a:rPr>
              <a:t>ej </a:t>
            </a:r>
            <a:r>
              <a:rPr sz="1400" spc="-35" dirty="0">
                <a:latin typeface="Trebuchet MS"/>
                <a:cs typeface="Trebuchet MS"/>
              </a:rPr>
              <a:t>Holubec, </a:t>
            </a:r>
            <a:r>
              <a:rPr sz="1400" spc="-20" dirty="0">
                <a:latin typeface="Trebuchet MS"/>
                <a:cs typeface="Trebuchet MS"/>
              </a:rPr>
              <a:t>Markéta </a:t>
            </a:r>
            <a:r>
              <a:rPr sz="1400" spc="-30" dirty="0">
                <a:latin typeface="Trebuchet MS"/>
                <a:cs typeface="Trebuchet MS"/>
              </a:rPr>
              <a:t>Horáková, </a:t>
            </a:r>
            <a:r>
              <a:rPr sz="1400" spc="10" dirty="0">
                <a:latin typeface="Trebuchet MS"/>
                <a:cs typeface="Trebuchet MS"/>
              </a:rPr>
              <a:t>Vít  </a:t>
            </a:r>
            <a:r>
              <a:rPr sz="1400" spc="-40" dirty="0">
                <a:latin typeface="Trebuchet MS"/>
                <a:cs typeface="Trebuchet MS"/>
              </a:rPr>
              <a:t>Kolma</a:t>
            </a:r>
            <a:r>
              <a:rPr sz="1400" spc="-40" dirty="0">
                <a:latin typeface="Times New Roman"/>
                <a:cs typeface="Times New Roman"/>
              </a:rPr>
              <a:t>č</a:t>
            </a:r>
            <a:r>
              <a:rPr sz="1400" spc="-40" dirty="0">
                <a:latin typeface="Trebuchet MS"/>
                <a:cs typeface="Trebuchet MS"/>
              </a:rPr>
              <a:t>ka, B</a:t>
            </a:r>
            <a:r>
              <a:rPr sz="1400" spc="-40" dirty="0">
                <a:latin typeface="Times New Roman"/>
                <a:cs typeface="Times New Roman"/>
              </a:rPr>
              <a:t>ř</a:t>
            </a:r>
            <a:r>
              <a:rPr sz="1400" spc="-40" dirty="0">
                <a:latin typeface="Trebuchet MS"/>
                <a:cs typeface="Trebuchet MS"/>
              </a:rPr>
              <a:t>etislav </a:t>
            </a:r>
            <a:r>
              <a:rPr sz="1400" spc="-55" dirty="0">
                <a:latin typeface="Trebuchet MS"/>
                <a:cs typeface="Trebuchet MS"/>
              </a:rPr>
              <a:t>Kotyza, </a:t>
            </a:r>
            <a:r>
              <a:rPr sz="1400" spc="5" dirty="0">
                <a:latin typeface="Trebuchet MS"/>
                <a:cs typeface="Trebuchet MS"/>
              </a:rPr>
              <a:t>Marek</a:t>
            </a:r>
            <a:r>
              <a:rPr sz="1400" spc="-170" dirty="0">
                <a:latin typeface="Trebuchet MS"/>
                <a:cs typeface="Trebuchet MS"/>
              </a:rPr>
              <a:t> </a:t>
            </a:r>
            <a:r>
              <a:rPr sz="1400" spc="5" dirty="0">
                <a:latin typeface="Trebuchet MS"/>
                <a:cs typeface="Trebuchet MS"/>
              </a:rPr>
              <a:t>Adamík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224" y="256839"/>
            <a:ext cx="4820285" cy="994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940" dirty="0"/>
              <a:t>Zlínská </a:t>
            </a:r>
            <a:r>
              <a:rPr sz="4500" spc="-710" dirty="0"/>
              <a:t>literární</a:t>
            </a:r>
            <a:r>
              <a:rPr sz="4500" spc="-620" dirty="0"/>
              <a:t> </a:t>
            </a:r>
            <a:r>
              <a:rPr sz="4500" spc="-840" dirty="0"/>
              <a:t>tržnice</a:t>
            </a:r>
            <a:endParaRPr sz="4500"/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800" spc="5" dirty="0">
                <a:solidFill>
                  <a:srgbClr val="666666"/>
                </a:solidFill>
                <a:latin typeface="Trebuchet MS"/>
                <a:cs typeface="Trebuchet MS"/>
              </a:rPr>
              <a:t>Hudební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doprovody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na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uvedení</a:t>
            </a:r>
            <a:r>
              <a:rPr sz="1800" spc="-31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almanach</a:t>
            </a:r>
            <a:r>
              <a:rPr sz="1800" spc="-50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199" y="1350397"/>
            <a:ext cx="4028041" cy="2986568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263216" y="126599"/>
            <a:ext cx="4881245" cy="5017135"/>
            <a:chOff x="4263216" y="126599"/>
            <a:chExt cx="4881245" cy="5017135"/>
          </a:xfrm>
        </p:grpSpPr>
        <p:sp>
          <p:nvSpPr>
            <p:cNvPr id="5" name="object 5"/>
            <p:cNvSpPr/>
            <p:nvPr/>
          </p:nvSpPr>
          <p:spPr>
            <a:xfrm>
              <a:off x="4263216" y="3024118"/>
              <a:ext cx="4476065" cy="2119370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91990" y="126599"/>
              <a:ext cx="4151991" cy="2897519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32224" y="4402874"/>
            <a:ext cx="11620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0" dirty="0">
                <a:latin typeface="Trebuchet MS"/>
                <a:cs typeface="Trebuchet MS"/>
              </a:rPr>
              <a:t>Ležérn</a:t>
            </a:r>
            <a:r>
              <a:rPr sz="1400" spc="-30" dirty="0">
                <a:latin typeface="Times New Roman"/>
                <a:cs typeface="Times New Roman"/>
              </a:rPr>
              <a:t>ě </a:t>
            </a:r>
            <a:r>
              <a:rPr sz="1400" spc="-100" dirty="0">
                <a:latin typeface="Trebuchet MS"/>
                <a:cs typeface="Trebuchet MS"/>
              </a:rPr>
              <a:t>a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vleže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65038" y="192511"/>
            <a:ext cx="103949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latin typeface="Trebuchet MS"/>
                <a:cs typeface="Trebuchet MS"/>
              </a:rPr>
              <a:t>Duo</a:t>
            </a:r>
            <a:r>
              <a:rPr sz="1400" spc="-12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Matolini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87968" y="4844024"/>
            <a:ext cx="67564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rebuchet MS"/>
                <a:cs typeface="Trebuchet MS"/>
              </a:rPr>
              <a:t>Žamboši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571951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1897" y="1611899"/>
            <a:ext cx="3191510" cy="65405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379095" indent="-367030">
              <a:lnSpc>
                <a:spcPct val="100000"/>
              </a:lnSpc>
              <a:spcBef>
                <a:spcPts val="414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regionální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auto</a:t>
            </a:r>
            <a:r>
              <a:rPr sz="1800" spc="-50" dirty="0">
                <a:solidFill>
                  <a:srgbClr val="666666"/>
                </a:solidFill>
                <a:latin typeface="Times New Roman"/>
                <a:cs typeface="Times New Roman"/>
              </a:rPr>
              <a:t>ř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i </a:t>
            </a:r>
            <a:r>
              <a:rPr sz="1800" spc="-35" dirty="0">
                <a:solidFill>
                  <a:srgbClr val="666666"/>
                </a:solidFill>
                <a:latin typeface="Trebuchet MS"/>
                <a:cs typeface="Trebuchet MS"/>
              </a:rPr>
              <a:t>vs</a:t>
            </a:r>
            <a:r>
              <a:rPr sz="1800" spc="-18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knihovna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80" dirty="0">
                <a:solidFill>
                  <a:srgbClr val="666666"/>
                </a:solidFill>
                <a:latin typeface="Trebuchet MS"/>
                <a:cs typeface="Trebuchet MS"/>
              </a:rPr>
              <a:t>vzájemná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spolupráce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897" y="4537973"/>
            <a:ext cx="5256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095" indent="-367030">
              <a:lnSpc>
                <a:spcPct val="100000"/>
              </a:lnSpc>
              <a:spcBef>
                <a:spcPts val="100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hojná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ú</a:t>
            </a:r>
            <a:r>
              <a:rPr sz="1800" spc="-6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ast 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p</a:t>
            </a:r>
            <a:r>
              <a:rPr sz="1800" spc="-15" dirty="0">
                <a:solidFill>
                  <a:srgbClr val="666666"/>
                </a:solidFill>
                <a:latin typeface="Times New Roman"/>
                <a:cs typeface="Times New Roman"/>
              </a:rPr>
              <a:t>ř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i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kulturních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akcí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regionálních</a:t>
            </a:r>
            <a:r>
              <a:rPr sz="1800" spc="-31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autor</a:t>
            </a:r>
            <a:r>
              <a:rPr sz="1800" spc="-50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14366" y="1460347"/>
            <a:ext cx="4379891" cy="291994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571951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73" y="1788010"/>
            <a:ext cx="7110730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5" dirty="0">
                <a:solidFill>
                  <a:srgbClr val="666666"/>
                </a:solidFill>
                <a:latin typeface="Georgia"/>
                <a:cs typeface="Georgia"/>
              </a:rPr>
              <a:t>Terasa </a:t>
            </a:r>
            <a:r>
              <a:rPr sz="2000" spc="-80" dirty="0">
                <a:solidFill>
                  <a:srgbClr val="666666"/>
                </a:solidFill>
                <a:latin typeface="Georgia"/>
                <a:cs typeface="Georgia"/>
              </a:rPr>
              <a:t>5 </a:t>
            </a:r>
            <a:r>
              <a:rPr sz="2000" spc="-35" dirty="0">
                <a:solidFill>
                  <a:srgbClr val="666666"/>
                </a:solidFill>
                <a:latin typeface="Georgia"/>
                <a:cs typeface="Georgia"/>
              </a:rPr>
              <a:t>Zlínské </a:t>
            </a:r>
            <a:r>
              <a:rPr sz="2000" spc="-55" dirty="0">
                <a:solidFill>
                  <a:srgbClr val="666666"/>
                </a:solidFill>
                <a:latin typeface="Georgia"/>
                <a:cs typeface="Georgia"/>
              </a:rPr>
              <a:t>literární </a:t>
            </a:r>
            <a:r>
              <a:rPr sz="2000" spc="-40" dirty="0">
                <a:solidFill>
                  <a:srgbClr val="666666"/>
                </a:solidFill>
                <a:latin typeface="Georgia"/>
                <a:cs typeface="Georgia"/>
              </a:rPr>
              <a:t>tržnice </a:t>
            </a:r>
            <a:r>
              <a:rPr sz="2000" spc="55" dirty="0">
                <a:solidFill>
                  <a:srgbClr val="666666"/>
                </a:solidFill>
                <a:latin typeface="Georgia"/>
                <a:cs typeface="Georgia"/>
              </a:rPr>
              <a:t>&amp;</a:t>
            </a:r>
            <a:r>
              <a:rPr sz="2000" spc="385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2000" spc="-45" dirty="0">
                <a:solidFill>
                  <a:srgbClr val="666666"/>
                </a:solidFill>
                <a:latin typeface="Georgia"/>
                <a:cs typeface="Georgia"/>
              </a:rPr>
              <a:t>Žamboši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950"/>
              </a:spcBef>
            </a:pPr>
            <a:r>
              <a:rPr sz="2000" spc="-35" dirty="0">
                <a:solidFill>
                  <a:srgbClr val="666666"/>
                </a:solidFill>
                <a:latin typeface="Trebuchet MS"/>
                <a:cs typeface="Trebuchet MS"/>
              </a:rPr>
              <a:t>Uvedení</a:t>
            </a:r>
            <a:r>
              <a:rPr sz="2000" spc="-11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666666"/>
                </a:solidFill>
                <a:latin typeface="Trebuchet MS"/>
                <a:cs typeface="Trebuchet MS"/>
              </a:rPr>
              <a:t>almanachu</a:t>
            </a:r>
            <a:endParaRPr sz="2000">
              <a:latin typeface="Trebuchet MS"/>
              <a:cs typeface="Trebuchet MS"/>
            </a:endParaRPr>
          </a:p>
          <a:p>
            <a:pPr marL="12700" marR="2336800">
              <a:lnSpc>
                <a:spcPct val="115599"/>
              </a:lnSpc>
              <a:spcBef>
                <a:spcPts val="1575"/>
              </a:spcBef>
            </a:pPr>
            <a:r>
              <a:rPr sz="2000" spc="-40" dirty="0">
                <a:solidFill>
                  <a:srgbClr val="666666"/>
                </a:solidFill>
                <a:latin typeface="Trebuchet MS"/>
                <a:cs typeface="Trebuchet MS"/>
              </a:rPr>
              <a:t>Krajská </a:t>
            </a:r>
            <a:r>
              <a:rPr sz="2000" spc="-15" dirty="0">
                <a:solidFill>
                  <a:srgbClr val="666666"/>
                </a:solidFill>
                <a:latin typeface="Trebuchet MS"/>
                <a:cs typeface="Trebuchet MS"/>
              </a:rPr>
              <a:t>knihovna </a:t>
            </a:r>
            <a:r>
              <a:rPr sz="2000" spc="-45" dirty="0">
                <a:solidFill>
                  <a:srgbClr val="666666"/>
                </a:solidFill>
                <a:latin typeface="Trebuchet MS"/>
                <a:cs typeface="Trebuchet MS"/>
              </a:rPr>
              <a:t>Františka </a:t>
            </a:r>
            <a:r>
              <a:rPr sz="2000" spc="-60" dirty="0">
                <a:solidFill>
                  <a:srgbClr val="666666"/>
                </a:solidFill>
                <a:latin typeface="Trebuchet MS"/>
                <a:cs typeface="Trebuchet MS"/>
              </a:rPr>
              <a:t>Bartoše </a:t>
            </a:r>
            <a:r>
              <a:rPr sz="2000" spc="-125" dirty="0">
                <a:solidFill>
                  <a:srgbClr val="666666"/>
                </a:solidFill>
                <a:latin typeface="Trebuchet MS"/>
                <a:cs typeface="Trebuchet MS"/>
              </a:rPr>
              <a:t>ve</a:t>
            </a:r>
            <a:r>
              <a:rPr sz="2000" spc="-38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666666"/>
                </a:solidFill>
                <a:latin typeface="Trebuchet MS"/>
                <a:cs typeface="Trebuchet MS"/>
              </a:rPr>
              <a:t>Zlín</a:t>
            </a:r>
            <a:r>
              <a:rPr sz="2000" spc="-35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2000" spc="-35" dirty="0">
                <a:solidFill>
                  <a:srgbClr val="666666"/>
                </a:solidFill>
                <a:latin typeface="Trebuchet MS"/>
                <a:cs typeface="Trebuchet MS"/>
              </a:rPr>
              <a:t>,  </a:t>
            </a:r>
            <a:r>
              <a:rPr sz="2000" spc="-80" dirty="0">
                <a:solidFill>
                  <a:srgbClr val="666666"/>
                </a:solidFill>
                <a:latin typeface="Trebuchet MS"/>
                <a:cs typeface="Trebuchet MS"/>
              </a:rPr>
              <a:t>sál </a:t>
            </a:r>
            <a:r>
              <a:rPr sz="2000" spc="-95" dirty="0">
                <a:solidFill>
                  <a:srgbClr val="666666"/>
                </a:solidFill>
                <a:latin typeface="Trebuchet MS"/>
                <a:cs typeface="Trebuchet MS"/>
              </a:rPr>
              <a:t>B, </a:t>
            </a:r>
            <a:r>
              <a:rPr sz="2000" spc="-75" dirty="0">
                <a:solidFill>
                  <a:srgbClr val="666666"/>
                </a:solidFill>
                <a:latin typeface="Trebuchet MS"/>
                <a:cs typeface="Trebuchet MS"/>
              </a:rPr>
              <a:t>úterý </a:t>
            </a:r>
            <a:r>
              <a:rPr sz="2000" spc="-200" dirty="0">
                <a:solidFill>
                  <a:srgbClr val="666666"/>
                </a:solidFill>
                <a:latin typeface="Georgia"/>
                <a:cs typeface="Georgia"/>
              </a:rPr>
              <a:t>8. </a:t>
            </a:r>
            <a:r>
              <a:rPr sz="2000" spc="-120" dirty="0">
                <a:solidFill>
                  <a:srgbClr val="666666"/>
                </a:solidFill>
                <a:latin typeface="Georgia"/>
                <a:cs typeface="Georgia"/>
              </a:rPr>
              <a:t>12. </a:t>
            </a:r>
            <a:r>
              <a:rPr sz="2000" spc="-130" dirty="0">
                <a:solidFill>
                  <a:srgbClr val="666666"/>
                </a:solidFill>
                <a:latin typeface="Georgia"/>
                <a:cs typeface="Georgia"/>
              </a:rPr>
              <a:t>2020,</a:t>
            </a:r>
            <a:r>
              <a:rPr sz="20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2000" spc="-165" dirty="0">
                <a:solidFill>
                  <a:srgbClr val="666666"/>
                </a:solidFill>
                <a:latin typeface="Georgia"/>
                <a:cs typeface="Georgia"/>
              </a:rPr>
              <a:t>18.00</a:t>
            </a:r>
            <a:endParaRPr sz="2000">
              <a:latin typeface="Georgia"/>
              <a:cs typeface="Georgia"/>
            </a:endParaRPr>
          </a:p>
          <a:p>
            <a:pPr marL="12700" marR="5080">
              <a:lnSpc>
                <a:spcPct val="115599"/>
              </a:lnSpc>
              <a:spcBef>
                <a:spcPts val="1575"/>
              </a:spcBef>
            </a:pPr>
            <a:r>
              <a:rPr sz="2000" spc="-55" dirty="0">
                <a:solidFill>
                  <a:srgbClr val="666666"/>
                </a:solidFill>
                <a:latin typeface="Trebuchet MS"/>
                <a:cs typeface="Trebuchet MS"/>
              </a:rPr>
              <a:t>Odehnal, </a:t>
            </a:r>
            <a:r>
              <a:rPr sz="2000" spc="-60" dirty="0">
                <a:solidFill>
                  <a:srgbClr val="666666"/>
                </a:solidFill>
                <a:latin typeface="Trebuchet MS"/>
                <a:cs typeface="Trebuchet MS"/>
              </a:rPr>
              <a:t>Kovanda, Libiger, </a:t>
            </a:r>
            <a:r>
              <a:rPr sz="2000" spc="-130" dirty="0">
                <a:solidFill>
                  <a:srgbClr val="666666"/>
                </a:solidFill>
                <a:latin typeface="Trebuchet MS"/>
                <a:cs typeface="Trebuchet MS"/>
              </a:rPr>
              <a:t>Jursa, </a:t>
            </a:r>
            <a:r>
              <a:rPr sz="2000" spc="-160" dirty="0">
                <a:solidFill>
                  <a:srgbClr val="666666"/>
                </a:solidFill>
                <a:latin typeface="Trebuchet MS"/>
                <a:cs typeface="Trebuchet MS"/>
              </a:rPr>
              <a:t>Pejla, </a:t>
            </a:r>
            <a:r>
              <a:rPr sz="2000" spc="-45" dirty="0">
                <a:solidFill>
                  <a:srgbClr val="666666"/>
                </a:solidFill>
                <a:latin typeface="Trebuchet MS"/>
                <a:cs typeface="Trebuchet MS"/>
              </a:rPr>
              <a:t>Vilímek, </a:t>
            </a:r>
            <a:r>
              <a:rPr sz="2000" spc="-60" dirty="0">
                <a:solidFill>
                  <a:srgbClr val="666666"/>
                </a:solidFill>
                <a:latin typeface="Trebuchet MS"/>
                <a:cs typeface="Trebuchet MS"/>
              </a:rPr>
              <a:t>Goldstein,</a:t>
            </a:r>
            <a:r>
              <a:rPr sz="2000" spc="-14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666666"/>
                </a:solidFill>
                <a:latin typeface="Trebuchet MS"/>
                <a:cs typeface="Trebuchet MS"/>
              </a:rPr>
              <a:t>Kotrla,  </a:t>
            </a:r>
            <a:r>
              <a:rPr sz="2000" spc="-50" dirty="0">
                <a:solidFill>
                  <a:srgbClr val="666666"/>
                </a:solidFill>
                <a:latin typeface="Trebuchet MS"/>
                <a:cs typeface="Trebuchet MS"/>
              </a:rPr>
              <a:t>Cetkovský, </a:t>
            </a:r>
            <a:r>
              <a:rPr sz="2000" spc="5" dirty="0">
                <a:solidFill>
                  <a:srgbClr val="666666"/>
                </a:solidFill>
                <a:latin typeface="Trebuchet MS"/>
                <a:cs typeface="Trebuchet MS"/>
              </a:rPr>
              <a:t>Holcman </a:t>
            </a:r>
            <a:r>
              <a:rPr sz="2000" spc="65" dirty="0">
                <a:solidFill>
                  <a:srgbClr val="666666"/>
                </a:solidFill>
                <a:latin typeface="Trebuchet MS"/>
                <a:cs typeface="Trebuchet MS"/>
              </a:rPr>
              <a:t>&amp;</a:t>
            </a:r>
            <a:r>
              <a:rPr sz="2000" spc="-27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666666"/>
                </a:solidFill>
                <a:latin typeface="Trebuchet MS"/>
                <a:cs typeface="Trebuchet MS"/>
              </a:rPr>
              <a:t>Žamboši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17987" y="322224"/>
            <a:ext cx="1955595" cy="319764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571951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73" y="1788010"/>
            <a:ext cx="482854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15" dirty="0">
                <a:solidFill>
                  <a:srgbClr val="666666"/>
                </a:solidFill>
                <a:latin typeface="Arial Black"/>
                <a:cs typeface="Arial Black"/>
              </a:rPr>
              <a:t>Foto: </a:t>
            </a:r>
            <a:r>
              <a:rPr sz="2000" spc="-434" dirty="0">
                <a:solidFill>
                  <a:srgbClr val="666666"/>
                </a:solidFill>
                <a:latin typeface="Arial Black"/>
                <a:cs typeface="Arial Black"/>
              </a:rPr>
              <a:t>Krajská knihovna </a:t>
            </a:r>
            <a:r>
              <a:rPr sz="2000" spc="-409" dirty="0">
                <a:solidFill>
                  <a:srgbClr val="666666"/>
                </a:solidFill>
                <a:latin typeface="Arial Black"/>
                <a:cs typeface="Arial Black"/>
              </a:rPr>
              <a:t>Františka </a:t>
            </a:r>
            <a:r>
              <a:rPr sz="2000" spc="-425" dirty="0">
                <a:solidFill>
                  <a:srgbClr val="666666"/>
                </a:solidFill>
                <a:latin typeface="Arial Black"/>
                <a:cs typeface="Arial Black"/>
              </a:rPr>
              <a:t>Bartoše </a:t>
            </a:r>
            <a:r>
              <a:rPr sz="2000" spc="-475" dirty="0">
                <a:solidFill>
                  <a:srgbClr val="666666"/>
                </a:solidFill>
                <a:latin typeface="Arial Black"/>
                <a:cs typeface="Arial Black"/>
              </a:rPr>
              <a:t>ve</a:t>
            </a:r>
            <a:r>
              <a:rPr sz="2000" spc="-345" dirty="0">
                <a:solidFill>
                  <a:srgbClr val="666666"/>
                </a:solidFill>
                <a:latin typeface="Arial Black"/>
                <a:cs typeface="Arial Black"/>
              </a:rPr>
              <a:t> </a:t>
            </a:r>
            <a:r>
              <a:rPr sz="2000" spc="-400" dirty="0">
                <a:solidFill>
                  <a:srgbClr val="666666"/>
                </a:solidFill>
                <a:latin typeface="Arial Black"/>
                <a:cs typeface="Arial Black"/>
              </a:rPr>
              <a:t>Zlíně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950"/>
              </a:spcBef>
            </a:pPr>
            <a:r>
              <a:rPr sz="2000" spc="-440" dirty="0">
                <a:solidFill>
                  <a:srgbClr val="666666"/>
                </a:solidFill>
                <a:latin typeface="Arial Black"/>
                <a:cs typeface="Arial Black"/>
              </a:rPr>
              <a:t>Obálky </a:t>
            </a:r>
            <a:r>
              <a:rPr sz="2000" spc="-484" dirty="0">
                <a:solidFill>
                  <a:srgbClr val="666666"/>
                </a:solidFill>
                <a:latin typeface="Arial Black"/>
                <a:cs typeface="Arial Black"/>
              </a:rPr>
              <a:t>a </a:t>
            </a:r>
            <a:r>
              <a:rPr sz="2000" spc="-434" dirty="0">
                <a:solidFill>
                  <a:srgbClr val="666666"/>
                </a:solidFill>
                <a:latin typeface="Arial Black"/>
                <a:cs typeface="Arial Black"/>
              </a:rPr>
              <a:t>graﬁcká </a:t>
            </a:r>
            <a:r>
              <a:rPr sz="2000" spc="-430" dirty="0">
                <a:solidFill>
                  <a:srgbClr val="666666"/>
                </a:solidFill>
                <a:latin typeface="Arial Black"/>
                <a:cs typeface="Arial Black"/>
              </a:rPr>
              <a:t>úprava </a:t>
            </a:r>
            <a:r>
              <a:rPr sz="2000" spc="-445" dirty="0">
                <a:solidFill>
                  <a:srgbClr val="666666"/>
                </a:solidFill>
                <a:latin typeface="Arial Black"/>
                <a:cs typeface="Arial Black"/>
              </a:rPr>
              <a:t>almanachů: </a:t>
            </a:r>
            <a:r>
              <a:rPr sz="2000" spc="-484" dirty="0">
                <a:solidFill>
                  <a:srgbClr val="666666"/>
                </a:solidFill>
                <a:latin typeface="Arial Black"/>
                <a:cs typeface="Arial Black"/>
              </a:rPr>
              <a:t>Radek </a:t>
            </a:r>
            <a:r>
              <a:rPr sz="2000" spc="-505" dirty="0">
                <a:solidFill>
                  <a:srgbClr val="666666"/>
                </a:solidFill>
                <a:latin typeface="Arial Black"/>
                <a:cs typeface="Arial Black"/>
              </a:rPr>
              <a:t>Jahůdka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7405" y="3950180"/>
            <a:ext cx="7575550" cy="73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0110" marR="5080" indent="-2138045">
              <a:lnSpc>
                <a:spcPct val="115599"/>
              </a:lnSpc>
              <a:spcBef>
                <a:spcPts val="100"/>
              </a:spcBef>
            </a:pPr>
            <a:r>
              <a:rPr sz="2000" spc="-415" dirty="0">
                <a:solidFill>
                  <a:srgbClr val="666666"/>
                </a:solidFill>
                <a:latin typeface="Arial Black"/>
                <a:cs typeface="Arial Black"/>
              </a:rPr>
              <a:t>Zlínský </a:t>
            </a:r>
            <a:r>
              <a:rPr sz="2000" spc="-395" dirty="0">
                <a:solidFill>
                  <a:srgbClr val="666666"/>
                </a:solidFill>
                <a:latin typeface="Arial Black"/>
                <a:cs typeface="Arial Black"/>
              </a:rPr>
              <a:t>region </a:t>
            </a:r>
            <a:r>
              <a:rPr sz="2000" spc="-350" dirty="0">
                <a:solidFill>
                  <a:srgbClr val="666666"/>
                </a:solidFill>
                <a:latin typeface="Arial Black"/>
                <a:cs typeface="Arial Black"/>
              </a:rPr>
              <a:t>je </a:t>
            </a:r>
            <a:r>
              <a:rPr sz="2000" spc="-470" dirty="0">
                <a:solidFill>
                  <a:srgbClr val="666666"/>
                </a:solidFill>
                <a:latin typeface="Arial Black"/>
                <a:cs typeface="Arial Black"/>
              </a:rPr>
              <a:t>na </a:t>
            </a:r>
            <a:r>
              <a:rPr sz="2000" spc="-315" dirty="0">
                <a:solidFill>
                  <a:srgbClr val="666666"/>
                </a:solidFill>
                <a:latin typeface="Arial Black"/>
                <a:cs typeface="Arial Black"/>
              </a:rPr>
              <a:t>literární </a:t>
            </a:r>
            <a:r>
              <a:rPr sz="2000" spc="-420" dirty="0">
                <a:solidFill>
                  <a:srgbClr val="666666"/>
                </a:solidFill>
                <a:latin typeface="Arial Black"/>
                <a:cs typeface="Arial Black"/>
              </a:rPr>
              <a:t>osobnosti </a:t>
            </a:r>
            <a:r>
              <a:rPr sz="2000" spc="-409" dirty="0">
                <a:solidFill>
                  <a:srgbClr val="666666"/>
                </a:solidFill>
                <a:latin typeface="Arial Black"/>
                <a:cs typeface="Arial Black"/>
              </a:rPr>
              <a:t>bohatý. </a:t>
            </a:r>
            <a:r>
              <a:rPr sz="2000" spc="-615" dirty="0">
                <a:solidFill>
                  <a:srgbClr val="666666"/>
                </a:solidFill>
                <a:latin typeface="Arial Black"/>
                <a:cs typeface="Arial Black"/>
              </a:rPr>
              <a:t>Je </a:t>
            </a:r>
            <a:r>
              <a:rPr sz="2000" spc="-405" dirty="0">
                <a:solidFill>
                  <a:srgbClr val="666666"/>
                </a:solidFill>
                <a:latin typeface="Arial Black"/>
                <a:cs typeface="Arial Black"/>
              </a:rPr>
              <a:t>dobře, </a:t>
            </a:r>
            <a:r>
              <a:rPr sz="2000" spc="-459" dirty="0">
                <a:solidFill>
                  <a:srgbClr val="666666"/>
                </a:solidFill>
                <a:latin typeface="Arial Black"/>
                <a:cs typeface="Arial Black"/>
              </a:rPr>
              <a:t>že </a:t>
            </a:r>
            <a:r>
              <a:rPr sz="2000" spc="-484" dirty="0">
                <a:solidFill>
                  <a:srgbClr val="666666"/>
                </a:solidFill>
                <a:latin typeface="Arial Black"/>
                <a:cs typeface="Arial Black"/>
              </a:rPr>
              <a:t>o </a:t>
            </a:r>
            <a:r>
              <a:rPr sz="2000" spc="-475" dirty="0">
                <a:solidFill>
                  <a:srgbClr val="666666"/>
                </a:solidFill>
                <a:latin typeface="Arial Black"/>
                <a:cs typeface="Arial Black"/>
              </a:rPr>
              <a:t>sobě </a:t>
            </a:r>
            <a:r>
              <a:rPr sz="2000" spc="-385" dirty="0">
                <a:solidFill>
                  <a:srgbClr val="666666"/>
                </a:solidFill>
                <a:latin typeface="Arial Black"/>
                <a:cs typeface="Arial Black"/>
              </a:rPr>
              <a:t>dávají </a:t>
            </a:r>
            <a:r>
              <a:rPr sz="2000" spc="-434" dirty="0">
                <a:solidFill>
                  <a:srgbClr val="666666"/>
                </a:solidFill>
                <a:latin typeface="Arial Black"/>
                <a:cs typeface="Arial Black"/>
              </a:rPr>
              <a:t>vědět </a:t>
            </a:r>
            <a:r>
              <a:rPr sz="2000" spc="-484" dirty="0">
                <a:solidFill>
                  <a:srgbClr val="666666"/>
                </a:solidFill>
                <a:latin typeface="Arial Black"/>
                <a:cs typeface="Arial Black"/>
              </a:rPr>
              <a:t>a </a:t>
            </a:r>
            <a:r>
              <a:rPr sz="2000" spc="-350" dirty="0">
                <a:solidFill>
                  <a:srgbClr val="666666"/>
                </a:solidFill>
                <a:latin typeface="Arial Black"/>
                <a:cs typeface="Arial Black"/>
              </a:rPr>
              <a:t>je  </a:t>
            </a:r>
            <a:r>
              <a:rPr sz="2000" spc="-405" dirty="0">
                <a:solidFill>
                  <a:srgbClr val="666666"/>
                </a:solidFill>
                <a:latin typeface="Arial Black"/>
                <a:cs typeface="Arial Black"/>
              </a:rPr>
              <a:t>dobře, </a:t>
            </a:r>
            <a:r>
              <a:rPr sz="2000" spc="-459" dirty="0">
                <a:solidFill>
                  <a:srgbClr val="666666"/>
                </a:solidFill>
                <a:latin typeface="Arial Black"/>
                <a:cs typeface="Arial Black"/>
              </a:rPr>
              <a:t>že </a:t>
            </a:r>
            <a:r>
              <a:rPr sz="2000" spc="-540" dirty="0">
                <a:solidFill>
                  <a:srgbClr val="666666"/>
                </a:solidFill>
                <a:latin typeface="Arial Black"/>
                <a:cs typeface="Arial Black"/>
              </a:rPr>
              <a:t>my </a:t>
            </a:r>
            <a:r>
              <a:rPr sz="2000" spc="-455" dirty="0">
                <a:solidFill>
                  <a:srgbClr val="666666"/>
                </a:solidFill>
                <a:latin typeface="Arial Black"/>
                <a:cs typeface="Arial Black"/>
              </a:rPr>
              <a:t>víme </a:t>
            </a:r>
            <a:r>
              <a:rPr sz="2000" spc="-484" dirty="0">
                <a:solidFill>
                  <a:srgbClr val="666666"/>
                </a:solidFill>
                <a:latin typeface="Arial Black"/>
                <a:cs typeface="Arial Black"/>
              </a:rPr>
              <a:t>o </a:t>
            </a:r>
            <a:r>
              <a:rPr sz="2000" spc="-385" dirty="0">
                <a:solidFill>
                  <a:srgbClr val="666666"/>
                </a:solidFill>
                <a:latin typeface="Arial Black"/>
                <a:cs typeface="Arial Black"/>
              </a:rPr>
              <a:t>nich. </a:t>
            </a:r>
            <a:r>
              <a:rPr sz="2000" spc="-525" dirty="0">
                <a:solidFill>
                  <a:srgbClr val="666666"/>
                </a:solidFill>
                <a:latin typeface="Arial Black"/>
                <a:cs typeface="Arial Black"/>
              </a:rPr>
              <a:t>Také </a:t>
            </a:r>
            <a:r>
              <a:rPr sz="2000" spc="-400" dirty="0">
                <a:solidFill>
                  <a:srgbClr val="666666"/>
                </a:solidFill>
                <a:latin typeface="Arial Black"/>
                <a:cs typeface="Arial Black"/>
              </a:rPr>
              <a:t>díky </a:t>
            </a:r>
            <a:r>
              <a:rPr sz="2000" spc="-420" dirty="0">
                <a:solidFill>
                  <a:srgbClr val="666666"/>
                </a:solidFill>
                <a:latin typeface="Arial Black"/>
                <a:cs typeface="Arial Black"/>
              </a:rPr>
              <a:t>Zlínské </a:t>
            </a:r>
            <a:r>
              <a:rPr sz="2000" spc="-315" dirty="0">
                <a:solidFill>
                  <a:srgbClr val="666666"/>
                </a:solidFill>
                <a:latin typeface="Arial Black"/>
                <a:cs typeface="Arial Black"/>
              </a:rPr>
              <a:t>literární</a:t>
            </a:r>
            <a:r>
              <a:rPr sz="2000" spc="-495" dirty="0">
                <a:solidFill>
                  <a:srgbClr val="666666"/>
                </a:solidFill>
                <a:latin typeface="Arial Black"/>
                <a:cs typeface="Arial Black"/>
              </a:rPr>
              <a:t> </a:t>
            </a:r>
            <a:r>
              <a:rPr sz="2000" spc="-330" dirty="0">
                <a:solidFill>
                  <a:srgbClr val="666666"/>
                </a:solidFill>
                <a:latin typeface="Arial Black"/>
                <a:cs typeface="Arial Black"/>
              </a:rPr>
              <a:t>tržnici.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571951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73" y="1588832"/>
            <a:ext cx="7131050" cy="3313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90" dirty="0">
                <a:solidFill>
                  <a:srgbClr val="666666"/>
                </a:solidFill>
                <a:latin typeface="Georgia"/>
                <a:cs typeface="Georgia"/>
              </a:rPr>
              <a:t>Jaroslav </a:t>
            </a:r>
            <a:r>
              <a:rPr sz="1700" spc="-65" dirty="0">
                <a:solidFill>
                  <a:srgbClr val="666666"/>
                </a:solidFill>
                <a:latin typeface="Georgia"/>
                <a:cs typeface="Georgia"/>
              </a:rPr>
              <a:t>Kovanda, </a:t>
            </a:r>
            <a:r>
              <a:rPr sz="1700" spc="-30" dirty="0">
                <a:solidFill>
                  <a:srgbClr val="666666"/>
                </a:solidFill>
                <a:latin typeface="Georgia"/>
                <a:cs typeface="Georgia"/>
              </a:rPr>
              <a:t>Antonín </a:t>
            </a:r>
            <a:r>
              <a:rPr sz="1700" spc="-70" dirty="0">
                <a:solidFill>
                  <a:srgbClr val="666666"/>
                </a:solidFill>
                <a:latin typeface="Georgia"/>
                <a:cs typeface="Georgia"/>
              </a:rPr>
              <a:t>Bajaja, </a:t>
            </a:r>
            <a:r>
              <a:rPr sz="1700" spc="-40" dirty="0">
                <a:solidFill>
                  <a:srgbClr val="666666"/>
                </a:solidFill>
                <a:latin typeface="Georgia"/>
                <a:cs typeface="Georgia"/>
              </a:rPr>
              <a:t>Milan</a:t>
            </a:r>
            <a:r>
              <a:rPr sz="1700" spc="305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40" dirty="0">
                <a:solidFill>
                  <a:srgbClr val="666666"/>
                </a:solidFill>
                <a:latin typeface="Georgia"/>
                <a:cs typeface="Georgia"/>
              </a:rPr>
              <a:t>Libiger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700" spc="-35" dirty="0">
                <a:solidFill>
                  <a:srgbClr val="666666"/>
                </a:solidFill>
                <a:latin typeface="Georgia"/>
                <a:cs typeface="Georgia"/>
              </a:rPr>
              <a:t>web </a:t>
            </a:r>
            <a:r>
              <a:rPr sz="1700" spc="-5" dirty="0">
                <a:solidFill>
                  <a:srgbClr val="666666"/>
                </a:solidFill>
                <a:latin typeface="Trebuchet MS"/>
                <a:cs typeface="Trebuchet MS"/>
              </a:rPr>
              <a:t>Zlínská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700" spc="-60" dirty="0">
                <a:solidFill>
                  <a:srgbClr val="666666"/>
                </a:solidFill>
                <a:latin typeface="Trebuchet MS"/>
                <a:cs typeface="Trebuchet MS"/>
              </a:rPr>
              <a:t>tržnice</a:t>
            </a:r>
            <a:r>
              <a:rPr sz="1700" spc="-17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-85" dirty="0">
                <a:solidFill>
                  <a:srgbClr val="666666"/>
                </a:solidFill>
                <a:latin typeface="Trebuchet MS"/>
                <a:cs typeface="Trebuchet MS"/>
              </a:rPr>
              <a:t>(8/2014)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700" spc="-35" dirty="0">
                <a:solidFill>
                  <a:srgbClr val="666666"/>
                </a:solidFill>
                <a:latin typeface="Georgia"/>
                <a:cs typeface="Georgia"/>
              </a:rPr>
              <a:t>facebook </a:t>
            </a:r>
            <a:r>
              <a:rPr sz="1700" spc="-85" dirty="0">
                <a:solidFill>
                  <a:srgbClr val="666666"/>
                </a:solidFill>
                <a:latin typeface="Trebuchet MS"/>
                <a:cs typeface="Trebuchet MS"/>
              </a:rPr>
              <a:t>Ve</a:t>
            </a:r>
            <a:r>
              <a:rPr sz="1700" spc="-85" dirty="0">
                <a:solidFill>
                  <a:srgbClr val="666666"/>
                </a:solidFill>
                <a:latin typeface="Times New Roman"/>
                <a:cs typeface="Times New Roman"/>
              </a:rPr>
              <a:t>ř</a:t>
            </a:r>
            <a:r>
              <a:rPr sz="1700" spc="-85" dirty="0">
                <a:solidFill>
                  <a:srgbClr val="666666"/>
                </a:solidFill>
                <a:latin typeface="Trebuchet MS"/>
                <a:cs typeface="Trebuchet MS"/>
              </a:rPr>
              <a:t>ejná </a:t>
            </a:r>
            <a:r>
              <a:rPr sz="1700" spc="-25" dirty="0">
                <a:solidFill>
                  <a:srgbClr val="666666"/>
                </a:solidFill>
                <a:latin typeface="Trebuchet MS"/>
                <a:cs typeface="Trebuchet MS"/>
              </a:rPr>
              <a:t>skupina </a:t>
            </a:r>
            <a:r>
              <a:rPr sz="1700" spc="-5" dirty="0">
                <a:solidFill>
                  <a:srgbClr val="666666"/>
                </a:solidFill>
                <a:latin typeface="Trebuchet MS"/>
                <a:cs typeface="Trebuchet MS"/>
              </a:rPr>
              <a:t>Zlínská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700" spc="-60" dirty="0">
                <a:solidFill>
                  <a:srgbClr val="666666"/>
                </a:solidFill>
                <a:latin typeface="Trebuchet MS"/>
                <a:cs typeface="Trebuchet MS"/>
              </a:rPr>
              <a:t>tržnice </a:t>
            </a:r>
            <a:r>
              <a:rPr sz="1700" spc="-145" dirty="0">
                <a:solidFill>
                  <a:srgbClr val="666666"/>
                </a:solidFill>
                <a:latin typeface="Trebuchet MS"/>
                <a:cs typeface="Trebuchet MS"/>
              </a:rPr>
              <a:t>(13. </a:t>
            </a:r>
            <a:r>
              <a:rPr sz="1700" spc="-190" dirty="0">
                <a:solidFill>
                  <a:srgbClr val="666666"/>
                </a:solidFill>
                <a:latin typeface="Trebuchet MS"/>
                <a:cs typeface="Trebuchet MS"/>
              </a:rPr>
              <a:t>8.</a:t>
            </a:r>
            <a:r>
              <a:rPr sz="1700" spc="-204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2014)</a:t>
            </a:r>
            <a:endParaRPr sz="1700">
              <a:latin typeface="Trebuchet MS"/>
              <a:cs typeface="Trebuchet MS"/>
            </a:endParaRPr>
          </a:p>
          <a:p>
            <a:pPr marL="12700" marR="5080">
              <a:lnSpc>
                <a:spcPct val="194900"/>
              </a:lnSpc>
            </a:pPr>
            <a:r>
              <a:rPr sz="1700" spc="-60" dirty="0">
                <a:solidFill>
                  <a:srgbClr val="666666"/>
                </a:solidFill>
                <a:latin typeface="Georgia"/>
                <a:cs typeface="Georgia"/>
              </a:rPr>
              <a:t>almanach </a:t>
            </a:r>
            <a:r>
              <a:rPr sz="1700" spc="-90" dirty="0">
                <a:solidFill>
                  <a:srgbClr val="666666"/>
                </a:solidFill>
                <a:latin typeface="Trebuchet MS"/>
                <a:cs typeface="Trebuchet MS"/>
              </a:rPr>
              <a:t>Terasa </a:t>
            </a:r>
            <a:r>
              <a:rPr sz="1700" spc="-10" dirty="0">
                <a:solidFill>
                  <a:srgbClr val="666666"/>
                </a:solidFill>
                <a:latin typeface="Trebuchet MS"/>
                <a:cs typeface="Trebuchet MS"/>
              </a:rPr>
              <a:t>Zlínské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700" spc="-60" dirty="0">
                <a:solidFill>
                  <a:srgbClr val="666666"/>
                </a:solidFill>
                <a:latin typeface="Trebuchet MS"/>
                <a:cs typeface="Trebuchet MS"/>
              </a:rPr>
              <a:t>tržnice </a:t>
            </a:r>
            <a:r>
              <a:rPr sz="1700" spc="-5" dirty="0">
                <a:solidFill>
                  <a:srgbClr val="666666"/>
                </a:solidFill>
                <a:latin typeface="Trebuchet MS"/>
                <a:cs typeface="Trebuchet MS"/>
              </a:rPr>
              <a:t>(5 </a:t>
            </a:r>
            <a:r>
              <a:rPr sz="1700" spc="-5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700" spc="-50" dirty="0">
                <a:solidFill>
                  <a:srgbClr val="666666"/>
                </a:solidFill>
                <a:latin typeface="Trebuchet MS"/>
                <a:cs typeface="Trebuchet MS"/>
              </a:rPr>
              <a:t>ísel </a:t>
            </a:r>
            <a:r>
              <a:rPr sz="1700" spc="-95" dirty="0">
                <a:solidFill>
                  <a:srgbClr val="666666"/>
                </a:solidFill>
                <a:latin typeface="Trebuchet MS"/>
                <a:cs typeface="Trebuchet MS"/>
              </a:rPr>
              <a:t>- </a:t>
            </a:r>
            <a:r>
              <a:rPr sz="1700" spc="-120" dirty="0">
                <a:solidFill>
                  <a:srgbClr val="666666"/>
                </a:solidFill>
                <a:latin typeface="Trebuchet MS"/>
                <a:cs typeface="Trebuchet MS"/>
              </a:rPr>
              <a:t>2015, 2016, </a:t>
            </a:r>
            <a:r>
              <a:rPr sz="1700" spc="-125" dirty="0">
                <a:solidFill>
                  <a:srgbClr val="666666"/>
                </a:solidFill>
                <a:latin typeface="Trebuchet MS"/>
                <a:cs typeface="Trebuchet MS"/>
              </a:rPr>
              <a:t>2017, </a:t>
            </a:r>
            <a:r>
              <a:rPr sz="1700" spc="-114" dirty="0">
                <a:solidFill>
                  <a:srgbClr val="666666"/>
                </a:solidFill>
                <a:latin typeface="Trebuchet MS"/>
                <a:cs typeface="Trebuchet MS"/>
              </a:rPr>
              <a:t>2018,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2019)  </a:t>
            </a:r>
            <a:r>
              <a:rPr sz="1700" spc="-20" dirty="0">
                <a:solidFill>
                  <a:srgbClr val="666666"/>
                </a:solidFill>
                <a:latin typeface="Trebuchet MS"/>
                <a:cs typeface="Trebuchet MS"/>
              </a:rPr>
              <a:t>kulturní </a:t>
            </a:r>
            <a:r>
              <a:rPr sz="1700" spc="-85" dirty="0">
                <a:solidFill>
                  <a:srgbClr val="666666"/>
                </a:solidFill>
                <a:latin typeface="Trebuchet MS"/>
                <a:cs typeface="Trebuchet MS"/>
              </a:rPr>
              <a:t>akce 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po</a:t>
            </a:r>
            <a:r>
              <a:rPr sz="1700" spc="-55" dirty="0">
                <a:solidFill>
                  <a:srgbClr val="666666"/>
                </a:solidFill>
                <a:latin typeface="Times New Roman"/>
                <a:cs typeface="Times New Roman"/>
              </a:rPr>
              <a:t>ř</a:t>
            </a:r>
            <a:r>
              <a:rPr sz="1700" spc="-55" dirty="0">
                <a:solidFill>
                  <a:srgbClr val="666666"/>
                </a:solidFill>
                <a:latin typeface="Trebuchet MS"/>
                <a:cs typeface="Trebuchet MS"/>
              </a:rPr>
              <a:t>ádané</a:t>
            </a:r>
            <a:r>
              <a:rPr sz="1700" spc="-17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85" dirty="0">
                <a:solidFill>
                  <a:srgbClr val="666666"/>
                </a:solidFill>
                <a:latin typeface="Trebuchet MS"/>
                <a:cs typeface="Trebuchet MS"/>
              </a:rPr>
              <a:t>ZLT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700" spc="-60" dirty="0">
                <a:solidFill>
                  <a:srgbClr val="666666"/>
                </a:solidFill>
                <a:latin typeface="Trebuchet MS"/>
                <a:cs typeface="Trebuchet MS"/>
              </a:rPr>
              <a:t>setkávání </a:t>
            </a:r>
            <a:r>
              <a:rPr sz="1700" spc="-75" dirty="0">
                <a:solidFill>
                  <a:srgbClr val="666666"/>
                </a:solidFill>
                <a:latin typeface="Trebuchet MS"/>
                <a:cs typeface="Trebuchet MS"/>
              </a:rPr>
              <a:t>literát</a:t>
            </a:r>
            <a:r>
              <a:rPr sz="1700" spc="-75" dirty="0">
                <a:solidFill>
                  <a:srgbClr val="666666"/>
                </a:solidFill>
                <a:latin typeface="Times New Roman"/>
                <a:cs typeface="Times New Roman"/>
              </a:rPr>
              <a:t>ů </a:t>
            </a:r>
            <a:r>
              <a:rPr sz="1700" spc="-100" dirty="0">
                <a:solidFill>
                  <a:srgbClr val="666666"/>
                </a:solidFill>
                <a:latin typeface="Trebuchet MS"/>
                <a:cs typeface="Trebuchet MS"/>
              </a:rPr>
              <a:t>ze</a:t>
            </a:r>
            <a:r>
              <a:rPr sz="1700" spc="-10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700" spc="-5" dirty="0">
                <a:solidFill>
                  <a:srgbClr val="666666"/>
                </a:solidFill>
                <a:latin typeface="Trebuchet MS"/>
                <a:cs typeface="Trebuchet MS"/>
              </a:rPr>
              <a:t>Zlínska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00" spc="-55" dirty="0">
                <a:solidFill>
                  <a:srgbClr val="666666"/>
                </a:solidFill>
                <a:latin typeface="Georgia"/>
                <a:cs typeface="Georgia"/>
              </a:rPr>
              <a:t>Projekt,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40" dirty="0">
                <a:solidFill>
                  <a:srgbClr val="666666"/>
                </a:solidFill>
                <a:latin typeface="Georgia"/>
                <a:cs typeface="Georgia"/>
              </a:rPr>
              <a:t>který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65" dirty="0">
                <a:solidFill>
                  <a:srgbClr val="666666"/>
                </a:solidFill>
                <a:latin typeface="Georgia"/>
                <a:cs typeface="Georgia"/>
              </a:rPr>
              <a:t>se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50" dirty="0">
                <a:solidFill>
                  <a:srgbClr val="666666"/>
                </a:solidFill>
                <a:latin typeface="Georgia"/>
                <a:cs typeface="Georgia"/>
              </a:rPr>
              <a:t>snaží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45" dirty="0">
                <a:solidFill>
                  <a:srgbClr val="666666"/>
                </a:solidFill>
                <a:latin typeface="Georgia"/>
                <a:cs typeface="Georgia"/>
              </a:rPr>
              <a:t>zmapovat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35" dirty="0">
                <a:solidFill>
                  <a:srgbClr val="666666"/>
                </a:solidFill>
                <a:latin typeface="Georgia"/>
                <a:cs typeface="Georgia"/>
              </a:rPr>
              <a:t>zlínský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50" dirty="0">
                <a:solidFill>
                  <a:srgbClr val="666666"/>
                </a:solidFill>
                <a:latin typeface="Georgia"/>
                <a:cs typeface="Georgia"/>
              </a:rPr>
              <a:t>region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30" dirty="0">
                <a:solidFill>
                  <a:srgbClr val="666666"/>
                </a:solidFill>
                <a:latin typeface="Georgia"/>
                <a:cs typeface="Georgia"/>
              </a:rPr>
              <a:t>v</a:t>
            </a:r>
            <a:r>
              <a:rPr sz="1700" spc="1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45" dirty="0">
                <a:solidFill>
                  <a:srgbClr val="666666"/>
                </a:solidFill>
                <a:latin typeface="Georgia"/>
                <a:cs typeface="Georgia"/>
              </a:rPr>
              <a:t>oblasti</a:t>
            </a:r>
            <a:r>
              <a:rPr sz="1700" spc="15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700" spc="-55" dirty="0">
                <a:solidFill>
                  <a:srgbClr val="666666"/>
                </a:solidFill>
                <a:latin typeface="Georgia"/>
                <a:cs typeface="Georgia"/>
              </a:rPr>
              <a:t>literatury.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374" y="333052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73" y="1250131"/>
            <a:ext cx="4318000" cy="333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solidFill>
                  <a:srgbClr val="666666"/>
                </a:solidFill>
                <a:latin typeface="Trebuchet MS"/>
                <a:cs typeface="Trebuchet MS"/>
              </a:rPr>
              <a:t>zakladatelé,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udržovatelé:</a:t>
            </a:r>
            <a:endParaRPr sz="1800">
              <a:latin typeface="Trebuchet MS"/>
              <a:cs typeface="Trebuchet MS"/>
            </a:endParaRPr>
          </a:p>
          <a:p>
            <a:pPr marL="12700" marR="2650490">
              <a:lnSpc>
                <a:spcPct val="100699"/>
              </a:lnSpc>
            </a:pPr>
            <a:r>
              <a:rPr sz="1800" spc="40" dirty="0">
                <a:solidFill>
                  <a:srgbClr val="666666"/>
                </a:solidFill>
                <a:latin typeface="Trebuchet MS"/>
                <a:cs typeface="Trebuchet MS"/>
              </a:rPr>
              <a:t>Milan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Libiger  </a:t>
            </a:r>
            <a:r>
              <a:rPr sz="1800" spc="-85" dirty="0">
                <a:solidFill>
                  <a:srgbClr val="666666"/>
                </a:solidFill>
                <a:latin typeface="Trebuchet MS"/>
                <a:cs typeface="Trebuchet MS"/>
              </a:rPr>
              <a:t>Jaroslav</a:t>
            </a:r>
            <a:r>
              <a:rPr sz="1800" spc="-14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Kovanda  </a:t>
            </a:r>
            <a:r>
              <a:rPr sz="1800" spc="15" dirty="0">
                <a:solidFill>
                  <a:srgbClr val="666666"/>
                </a:solidFill>
                <a:latin typeface="Trebuchet MS"/>
                <a:cs typeface="Trebuchet MS"/>
              </a:rPr>
              <a:t>(Antonín</a:t>
            </a:r>
            <a:r>
              <a:rPr sz="1800" spc="-14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666666"/>
                </a:solidFill>
                <a:latin typeface="Trebuchet MS"/>
                <a:cs typeface="Trebuchet MS"/>
              </a:rPr>
              <a:t>Bajaja)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rebuchet MS"/>
              <a:cs typeface="Trebuchet MS"/>
            </a:endParaRPr>
          </a:p>
          <a:p>
            <a:pPr marL="12700" marR="5080">
              <a:lnSpc>
                <a:spcPct val="100699"/>
              </a:lnSpc>
            </a:pP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aktivní </a:t>
            </a:r>
            <a:r>
              <a:rPr sz="1800" spc="-6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lenové (básníci,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prozaici </a:t>
            </a:r>
            <a:r>
              <a:rPr sz="1800" spc="-110" dirty="0">
                <a:solidFill>
                  <a:srgbClr val="666666"/>
                </a:solidFill>
                <a:latin typeface="Trebuchet MS"/>
                <a:cs typeface="Trebuchet MS"/>
              </a:rPr>
              <a:t>ze</a:t>
            </a:r>
            <a:r>
              <a:rPr sz="1800" spc="-27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Zlínska):  </a:t>
            </a:r>
            <a:r>
              <a:rPr sz="1800" spc="10" dirty="0">
                <a:solidFill>
                  <a:srgbClr val="666666"/>
                </a:solidFill>
                <a:latin typeface="Trebuchet MS"/>
                <a:cs typeface="Trebuchet MS"/>
              </a:rPr>
              <a:t>Vít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Kolma</a:t>
            </a:r>
            <a:r>
              <a:rPr sz="1800" spc="-2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ka</a:t>
            </a:r>
            <a:endParaRPr sz="1800">
              <a:latin typeface="Trebuchet MS"/>
              <a:cs typeface="Trebuchet MS"/>
            </a:endParaRPr>
          </a:p>
          <a:p>
            <a:pPr marL="12700" marR="2491105">
              <a:lnSpc>
                <a:spcPct val="100699"/>
              </a:lnSpc>
            </a:pP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Petr </a:t>
            </a:r>
            <a:r>
              <a:rPr sz="1800" spc="-35" dirty="0">
                <a:solidFill>
                  <a:srgbClr val="666666"/>
                </a:solidFill>
                <a:latin typeface="Trebuchet MS"/>
                <a:cs typeface="Trebuchet MS"/>
              </a:rPr>
              <a:t>Otépka 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Markéta</a:t>
            </a:r>
            <a:r>
              <a:rPr sz="1800" spc="-17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666666"/>
                </a:solidFill>
                <a:latin typeface="Trebuchet MS"/>
                <a:cs typeface="Trebuchet MS"/>
              </a:rPr>
              <a:t>Horáková  </a:t>
            </a:r>
            <a:r>
              <a:rPr sz="1800" spc="25" dirty="0">
                <a:solidFill>
                  <a:srgbClr val="666666"/>
                </a:solidFill>
                <a:latin typeface="Trebuchet MS"/>
                <a:cs typeface="Trebuchet MS"/>
              </a:rPr>
              <a:t>Anna </a:t>
            </a:r>
            <a:r>
              <a:rPr sz="1800" spc="-5" dirty="0">
                <a:solidFill>
                  <a:srgbClr val="666666"/>
                </a:solidFill>
                <a:latin typeface="Trebuchet MS"/>
                <a:cs typeface="Trebuchet MS"/>
              </a:rPr>
              <a:t>Horáková 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Zde</a:t>
            </a:r>
            <a:r>
              <a:rPr sz="1800" spc="-20" dirty="0">
                <a:solidFill>
                  <a:srgbClr val="666666"/>
                </a:solidFill>
                <a:latin typeface="Times New Roman"/>
                <a:cs typeface="Times New Roman"/>
              </a:rPr>
              <a:t>ň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ka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Ungerová 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další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29414" y="1310172"/>
            <a:ext cx="3479717" cy="290339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571951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273" y="2219619"/>
            <a:ext cx="140779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45" dirty="0">
                <a:solidFill>
                  <a:srgbClr val="666666"/>
                </a:solidFill>
                <a:latin typeface="Georgia"/>
                <a:cs typeface="Georgia"/>
              </a:rPr>
              <a:t>Milan</a:t>
            </a:r>
            <a:r>
              <a:rPr sz="1900" spc="-55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900" spc="-45" dirty="0">
                <a:solidFill>
                  <a:srgbClr val="666666"/>
                </a:solidFill>
                <a:latin typeface="Georgia"/>
                <a:cs typeface="Georgia"/>
              </a:rPr>
              <a:t>Libiger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4797" y="3067850"/>
            <a:ext cx="7334884" cy="14046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79095" marR="158115" indent="-367030">
              <a:lnSpc>
                <a:spcPct val="100699"/>
              </a:lnSpc>
              <a:spcBef>
                <a:spcPts val="8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hlavní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podíl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na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organizaci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chodu </a:t>
            </a:r>
            <a:r>
              <a:rPr sz="1800" spc="-10" dirty="0">
                <a:solidFill>
                  <a:srgbClr val="666666"/>
                </a:solidFill>
                <a:latin typeface="Trebuchet MS"/>
                <a:cs typeface="Trebuchet MS"/>
              </a:rPr>
              <a:t>Zlínské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tržnice,</a:t>
            </a:r>
            <a:r>
              <a:rPr sz="1800" spc="-3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šéfredaktor 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almanachu </a:t>
            </a:r>
            <a:r>
              <a:rPr sz="1800" spc="-120" dirty="0">
                <a:solidFill>
                  <a:srgbClr val="666666"/>
                </a:solidFill>
                <a:latin typeface="Trebuchet MS"/>
                <a:cs typeface="Trebuchet MS"/>
              </a:rPr>
              <a:t>Terasa,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organizátor akcí </a:t>
            </a:r>
            <a:r>
              <a:rPr sz="1800" spc="-10" dirty="0">
                <a:solidFill>
                  <a:srgbClr val="666666"/>
                </a:solidFill>
                <a:latin typeface="Trebuchet MS"/>
                <a:cs typeface="Trebuchet MS"/>
              </a:rPr>
              <a:t>Zlínské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literární</a:t>
            </a:r>
            <a:r>
              <a:rPr sz="1800" spc="-27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tržnice</a:t>
            </a:r>
            <a:endParaRPr sz="1800">
              <a:latin typeface="Trebuchet MS"/>
              <a:cs typeface="Trebuchet MS"/>
            </a:endParaRPr>
          </a:p>
          <a:p>
            <a:pPr marL="379095" marR="5080" indent="-367030">
              <a:lnSpc>
                <a:spcPct val="100699"/>
              </a:lnSpc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noviná</a:t>
            </a:r>
            <a:r>
              <a:rPr sz="1800" spc="-55" dirty="0">
                <a:solidFill>
                  <a:srgbClr val="666666"/>
                </a:solidFill>
                <a:latin typeface="Times New Roman"/>
                <a:cs typeface="Times New Roman"/>
              </a:rPr>
              <a:t>ř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,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redaktor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deníku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215" dirty="0">
                <a:solidFill>
                  <a:srgbClr val="666666"/>
                </a:solidFill>
                <a:latin typeface="Trebuchet MS"/>
                <a:cs typeface="Trebuchet MS"/>
              </a:rPr>
              <a:t>MF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666666"/>
                </a:solidFill>
                <a:latin typeface="Trebuchet MS"/>
                <a:cs typeface="Trebuchet MS"/>
              </a:rPr>
              <a:t>DNES,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básník,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autor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sbírek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jako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polystyrén  na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hladin</a:t>
            </a:r>
            <a:r>
              <a:rPr sz="1800" spc="-25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1800" spc="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Indie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(2002),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666666"/>
                </a:solidFill>
                <a:latin typeface="Trebuchet MS"/>
                <a:cs typeface="Trebuchet MS"/>
              </a:rPr>
              <a:t>Na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jedno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666666"/>
                </a:solidFill>
                <a:latin typeface="Trebuchet MS"/>
                <a:cs typeface="Trebuchet MS"/>
              </a:rPr>
              <a:t>u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666666"/>
                </a:solidFill>
                <a:latin typeface="Trebuchet MS"/>
                <a:cs typeface="Trebuchet MS"/>
              </a:rPr>
              <a:t>Šiv</a:t>
            </a:r>
            <a:r>
              <a:rPr sz="1800" spc="10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(2010),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Italská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dlažba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666666"/>
                </a:solidFill>
                <a:latin typeface="Trebuchet MS"/>
                <a:cs typeface="Trebuchet MS"/>
              </a:rPr>
              <a:t>(2020)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založil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spolek </a:t>
            </a:r>
            <a:r>
              <a:rPr sz="1800" spc="-5" dirty="0">
                <a:solidFill>
                  <a:srgbClr val="666666"/>
                </a:solidFill>
                <a:latin typeface="Trebuchet MS"/>
                <a:cs typeface="Trebuchet MS"/>
              </a:rPr>
              <a:t>Zlínská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tržnice, </a:t>
            </a:r>
            <a:r>
              <a:rPr sz="1800" spc="-210" dirty="0">
                <a:solidFill>
                  <a:srgbClr val="666666"/>
                </a:solidFill>
                <a:latin typeface="Trebuchet MS"/>
                <a:cs typeface="Trebuchet MS"/>
              </a:rPr>
              <a:t>z. </a:t>
            </a:r>
            <a:r>
              <a:rPr sz="1800" spc="-229" dirty="0">
                <a:solidFill>
                  <a:srgbClr val="666666"/>
                </a:solidFill>
                <a:latin typeface="Trebuchet MS"/>
                <a:cs typeface="Trebuchet MS"/>
              </a:rPr>
              <a:t>s.,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zapsaný </a:t>
            </a:r>
            <a:r>
              <a:rPr sz="1800" spc="-225" dirty="0">
                <a:solidFill>
                  <a:srgbClr val="666666"/>
                </a:solidFill>
                <a:latin typeface="Trebuchet MS"/>
                <a:cs typeface="Trebuchet MS"/>
              </a:rPr>
              <a:t>3. 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kv</a:t>
            </a:r>
            <a:r>
              <a:rPr sz="1800" spc="-40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tna</a:t>
            </a:r>
            <a:r>
              <a:rPr sz="1800" spc="4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666666"/>
                </a:solidFill>
                <a:latin typeface="Trebuchet MS"/>
                <a:cs typeface="Trebuchet MS"/>
              </a:rPr>
              <a:t>2018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17336" y="198275"/>
            <a:ext cx="1816546" cy="242519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364790" y="2209833"/>
            <a:ext cx="2273300" cy="44830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sz="1400" spc="30" dirty="0">
                <a:latin typeface="Trebuchet MS"/>
                <a:cs typeface="Trebuchet MS"/>
              </a:rPr>
              <a:t>Milan </a:t>
            </a:r>
            <a:r>
              <a:rPr sz="1400" spc="-20" dirty="0">
                <a:latin typeface="Trebuchet MS"/>
                <a:cs typeface="Trebuchet MS"/>
              </a:rPr>
              <a:t>Libiger </a:t>
            </a:r>
            <a:r>
              <a:rPr sz="1400" spc="-75" dirty="0">
                <a:latin typeface="Times New Roman"/>
                <a:cs typeface="Times New Roman"/>
              </a:rPr>
              <a:t>č</a:t>
            </a:r>
            <a:r>
              <a:rPr sz="1400" spc="-75" dirty="0">
                <a:latin typeface="Trebuchet MS"/>
                <a:cs typeface="Trebuchet MS"/>
              </a:rPr>
              <a:t>te </a:t>
            </a:r>
            <a:r>
              <a:rPr sz="1400" spc="-85" dirty="0">
                <a:latin typeface="Trebuchet MS"/>
                <a:cs typeface="Trebuchet MS"/>
              </a:rPr>
              <a:t>ze </a:t>
            </a:r>
            <a:r>
              <a:rPr sz="1400" spc="-70" dirty="0">
                <a:latin typeface="Trebuchet MS"/>
                <a:cs typeface="Trebuchet MS"/>
              </a:rPr>
              <a:t>své</a:t>
            </a:r>
            <a:r>
              <a:rPr sz="1400" spc="-245" dirty="0">
                <a:latin typeface="Trebuchet MS"/>
                <a:cs typeface="Trebuchet MS"/>
              </a:rPr>
              <a:t> </a:t>
            </a:r>
            <a:r>
              <a:rPr sz="1400" spc="-30" dirty="0">
                <a:latin typeface="Trebuchet MS"/>
                <a:cs typeface="Trebuchet MS"/>
              </a:rPr>
              <a:t>druhé  </a:t>
            </a:r>
            <a:r>
              <a:rPr sz="1400" spc="-15" dirty="0">
                <a:latin typeface="Trebuchet MS"/>
                <a:cs typeface="Trebuchet MS"/>
              </a:rPr>
              <a:t>sbírky </a:t>
            </a:r>
            <a:r>
              <a:rPr sz="1400" spc="25" dirty="0">
                <a:latin typeface="Trebuchet MS"/>
                <a:cs typeface="Trebuchet MS"/>
              </a:rPr>
              <a:t>Na </a:t>
            </a:r>
            <a:r>
              <a:rPr sz="1400" spc="-55" dirty="0">
                <a:latin typeface="Trebuchet MS"/>
                <a:cs typeface="Trebuchet MS"/>
              </a:rPr>
              <a:t>jedno </a:t>
            </a:r>
            <a:r>
              <a:rPr sz="1400" spc="5" dirty="0">
                <a:latin typeface="Trebuchet MS"/>
                <a:cs typeface="Trebuchet MS"/>
              </a:rPr>
              <a:t>u</a:t>
            </a:r>
            <a:r>
              <a:rPr sz="1400" spc="-275" dirty="0">
                <a:latin typeface="Trebuchet MS"/>
                <a:cs typeface="Trebuchet MS"/>
              </a:rPr>
              <a:t> </a:t>
            </a:r>
            <a:r>
              <a:rPr sz="1400" spc="5" dirty="0">
                <a:latin typeface="Trebuchet MS"/>
                <a:cs typeface="Trebuchet MS"/>
              </a:rPr>
              <a:t>Šiv</a:t>
            </a:r>
            <a:r>
              <a:rPr sz="1400" spc="5" dirty="0">
                <a:latin typeface="Times New Roman"/>
                <a:cs typeface="Times New Roman"/>
              </a:rPr>
              <a:t>ů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398452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273" y="1489027"/>
            <a:ext cx="4144010" cy="301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666666"/>
                </a:solidFill>
                <a:latin typeface="Georgia"/>
                <a:cs typeface="Georgia"/>
              </a:rPr>
              <a:t>webové </a:t>
            </a:r>
            <a:r>
              <a:rPr sz="1800" spc="-55" dirty="0">
                <a:solidFill>
                  <a:srgbClr val="666666"/>
                </a:solidFill>
                <a:latin typeface="Georgia"/>
                <a:cs typeface="Georgia"/>
              </a:rPr>
              <a:t>stránky </a:t>
            </a:r>
            <a:r>
              <a:rPr sz="1800" spc="-35" dirty="0">
                <a:solidFill>
                  <a:srgbClr val="666666"/>
                </a:solidFill>
                <a:latin typeface="Georgia"/>
                <a:cs typeface="Georgia"/>
              </a:rPr>
              <a:t>Zlínské </a:t>
            </a:r>
            <a:r>
              <a:rPr sz="1800" spc="-50" dirty="0">
                <a:solidFill>
                  <a:srgbClr val="666666"/>
                </a:solidFill>
                <a:latin typeface="Georgia"/>
                <a:cs typeface="Georgia"/>
              </a:rPr>
              <a:t>literární</a:t>
            </a:r>
            <a:r>
              <a:rPr sz="1800" spc="19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800" spc="-35" dirty="0">
                <a:solidFill>
                  <a:srgbClr val="666666"/>
                </a:solidFill>
                <a:latin typeface="Georgia"/>
                <a:cs typeface="Georgia"/>
              </a:rPr>
              <a:t>tržnice</a:t>
            </a:r>
            <a:endParaRPr sz="1800">
              <a:latin typeface="Georgia"/>
              <a:cs typeface="Georgia"/>
            </a:endParaRPr>
          </a:p>
          <a:p>
            <a:pPr marL="469900" indent="-367030">
              <a:lnSpc>
                <a:spcPct val="100000"/>
              </a:lnSpc>
              <a:spcBef>
                <a:spcPts val="1890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Spušt</a:t>
            </a:r>
            <a:r>
              <a:rPr sz="1800" spc="-15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ny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v 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srpnu</a:t>
            </a:r>
            <a:r>
              <a:rPr sz="1800" spc="-254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2014,</a:t>
            </a:r>
            <a:endParaRPr sz="1800">
              <a:latin typeface="Trebuchet MS"/>
              <a:cs typeface="Trebuchet MS"/>
            </a:endParaRPr>
          </a:p>
          <a:p>
            <a:pPr marL="469900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spc="5" dirty="0">
                <a:solidFill>
                  <a:srgbClr val="666666"/>
                </a:solidFill>
                <a:latin typeface="Trebuchet MS"/>
                <a:cs typeface="Trebuchet MS"/>
              </a:rPr>
              <a:t>Libor 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Havlí</a:t>
            </a:r>
            <a:r>
              <a:rPr sz="1800" spc="-4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ek, </a:t>
            </a:r>
            <a:r>
              <a:rPr sz="1800" spc="40" dirty="0">
                <a:solidFill>
                  <a:srgbClr val="666666"/>
                </a:solidFill>
                <a:latin typeface="Trebuchet MS"/>
                <a:cs typeface="Trebuchet MS"/>
              </a:rPr>
              <a:t>Milan</a:t>
            </a:r>
            <a:r>
              <a:rPr sz="1800" spc="-254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Libiger,</a:t>
            </a:r>
            <a:endParaRPr sz="1800">
              <a:latin typeface="Trebuchet MS"/>
              <a:cs typeface="Trebuchet MS"/>
            </a:endParaRPr>
          </a:p>
          <a:p>
            <a:pPr marL="469265" marR="933450" indent="-367030">
              <a:lnSpc>
                <a:spcPct val="114599"/>
              </a:lnSpc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sou</a:t>
            </a:r>
            <a:r>
              <a:rPr sz="1800" spc="-30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asní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i </a:t>
            </a:r>
            <a:r>
              <a:rPr sz="1800" spc="-85" dirty="0">
                <a:solidFill>
                  <a:srgbClr val="666666"/>
                </a:solidFill>
                <a:latin typeface="Trebuchet MS"/>
                <a:cs typeface="Trebuchet MS"/>
              </a:rPr>
              <a:t>již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nežijící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básníci 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prozaici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zlínského</a:t>
            </a:r>
            <a:r>
              <a:rPr sz="1800" spc="-16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regionu,</a:t>
            </a:r>
            <a:endParaRPr sz="1800">
              <a:latin typeface="Trebuchet MS"/>
              <a:cs typeface="Trebuchet MS"/>
            </a:endParaRPr>
          </a:p>
          <a:p>
            <a:pPr marL="469265" marR="97155" indent="-367030">
              <a:lnSpc>
                <a:spcPct val="114599"/>
              </a:lnSpc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životopisné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údaje,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krátký</a:t>
            </a:r>
            <a:r>
              <a:rPr sz="1800" spc="-10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medailonek 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vydaná</a:t>
            </a: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díla,</a:t>
            </a:r>
            <a:endParaRPr sz="1800">
              <a:latin typeface="Trebuchet MS"/>
              <a:cs typeface="Trebuchet MS"/>
            </a:endParaRPr>
          </a:p>
          <a:p>
            <a:pPr marL="469900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d</a:t>
            </a:r>
            <a:r>
              <a:rPr sz="1800" spc="-45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raz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kladen na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ukázku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z</a:t>
            </a:r>
            <a:r>
              <a:rPr sz="1800" spc="-34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tvorby.</a:t>
            </a:r>
            <a:endParaRPr sz="1800">
              <a:latin typeface="Trebuchet MS"/>
              <a:cs typeface="Trebuchet MS"/>
            </a:endParaRPr>
          </a:p>
          <a:p>
            <a:pPr marL="469900" indent="-367030">
              <a:lnSpc>
                <a:spcPct val="100000"/>
              </a:lnSpc>
              <a:spcBef>
                <a:spcPts val="315"/>
              </a:spcBef>
              <a:buClr>
                <a:srgbClr val="666666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u="heavy" spc="-105" dirty="0">
                <a:solidFill>
                  <a:srgbClr val="FFD866"/>
                </a:solidFill>
                <a:uFill>
                  <a:solidFill>
                    <a:srgbClr val="FFD866"/>
                  </a:solidFill>
                </a:uFill>
                <a:latin typeface="Trebuchet MS"/>
                <a:cs typeface="Trebuchet MS"/>
                <a:hlinkClick r:id="rId2"/>
              </a:rPr>
              <a:t>http://www.zlinska-literarni-trznice.cz/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97340" y="1661271"/>
            <a:ext cx="4327016" cy="2478945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499" y="249702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8499" y="1337361"/>
            <a:ext cx="2994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solidFill>
                  <a:srgbClr val="666666"/>
                </a:solidFill>
                <a:latin typeface="Georgia"/>
                <a:cs typeface="Georgia"/>
              </a:rPr>
              <a:t>Terasa </a:t>
            </a:r>
            <a:r>
              <a:rPr sz="1800" spc="-35" dirty="0">
                <a:solidFill>
                  <a:srgbClr val="666666"/>
                </a:solidFill>
                <a:latin typeface="Georgia"/>
                <a:cs typeface="Georgia"/>
              </a:rPr>
              <a:t>Zlínské </a:t>
            </a:r>
            <a:r>
              <a:rPr sz="1800" spc="-50" dirty="0">
                <a:solidFill>
                  <a:srgbClr val="666666"/>
                </a:solidFill>
                <a:latin typeface="Georgia"/>
                <a:cs typeface="Georgia"/>
              </a:rPr>
              <a:t>literární</a:t>
            </a:r>
            <a:r>
              <a:rPr sz="1800" spc="150" dirty="0">
                <a:solidFill>
                  <a:srgbClr val="666666"/>
                </a:solidFill>
                <a:latin typeface="Georgia"/>
                <a:cs typeface="Georgia"/>
              </a:rPr>
              <a:t> </a:t>
            </a:r>
            <a:r>
              <a:rPr sz="1800" spc="-60" dirty="0">
                <a:solidFill>
                  <a:srgbClr val="666666"/>
                </a:solidFill>
                <a:latin typeface="Georgia"/>
                <a:cs typeface="Georgia"/>
              </a:rPr>
              <a:t>tržnice: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024" y="1889810"/>
            <a:ext cx="5349875" cy="2661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095" indent="-367030">
              <a:lnSpc>
                <a:spcPct val="100000"/>
              </a:lnSpc>
              <a:spcBef>
                <a:spcPts val="100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295" dirty="0">
                <a:solidFill>
                  <a:srgbClr val="666666"/>
                </a:solidFill>
                <a:latin typeface="Trebuchet MS"/>
                <a:cs typeface="Trebuchet MS"/>
              </a:rPr>
              <a:t>1.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190" dirty="0">
                <a:solidFill>
                  <a:srgbClr val="666666"/>
                </a:solidFill>
                <a:latin typeface="Trebuchet MS"/>
                <a:cs typeface="Trebuchet MS"/>
              </a:rPr>
              <a:t>2. </a:t>
            </a:r>
            <a:r>
              <a:rPr sz="1800" spc="-25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íslo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vydala </a:t>
            </a:r>
            <a:r>
              <a:rPr sz="1800" spc="20" dirty="0">
                <a:solidFill>
                  <a:srgbClr val="666666"/>
                </a:solidFill>
                <a:latin typeface="Trebuchet MS"/>
                <a:cs typeface="Trebuchet MS"/>
              </a:rPr>
              <a:t>Kniha</a:t>
            </a:r>
            <a:r>
              <a:rPr sz="1800" spc="-13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Zlín,</a:t>
            </a:r>
            <a:endParaRPr sz="1800">
              <a:latin typeface="Trebuchet MS"/>
              <a:cs typeface="Trebuchet MS"/>
            </a:endParaRPr>
          </a:p>
          <a:p>
            <a:pPr marL="583565" lvl="1" indent="-205104">
              <a:lnSpc>
                <a:spcPct val="100000"/>
              </a:lnSpc>
              <a:spcBef>
                <a:spcPts val="15"/>
              </a:spcBef>
              <a:buFont typeface="Trebuchet MS"/>
              <a:buAutoNum type="arabicPeriod" startAt="3"/>
              <a:tabLst>
                <a:tab pos="584200" algn="l"/>
              </a:tabLst>
            </a:pPr>
            <a:r>
              <a:rPr sz="1800" spc="-25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íslo </a:t>
            </a:r>
            <a:r>
              <a:rPr sz="1800" spc="40" dirty="0">
                <a:solidFill>
                  <a:srgbClr val="666666"/>
                </a:solidFill>
                <a:latin typeface="Trebuchet MS"/>
                <a:cs typeface="Trebuchet MS"/>
              </a:rPr>
              <a:t>Milan</a:t>
            </a:r>
            <a:r>
              <a:rPr sz="1800" spc="-17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666666"/>
                </a:solidFill>
                <a:latin typeface="Trebuchet MS"/>
                <a:cs typeface="Trebuchet MS"/>
              </a:rPr>
              <a:t>Libiger,</a:t>
            </a:r>
            <a:endParaRPr sz="1800">
              <a:latin typeface="Trebuchet MS"/>
              <a:cs typeface="Trebuchet MS"/>
            </a:endParaRPr>
          </a:p>
          <a:p>
            <a:pPr marL="593725" lvl="1" indent="-215265">
              <a:lnSpc>
                <a:spcPct val="100000"/>
              </a:lnSpc>
              <a:spcBef>
                <a:spcPts val="15"/>
              </a:spcBef>
              <a:buAutoNum type="arabicPeriod" startAt="3"/>
              <a:tabLst>
                <a:tab pos="594360" algn="l"/>
              </a:tabLst>
            </a:pP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215" dirty="0">
                <a:solidFill>
                  <a:srgbClr val="666666"/>
                </a:solidFill>
                <a:latin typeface="Trebuchet MS"/>
                <a:cs typeface="Trebuchet MS"/>
              </a:rPr>
              <a:t>5. </a:t>
            </a:r>
            <a:r>
              <a:rPr sz="1800" spc="-25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íslo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spolek </a:t>
            </a:r>
            <a:r>
              <a:rPr sz="1800" spc="-5" dirty="0">
                <a:solidFill>
                  <a:srgbClr val="666666"/>
                </a:solidFill>
                <a:latin typeface="Trebuchet MS"/>
                <a:cs typeface="Trebuchet MS"/>
              </a:rPr>
              <a:t>Zlínská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literární 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tržnice, </a:t>
            </a:r>
            <a:r>
              <a:rPr sz="1800" spc="-210" dirty="0">
                <a:solidFill>
                  <a:srgbClr val="666666"/>
                </a:solidFill>
                <a:latin typeface="Trebuchet MS"/>
                <a:cs typeface="Trebuchet MS"/>
              </a:rPr>
              <a:t>z.</a:t>
            </a:r>
            <a:r>
              <a:rPr sz="1800" spc="-1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229" dirty="0">
                <a:solidFill>
                  <a:srgbClr val="666666"/>
                </a:solidFill>
                <a:latin typeface="Trebuchet MS"/>
                <a:cs typeface="Trebuchet MS"/>
              </a:rPr>
              <a:t>s.,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náklad </a:t>
            </a:r>
            <a:r>
              <a:rPr sz="1800" spc="-30" dirty="0">
                <a:solidFill>
                  <a:srgbClr val="666666"/>
                </a:solidFill>
                <a:latin typeface="Trebuchet MS"/>
                <a:cs typeface="Trebuchet MS"/>
              </a:rPr>
              <a:t>250</a:t>
            </a:r>
            <a:r>
              <a:rPr sz="1800" spc="-15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výtisk</a:t>
            </a:r>
            <a:r>
              <a:rPr sz="1800" spc="-65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-65" dirty="0">
                <a:solidFill>
                  <a:srgbClr val="666666"/>
                </a:solidFill>
                <a:latin typeface="Trebuchet MS"/>
                <a:cs typeface="Trebuchet MS"/>
              </a:rPr>
              <a:t>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tisk </a:t>
            </a:r>
            <a:r>
              <a:rPr sz="1800" spc="-35" dirty="0">
                <a:solidFill>
                  <a:srgbClr val="666666"/>
                </a:solidFill>
                <a:latin typeface="Trebuchet MS"/>
                <a:cs typeface="Trebuchet MS"/>
              </a:rPr>
              <a:t>ﬁnancován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z </a:t>
            </a: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dotací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statutárního m</a:t>
            </a:r>
            <a:r>
              <a:rPr sz="1800" spc="-60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sta</a:t>
            </a:r>
            <a:r>
              <a:rPr sz="1800" spc="-26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Zlína,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20" dirty="0">
                <a:solidFill>
                  <a:srgbClr val="666666"/>
                </a:solidFill>
                <a:latin typeface="Trebuchet MS"/>
                <a:cs typeface="Trebuchet MS"/>
              </a:rPr>
              <a:t>k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dostání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666666"/>
                </a:solidFill>
                <a:latin typeface="Trebuchet MS"/>
                <a:cs typeface="Trebuchet MS"/>
              </a:rPr>
              <a:t>u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666666"/>
                </a:solidFill>
                <a:latin typeface="Trebuchet MS"/>
                <a:cs typeface="Trebuchet MS"/>
              </a:rPr>
              <a:t>Milana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Libigera,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na</a:t>
            </a:r>
            <a:r>
              <a:rPr sz="1800" spc="-9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666666"/>
                </a:solidFill>
                <a:latin typeface="Trebuchet MS"/>
                <a:cs typeface="Trebuchet MS"/>
              </a:rPr>
              <a:t>uvedení</a:t>
            </a:r>
            <a:r>
              <a:rPr sz="1800" spc="-9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almanach</a:t>
            </a:r>
            <a:r>
              <a:rPr sz="1800" spc="-75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20" dirty="0">
                <a:solidFill>
                  <a:srgbClr val="666666"/>
                </a:solidFill>
                <a:latin typeface="Trebuchet MS"/>
                <a:cs typeface="Trebuchet MS"/>
              </a:rPr>
              <a:t>k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vyp</a:t>
            </a:r>
            <a:r>
              <a:rPr sz="1800" spc="-45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j</a:t>
            </a:r>
            <a:r>
              <a:rPr sz="1800" spc="-45" dirty="0">
                <a:solidFill>
                  <a:srgbClr val="666666"/>
                </a:solidFill>
                <a:latin typeface="Times New Roman"/>
                <a:cs typeface="Times New Roman"/>
              </a:rPr>
              <a:t>č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ení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v</a:t>
            </a:r>
            <a:r>
              <a:rPr sz="1800" spc="-265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knihovnách,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zdroj 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informací </a:t>
            </a:r>
            <a:r>
              <a:rPr sz="1800" spc="-15" dirty="0">
                <a:solidFill>
                  <a:srgbClr val="666666"/>
                </a:solidFill>
                <a:latin typeface="Trebuchet MS"/>
                <a:cs typeface="Trebuchet MS"/>
              </a:rPr>
              <a:t>o </a:t>
            </a:r>
            <a:r>
              <a:rPr sz="1800" spc="-25" dirty="0">
                <a:solidFill>
                  <a:srgbClr val="666666"/>
                </a:solidFill>
                <a:latin typeface="Trebuchet MS"/>
                <a:cs typeface="Trebuchet MS"/>
              </a:rPr>
              <a:t>zlínských </a:t>
            </a:r>
            <a:r>
              <a:rPr sz="1800" spc="-70" dirty="0">
                <a:solidFill>
                  <a:srgbClr val="666666"/>
                </a:solidFill>
                <a:latin typeface="Trebuchet MS"/>
                <a:cs typeface="Trebuchet MS"/>
              </a:rPr>
              <a:t>autorech </a:t>
            </a:r>
            <a:r>
              <a:rPr sz="1800" spc="-125" dirty="0">
                <a:solidFill>
                  <a:srgbClr val="666666"/>
                </a:solidFill>
                <a:latin typeface="Trebuchet MS"/>
                <a:cs typeface="Trebuchet MS"/>
              </a:rPr>
              <a:t>a </a:t>
            </a:r>
            <a:r>
              <a:rPr sz="1800" spc="-100" dirty="0">
                <a:solidFill>
                  <a:srgbClr val="666666"/>
                </a:solidFill>
                <a:latin typeface="Trebuchet MS"/>
                <a:cs typeface="Trebuchet MS"/>
              </a:rPr>
              <a:t>jejich</a:t>
            </a:r>
            <a:r>
              <a:rPr sz="1800" spc="-32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666666"/>
                </a:solidFill>
                <a:latin typeface="Trebuchet MS"/>
                <a:cs typeface="Trebuchet MS"/>
              </a:rPr>
              <a:t>tvorb</a:t>
            </a:r>
            <a:r>
              <a:rPr sz="1800" spc="-80" dirty="0">
                <a:solidFill>
                  <a:srgbClr val="666666"/>
                </a:solidFill>
                <a:latin typeface="Times New Roman"/>
                <a:cs typeface="Times New Roman"/>
              </a:rPr>
              <a:t>ě</a:t>
            </a:r>
            <a:r>
              <a:rPr sz="1800" spc="-80" dirty="0">
                <a:solidFill>
                  <a:srgbClr val="666666"/>
                </a:solidFill>
                <a:latin typeface="Trebuchet MS"/>
                <a:cs typeface="Trebuchet MS"/>
              </a:rPr>
              <a:t>,</a:t>
            </a:r>
            <a:endParaRPr sz="1800">
              <a:latin typeface="Trebuchet MS"/>
              <a:cs typeface="Trebuchet MS"/>
            </a:endParaRPr>
          </a:p>
          <a:p>
            <a:pPr marL="379095" indent="-367030">
              <a:lnSpc>
                <a:spcPct val="100000"/>
              </a:lnSpc>
              <a:spcBef>
                <a:spcPts val="315"/>
              </a:spcBef>
              <a:buFont typeface="Arial"/>
              <a:buChar char="●"/>
              <a:tabLst>
                <a:tab pos="379095" algn="l"/>
                <a:tab pos="379730" algn="l"/>
              </a:tabLst>
            </a:pP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d</a:t>
            </a:r>
            <a:r>
              <a:rPr sz="1800" spc="-45" dirty="0">
                <a:solidFill>
                  <a:srgbClr val="666666"/>
                </a:solidFill>
                <a:latin typeface="Times New Roman"/>
                <a:cs typeface="Times New Roman"/>
              </a:rPr>
              <a:t>ů</a:t>
            </a:r>
            <a:r>
              <a:rPr sz="1800" spc="-45" dirty="0">
                <a:solidFill>
                  <a:srgbClr val="666666"/>
                </a:solidFill>
                <a:latin typeface="Trebuchet MS"/>
                <a:cs typeface="Trebuchet MS"/>
              </a:rPr>
              <a:t>raz </a:t>
            </a:r>
            <a:r>
              <a:rPr sz="1800" spc="-50" dirty="0">
                <a:solidFill>
                  <a:srgbClr val="666666"/>
                </a:solidFill>
                <a:latin typeface="Trebuchet MS"/>
                <a:cs typeface="Trebuchet MS"/>
              </a:rPr>
              <a:t>na </a:t>
            </a:r>
            <a:r>
              <a:rPr sz="1800" spc="-75" dirty="0">
                <a:solidFill>
                  <a:srgbClr val="666666"/>
                </a:solidFill>
                <a:latin typeface="Trebuchet MS"/>
                <a:cs typeface="Trebuchet MS"/>
              </a:rPr>
              <a:t>aktuální, </a:t>
            </a:r>
            <a:r>
              <a:rPr sz="1800" spc="-20" dirty="0">
                <a:solidFill>
                  <a:srgbClr val="666666"/>
                </a:solidFill>
                <a:latin typeface="Trebuchet MS"/>
                <a:cs typeface="Trebuchet MS"/>
              </a:rPr>
              <a:t>dosud </a:t>
            </a:r>
            <a:r>
              <a:rPr sz="1800" spc="-40" dirty="0">
                <a:solidFill>
                  <a:srgbClr val="666666"/>
                </a:solidFill>
                <a:latin typeface="Trebuchet MS"/>
                <a:cs typeface="Trebuchet MS"/>
              </a:rPr>
              <a:t>nepublikované</a:t>
            </a:r>
            <a:r>
              <a:rPr sz="1800" spc="-300" dirty="0">
                <a:solidFill>
                  <a:srgbClr val="666666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666666"/>
                </a:solidFill>
                <a:latin typeface="Trebuchet MS"/>
                <a:cs typeface="Trebuchet MS"/>
              </a:rPr>
              <a:t>texty.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32089" y="1040925"/>
            <a:ext cx="3911892" cy="198839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72083" y="3157206"/>
            <a:ext cx="2281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5" dirty="0">
                <a:latin typeface="Trebuchet MS"/>
                <a:cs typeface="Trebuchet MS"/>
              </a:rPr>
              <a:t>Terasa </a:t>
            </a:r>
            <a:r>
              <a:rPr sz="1400" spc="-15" dirty="0">
                <a:latin typeface="Trebuchet MS"/>
                <a:cs typeface="Trebuchet MS"/>
              </a:rPr>
              <a:t>v </a:t>
            </a:r>
            <a:r>
              <a:rPr sz="1400" spc="-45" dirty="0">
                <a:latin typeface="Trebuchet MS"/>
                <a:cs typeface="Trebuchet MS"/>
              </a:rPr>
              <a:t>katalogu</a:t>
            </a:r>
            <a:r>
              <a:rPr sz="1400" spc="-135" dirty="0">
                <a:latin typeface="Trebuchet MS"/>
                <a:cs typeface="Trebuchet MS"/>
              </a:rPr>
              <a:t> </a:t>
            </a:r>
            <a:r>
              <a:rPr sz="1400" spc="-25" dirty="0">
                <a:latin typeface="Trebuchet MS"/>
                <a:cs typeface="Trebuchet MS"/>
              </a:rPr>
              <a:t>Knihovny.cz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73" y="286877"/>
            <a:ext cx="67208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30" dirty="0"/>
              <a:t>Terasa </a:t>
            </a:r>
            <a:r>
              <a:rPr spc="-1010" dirty="0"/>
              <a:t>Zlínské </a:t>
            </a:r>
            <a:r>
              <a:rPr spc="-755" dirty="0"/>
              <a:t>literární</a:t>
            </a:r>
            <a:r>
              <a:rPr spc="-470" dirty="0"/>
              <a:t> </a:t>
            </a:r>
            <a:r>
              <a:rPr spc="-894" dirty="0"/>
              <a:t>tržnice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005727"/>
            <a:ext cx="9144000" cy="4138295"/>
            <a:chOff x="0" y="1005727"/>
            <a:chExt cx="9144000" cy="4138295"/>
          </a:xfrm>
        </p:grpSpPr>
        <p:sp>
          <p:nvSpPr>
            <p:cNvPr id="4" name="object 4"/>
            <p:cNvSpPr/>
            <p:nvPr/>
          </p:nvSpPr>
          <p:spPr>
            <a:xfrm>
              <a:off x="0" y="2133958"/>
              <a:ext cx="1807020" cy="2891206"/>
            </a:xfrm>
            <a:prstGeom prst="rect">
              <a:avLst/>
            </a:pr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28283" y="1337547"/>
              <a:ext cx="1905583" cy="3036518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65017" y="1821971"/>
              <a:ext cx="1807018" cy="2910494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62163" y="1024772"/>
              <a:ext cx="1807021" cy="2900444"/>
            </a:xfrm>
            <a:prstGeom prst="rect">
              <a:avLst/>
            </a:pr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36960" y="2217528"/>
              <a:ext cx="1807021" cy="2925961"/>
            </a:xfrm>
            <a:prstGeom prst="rect">
              <a:avLst/>
            </a:pr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306" y="1024777"/>
              <a:ext cx="1598930" cy="1421765"/>
            </a:xfrm>
            <a:custGeom>
              <a:avLst/>
              <a:gdLst/>
              <a:ahLst/>
              <a:cxnLst/>
              <a:rect l="l" t="t" r="r" b="b"/>
              <a:pathLst>
                <a:path w="1598930" h="1421764">
                  <a:moveTo>
                    <a:pt x="393777" y="1421632"/>
                  </a:moveTo>
                  <a:lnTo>
                    <a:pt x="245500" y="924948"/>
                  </a:lnTo>
                  <a:lnTo>
                    <a:pt x="0" y="890398"/>
                  </a:lnTo>
                  <a:lnTo>
                    <a:pt x="125399" y="0"/>
                  </a:lnTo>
                  <a:lnTo>
                    <a:pt x="1598397" y="207299"/>
                  </a:lnTo>
                  <a:lnTo>
                    <a:pt x="1490028" y="976773"/>
                  </a:lnTo>
                  <a:lnTo>
                    <a:pt x="613749" y="976773"/>
                  </a:lnTo>
                  <a:lnTo>
                    <a:pt x="393777" y="1421632"/>
                  </a:lnTo>
                  <a:close/>
                </a:path>
                <a:path w="1598930" h="1421764">
                  <a:moveTo>
                    <a:pt x="1472998" y="1097697"/>
                  </a:moveTo>
                  <a:lnTo>
                    <a:pt x="613749" y="976773"/>
                  </a:lnTo>
                  <a:lnTo>
                    <a:pt x="1490028" y="976773"/>
                  </a:lnTo>
                  <a:lnTo>
                    <a:pt x="1472998" y="109769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4306" y="1024777"/>
              <a:ext cx="1598930" cy="1421765"/>
            </a:xfrm>
            <a:custGeom>
              <a:avLst/>
              <a:gdLst/>
              <a:ahLst/>
              <a:cxnLst/>
              <a:rect l="l" t="t" r="r" b="b"/>
              <a:pathLst>
                <a:path w="1598930" h="1421764">
                  <a:moveTo>
                    <a:pt x="125399" y="0"/>
                  </a:moveTo>
                  <a:lnTo>
                    <a:pt x="370900" y="34549"/>
                  </a:lnTo>
                  <a:lnTo>
                    <a:pt x="739149" y="86374"/>
                  </a:lnTo>
                  <a:lnTo>
                    <a:pt x="1598397" y="207299"/>
                  </a:lnTo>
                  <a:lnTo>
                    <a:pt x="1525247" y="726698"/>
                  </a:lnTo>
                  <a:lnTo>
                    <a:pt x="1493897" y="949298"/>
                  </a:lnTo>
                  <a:lnTo>
                    <a:pt x="1472998" y="1097697"/>
                  </a:lnTo>
                  <a:lnTo>
                    <a:pt x="613749" y="976773"/>
                  </a:lnTo>
                  <a:lnTo>
                    <a:pt x="393777" y="1421632"/>
                  </a:lnTo>
                  <a:lnTo>
                    <a:pt x="245500" y="924948"/>
                  </a:lnTo>
                  <a:lnTo>
                    <a:pt x="0" y="890398"/>
                  </a:lnTo>
                  <a:lnTo>
                    <a:pt x="20899" y="741998"/>
                  </a:lnTo>
                  <a:lnTo>
                    <a:pt x="52249" y="519398"/>
                  </a:lnTo>
                  <a:lnTo>
                    <a:pt x="125399" y="0"/>
                  </a:lnTo>
                  <a:close/>
                </a:path>
              </a:pathLst>
            </a:custGeom>
            <a:ln w="38099">
              <a:solidFill>
                <a:srgbClr val="9E9E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 rot="480000">
            <a:off x="282716" y="1175354"/>
            <a:ext cx="12949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5" dirty="0">
                <a:latin typeface="Arial"/>
                <a:cs typeface="Arial"/>
              </a:rPr>
              <a:t>První </a:t>
            </a:r>
            <a:r>
              <a:rPr sz="1400" dirty="0">
                <a:latin typeface="Arial"/>
                <a:cs typeface="Arial"/>
              </a:rPr>
              <a:t>číslo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vyšlo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 rot="480000">
            <a:off x="252920" y="1358210"/>
            <a:ext cx="945866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Arial"/>
                <a:cs typeface="Arial"/>
              </a:rPr>
              <a:t>v říjnu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 rot="480000">
            <a:off x="224265" y="1586331"/>
            <a:ext cx="123775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Arial"/>
                <a:cs typeface="Arial"/>
              </a:rPr>
              <a:t>v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nakladatelství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 rot="480000">
            <a:off x="193759" y="1764109"/>
            <a:ext cx="81775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5" dirty="0">
                <a:latin typeface="Arial"/>
                <a:cs typeface="Arial"/>
              </a:rPr>
              <a:t>Kniha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Zlín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497660" y="904098"/>
            <a:ext cx="1485900" cy="1442720"/>
            <a:chOff x="7497660" y="904098"/>
            <a:chExt cx="1485900" cy="1442720"/>
          </a:xfrm>
        </p:grpSpPr>
        <p:sp>
          <p:nvSpPr>
            <p:cNvPr id="16" name="object 16"/>
            <p:cNvSpPr/>
            <p:nvPr/>
          </p:nvSpPr>
          <p:spPr>
            <a:xfrm>
              <a:off x="7516710" y="923148"/>
              <a:ext cx="1447800" cy="1404620"/>
            </a:xfrm>
            <a:custGeom>
              <a:avLst/>
              <a:gdLst/>
              <a:ahLst/>
              <a:cxnLst/>
              <a:rect l="l" t="t" r="r" b="b"/>
              <a:pathLst>
                <a:path w="1447800" h="1404620">
                  <a:moveTo>
                    <a:pt x="663323" y="1404444"/>
                  </a:moveTo>
                  <a:lnTo>
                    <a:pt x="241249" y="898798"/>
                  </a:lnTo>
                  <a:lnTo>
                    <a:pt x="0" y="898798"/>
                  </a:lnTo>
                  <a:lnTo>
                    <a:pt x="0" y="0"/>
                  </a:lnTo>
                  <a:lnTo>
                    <a:pt x="1447497" y="0"/>
                  </a:lnTo>
                  <a:lnTo>
                    <a:pt x="1447497" y="898798"/>
                  </a:lnTo>
                  <a:lnTo>
                    <a:pt x="603123" y="898798"/>
                  </a:lnTo>
                  <a:lnTo>
                    <a:pt x="663323" y="1404444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516710" y="923148"/>
              <a:ext cx="1447800" cy="1404620"/>
            </a:xfrm>
            <a:custGeom>
              <a:avLst/>
              <a:gdLst/>
              <a:ahLst/>
              <a:cxnLst/>
              <a:rect l="l" t="t" r="r" b="b"/>
              <a:pathLst>
                <a:path w="1447800" h="1404620">
                  <a:moveTo>
                    <a:pt x="0" y="0"/>
                  </a:moveTo>
                  <a:lnTo>
                    <a:pt x="241249" y="0"/>
                  </a:lnTo>
                  <a:lnTo>
                    <a:pt x="603123" y="0"/>
                  </a:lnTo>
                  <a:lnTo>
                    <a:pt x="1447497" y="0"/>
                  </a:lnTo>
                  <a:lnTo>
                    <a:pt x="1447497" y="524298"/>
                  </a:lnTo>
                  <a:lnTo>
                    <a:pt x="1447497" y="748998"/>
                  </a:lnTo>
                  <a:lnTo>
                    <a:pt x="1447497" y="898798"/>
                  </a:lnTo>
                  <a:lnTo>
                    <a:pt x="603123" y="898798"/>
                  </a:lnTo>
                  <a:lnTo>
                    <a:pt x="663323" y="1404444"/>
                  </a:lnTo>
                  <a:lnTo>
                    <a:pt x="241249" y="898798"/>
                  </a:lnTo>
                  <a:lnTo>
                    <a:pt x="0" y="898798"/>
                  </a:lnTo>
                  <a:lnTo>
                    <a:pt x="0" y="748998"/>
                  </a:lnTo>
                  <a:lnTo>
                    <a:pt x="0" y="524298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9E9E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89749" y="1038410"/>
            <a:ext cx="1199515" cy="65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Zatím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poslední</a:t>
            </a:r>
            <a:endParaRPr sz="1400">
              <a:latin typeface="Arial"/>
              <a:cs typeface="Arial"/>
            </a:endParaRPr>
          </a:p>
          <a:p>
            <a:pPr marL="12700" marR="161290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latin typeface="Arial"/>
                <a:cs typeface="Arial"/>
              </a:rPr>
              <a:t>5. </a:t>
            </a:r>
            <a:r>
              <a:rPr sz="1400" dirty="0">
                <a:latin typeface="Arial"/>
                <a:cs typeface="Arial"/>
              </a:rPr>
              <a:t>číslo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vyšlo  v roce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2019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751738" y="4027416"/>
            <a:ext cx="1980564" cy="1098550"/>
            <a:chOff x="5751738" y="4027416"/>
            <a:chExt cx="1980564" cy="1098550"/>
          </a:xfrm>
        </p:grpSpPr>
        <p:sp>
          <p:nvSpPr>
            <p:cNvPr id="20" name="object 20"/>
            <p:cNvSpPr/>
            <p:nvPr/>
          </p:nvSpPr>
          <p:spPr>
            <a:xfrm>
              <a:off x="5770788" y="4046466"/>
              <a:ext cx="1942464" cy="1060450"/>
            </a:xfrm>
            <a:custGeom>
              <a:avLst/>
              <a:gdLst/>
              <a:ahLst/>
              <a:cxnLst/>
              <a:rect l="l" t="t" r="r" b="b"/>
              <a:pathLst>
                <a:path w="1942465" h="1060450">
                  <a:moveTo>
                    <a:pt x="1942196" y="1059822"/>
                  </a:moveTo>
                  <a:lnTo>
                    <a:pt x="932398" y="800998"/>
                  </a:lnTo>
                  <a:lnTo>
                    <a:pt x="0" y="800998"/>
                  </a:lnTo>
                  <a:lnTo>
                    <a:pt x="0" y="0"/>
                  </a:lnTo>
                  <a:lnTo>
                    <a:pt x="1598396" y="0"/>
                  </a:lnTo>
                  <a:lnTo>
                    <a:pt x="1598396" y="800998"/>
                  </a:lnTo>
                  <a:lnTo>
                    <a:pt x="1331997" y="800998"/>
                  </a:lnTo>
                  <a:lnTo>
                    <a:pt x="1942196" y="1059822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70788" y="4046466"/>
              <a:ext cx="1942464" cy="1060450"/>
            </a:xfrm>
            <a:custGeom>
              <a:avLst/>
              <a:gdLst/>
              <a:ahLst/>
              <a:cxnLst/>
              <a:rect l="l" t="t" r="r" b="b"/>
              <a:pathLst>
                <a:path w="1942465" h="1060450">
                  <a:moveTo>
                    <a:pt x="0" y="0"/>
                  </a:moveTo>
                  <a:lnTo>
                    <a:pt x="932398" y="0"/>
                  </a:lnTo>
                  <a:lnTo>
                    <a:pt x="1331997" y="0"/>
                  </a:lnTo>
                  <a:lnTo>
                    <a:pt x="1598396" y="0"/>
                  </a:lnTo>
                  <a:lnTo>
                    <a:pt x="1598396" y="467249"/>
                  </a:lnTo>
                  <a:lnTo>
                    <a:pt x="1598396" y="667498"/>
                  </a:lnTo>
                  <a:lnTo>
                    <a:pt x="1598396" y="800998"/>
                  </a:lnTo>
                  <a:lnTo>
                    <a:pt x="1331997" y="800998"/>
                  </a:lnTo>
                  <a:lnTo>
                    <a:pt x="1942196" y="1059822"/>
                  </a:lnTo>
                  <a:lnTo>
                    <a:pt x="932398" y="800998"/>
                  </a:lnTo>
                  <a:lnTo>
                    <a:pt x="0" y="800998"/>
                  </a:lnTo>
                  <a:lnTo>
                    <a:pt x="0" y="667498"/>
                  </a:lnTo>
                  <a:lnTo>
                    <a:pt x="0" y="467249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9E9E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843810" y="4112831"/>
            <a:ext cx="1409065" cy="65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uvedení </a:t>
            </a:r>
            <a:r>
              <a:rPr sz="1400" spc="-30" dirty="0">
                <a:latin typeface="Arial"/>
                <a:cs typeface="Arial"/>
              </a:rPr>
              <a:t>Terasy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spc="-5" dirty="0">
                <a:latin typeface="Arial"/>
                <a:cs typeface="Arial"/>
              </a:rPr>
              <a:t>8. 12. 2020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18.00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sz="1400" dirty="0">
                <a:latin typeface="Arial"/>
                <a:cs typeface="Arial"/>
              </a:rPr>
              <a:t>knihovna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49" y="146748"/>
            <a:ext cx="627951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775" dirty="0">
                <a:solidFill>
                  <a:srgbClr val="36464F"/>
                </a:solidFill>
                <a:latin typeface="Arial Black"/>
                <a:cs typeface="Arial Black"/>
              </a:rPr>
              <a:t>Terasa </a:t>
            </a:r>
            <a:r>
              <a:rPr sz="3300" spc="-695" dirty="0">
                <a:solidFill>
                  <a:srgbClr val="36464F"/>
                </a:solidFill>
                <a:latin typeface="Arial Black"/>
                <a:cs typeface="Arial Black"/>
              </a:rPr>
              <a:t>Zlínské </a:t>
            </a:r>
            <a:r>
              <a:rPr sz="3300" spc="-520" dirty="0">
                <a:solidFill>
                  <a:srgbClr val="36464F"/>
                </a:solidFill>
                <a:latin typeface="Arial Black"/>
                <a:cs typeface="Arial Black"/>
              </a:rPr>
              <a:t>literární </a:t>
            </a:r>
            <a:r>
              <a:rPr sz="3300" spc="-615" dirty="0">
                <a:solidFill>
                  <a:srgbClr val="36464F"/>
                </a:solidFill>
                <a:latin typeface="Arial Black"/>
                <a:cs typeface="Arial Black"/>
              </a:rPr>
              <a:t>tržnice </a:t>
            </a:r>
            <a:r>
              <a:rPr sz="3300" spc="-40" dirty="0">
                <a:solidFill>
                  <a:srgbClr val="36464F"/>
                </a:solidFill>
                <a:latin typeface="Arial Black"/>
                <a:cs typeface="Arial Black"/>
              </a:rPr>
              <a:t>-</a:t>
            </a:r>
            <a:r>
              <a:rPr sz="3300" spc="-375" dirty="0">
                <a:solidFill>
                  <a:srgbClr val="36464F"/>
                </a:solidFill>
                <a:latin typeface="Arial Black"/>
                <a:cs typeface="Arial Black"/>
              </a:rPr>
              <a:t> </a:t>
            </a:r>
            <a:r>
              <a:rPr sz="3300" spc="-615" dirty="0">
                <a:solidFill>
                  <a:srgbClr val="36464F"/>
                </a:solidFill>
                <a:latin typeface="Arial Black"/>
                <a:cs typeface="Arial Black"/>
              </a:rPr>
              <a:t>ilustrace</a:t>
            </a:r>
            <a:endParaRPr sz="3300">
              <a:latin typeface="Arial Black"/>
              <a:cs typeface="Arial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1087" y="528873"/>
            <a:ext cx="5942330" cy="4615180"/>
            <a:chOff x="241087" y="528873"/>
            <a:chExt cx="5942330" cy="4615180"/>
          </a:xfrm>
        </p:grpSpPr>
        <p:sp>
          <p:nvSpPr>
            <p:cNvPr id="4" name="object 4"/>
            <p:cNvSpPr/>
            <p:nvPr/>
          </p:nvSpPr>
          <p:spPr>
            <a:xfrm>
              <a:off x="241087" y="752370"/>
              <a:ext cx="2639932" cy="2137998"/>
            </a:xfrm>
            <a:prstGeom prst="rect">
              <a:avLst/>
            </a:pr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1473" y="2356822"/>
              <a:ext cx="2596094" cy="2786666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60874" y="528873"/>
              <a:ext cx="3222238" cy="2584994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549" y="4775625"/>
            <a:ext cx="13061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latin typeface="Trebuchet MS"/>
                <a:cs typeface="Trebuchet MS"/>
              </a:rPr>
              <a:t>Jaroslav</a:t>
            </a:r>
            <a:r>
              <a:rPr sz="1400" spc="-125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Kovanda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 rot="20220000">
            <a:off x="2974412" y="2212232"/>
            <a:ext cx="140826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60" dirty="0">
                <a:latin typeface="Trebuchet MS"/>
                <a:cs typeface="Trebuchet MS"/>
              </a:rPr>
              <a:t>Ta</a:t>
            </a:r>
            <a:r>
              <a:rPr sz="1400" spc="-60" dirty="0">
                <a:latin typeface="Times New Roman"/>
                <a:cs typeface="Times New Roman"/>
              </a:rPr>
              <a:t>ť</a:t>
            </a:r>
            <a:r>
              <a:rPr sz="1400" spc="-60" dirty="0">
                <a:latin typeface="Trebuchet MS"/>
                <a:cs typeface="Trebuchet MS"/>
              </a:rPr>
              <a:t>ána</a:t>
            </a:r>
            <a:r>
              <a:rPr sz="1400" spc="-125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Havlí</a:t>
            </a:r>
            <a:r>
              <a:rPr sz="1400" spc="-10" dirty="0">
                <a:latin typeface="Times New Roman"/>
                <a:cs typeface="Times New Roman"/>
              </a:rPr>
              <a:t>č</a:t>
            </a:r>
            <a:r>
              <a:rPr sz="1400" spc="-10" dirty="0">
                <a:latin typeface="Trebuchet MS"/>
                <a:cs typeface="Trebuchet MS"/>
              </a:rPr>
              <a:t>ková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20517" y="4838089"/>
            <a:ext cx="16109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Trebuchet MS"/>
                <a:cs typeface="Trebuchet MS"/>
              </a:rPr>
              <a:t>graﬁk </a:t>
            </a:r>
            <a:r>
              <a:rPr sz="1400" spc="-30" dirty="0">
                <a:latin typeface="Trebuchet MS"/>
                <a:cs typeface="Trebuchet MS"/>
              </a:rPr>
              <a:t>Radek</a:t>
            </a:r>
            <a:r>
              <a:rPr sz="1400" spc="-175" dirty="0">
                <a:latin typeface="Trebuchet MS"/>
                <a:cs typeface="Trebuchet MS"/>
              </a:rPr>
              <a:t> </a:t>
            </a:r>
            <a:r>
              <a:rPr sz="1400" spc="-55" dirty="0">
                <a:latin typeface="Trebuchet MS"/>
                <a:cs typeface="Trebuchet MS"/>
              </a:rPr>
              <a:t>Jah</a:t>
            </a:r>
            <a:r>
              <a:rPr sz="1400" spc="-55" dirty="0">
                <a:latin typeface="Times New Roman"/>
                <a:cs typeface="Times New Roman"/>
              </a:rPr>
              <a:t>ů</a:t>
            </a:r>
            <a:r>
              <a:rPr sz="1400" spc="-55" dirty="0">
                <a:latin typeface="Trebuchet MS"/>
                <a:cs typeface="Trebuchet MS"/>
              </a:rPr>
              <a:t>dka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 rot="720000">
            <a:off x="1900908" y="884432"/>
            <a:ext cx="1048958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2100" spc="-22" baseline="1984" dirty="0">
                <a:latin typeface="Trebuchet MS"/>
                <a:cs typeface="Trebuchet MS"/>
              </a:rPr>
              <a:t>Radim</a:t>
            </a:r>
            <a:r>
              <a:rPr sz="2100" spc="-247" baseline="1984" dirty="0">
                <a:latin typeface="Trebuchet MS"/>
                <a:cs typeface="Trebuchet MS"/>
              </a:rPr>
              <a:t> </a:t>
            </a:r>
            <a:r>
              <a:rPr sz="1400" spc="5" dirty="0">
                <a:latin typeface="Trebuchet MS"/>
                <a:cs typeface="Trebuchet MS"/>
              </a:rPr>
              <a:t>Hanke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429392" y="10"/>
            <a:ext cx="5715000" cy="5066665"/>
            <a:chOff x="3429392" y="10"/>
            <a:chExt cx="5715000" cy="5066665"/>
          </a:xfrm>
        </p:grpSpPr>
        <p:sp>
          <p:nvSpPr>
            <p:cNvPr id="12" name="object 12"/>
            <p:cNvSpPr/>
            <p:nvPr/>
          </p:nvSpPr>
          <p:spPr>
            <a:xfrm>
              <a:off x="3429392" y="2761269"/>
              <a:ext cx="2859844" cy="2305395"/>
            </a:xfrm>
            <a:prstGeom prst="rect">
              <a:avLst/>
            </a:pr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89237" y="10"/>
              <a:ext cx="2854744" cy="2177385"/>
            </a:xfrm>
            <a:prstGeom prst="rect">
              <a:avLst/>
            </a:pr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418614" y="1701437"/>
            <a:ext cx="10941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85" dirty="0">
                <a:latin typeface="Trebuchet MS"/>
                <a:cs typeface="Trebuchet MS"/>
              </a:rPr>
              <a:t>Josef</a:t>
            </a:r>
            <a:r>
              <a:rPr sz="1400" spc="-135" dirty="0">
                <a:latin typeface="Trebuchet MS"/>
                <a:cs typeface="Trebuchet MS"/>
              </a:rPr>
              <a:t> </a:t>
            </a:r>
            <a:r>
              <a:rPr sz="1400" spc="-30" dirty="0">
                <a:latin typeface="Trebuchet MS"/>
                <a:cs typeface="Trebuchet MS"/>
              </a:rPr>
              <a:t>Ruszelák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3289040" y="4733583"/>
            <a:ext cx="1059598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85" dirty="0">
                <a:latin typeface="Trebuchet MS"/>
                <a:cs typeface="Trebuchet MS"/>
              </a:rPr>
              <a:t>Pav</a:t>
            </a:r>
            <a:r>
              <a:rPr sz="2100" spc="-127" baseline="1984" dirty="0">
                <a:latin typeface="Trebuchet MS"/>
                <a:cs typeface="Trebuchet MS"/>
              </a:rPr>
              <a:t>el</a:t>
            </a:r>
            <a:r>
              <a:rPr sz="2100" spc="-217" baseline="1984" dirty="0">
                <a:latin typeface="Trebuchet MS"/>
                <a:cs typeface="Trebuchet MS"/>
              </a:rPr>
              <a:t> </a:t>
            </a:r>
            <a:r>
              <a:rPr sz="2100" spc="-67" baseline="1984" dirty="0">
                <a:latin typeface="Trebuchet MS"/>
                <a:cs typeface="Trebuchet MS"/>
              </a:rPr>
              <a:t>Pr</a:t>
            </a:r>
            <a:r>
              <a:rPr sz="2100" spc="-67" baseline="3968" dirty="0">
                <a:latin typeface="Trebuchet MS"/>
                <a:cs typeface="Trebuchet MS"/>
              </a:rPr>
              <a:t>eisner</a:t>
            </a:r>
            <a:endParaRPr sz="2100" baseline="3968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56487" y="2007225"/>
            <a:ext cx="2787494" cy="2633779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9198" y="319053"/>
            <a:ext cx="51403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5" dirty="0"/>
              <a:t>Zlínská </a:t>
            </a:r>
            <a:r>
              <a:rPr spc="-755" dirty="0"/>
              <a:t>literární</a:t>
            </a:r>
            <a:r>
              <a:rPr spc="-655" dirty="0"/>
              <a:t> </a:t>
            </a:r>
            <a:r>
              <a:rPr spc="-894" dirty="0"/>
              <a:t>tržnice</a:t>
            </a:r>
          </a:p>
        </p:txBody>
      </p:sp>
      <p:sp>
        <p:nvSpPr>
          <p:cNvPr id="3" name="object 3"/>
          <p:cNvSpPr/>
          <p:nvPr/>
        </p:nvSpPr>
        <p:spPr>
          <a:xfrm>
            <a:off x="232744" y="1315084"/>
            <a:ext cx="3349118" cy="2812256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16842" y="1561646"/>
            <a:ext cx="5322439" cy="3547417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2474" y="4318549"/>
            <a:ext cx="24949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latin typeface="Trebuchet MS"/>
                <a:cs typeface="Trebuchet MS"/>
              </a:rPr>
              <a:t>Jaroslav </a:t>
            </a:r>
            <a:r>
              <a:rPr sz="1400" spc="-20" dirty="0">
                <a:latin typeface="Trebuchet MS"/>
                <a:cs typeface="Trebuchet MS"/>
              </a:rPr>
              <a:t>Kovanda </a:t>
            </a:r>
            <a:r>
              <a:rPr sz="1400" spc="-100" dirty="0">
                <a:latin typeface="Trebuchet MS"/>
                <a:cs typeface="Trebuchet MS"/>
              </a:rPr>
              <a:t>a </a:t>
            </a:r>
            <a:r>
              <a:rPr sz="1400" spc="30" dirty="0">
                <a:latin typeface="Trebuchet MS"/>
                <a:cs typeface="Trebuchet MS"/>
              </a:rPr>
              <a:t>Milan</a:t>
            </a:r>
            <a:r>
              <a:rPr sz="1400" spc="-120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Libiger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9862" y="1238161"/>
            <a:ext cx="52203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Trebuchet MS"/>
                <a:cs typeface="Trebuchet MS"/>
              </a:rPr>
              <a:t>Uvedení </a:t>
            </a:r>
            <a:r>
              <a:rPr sz="1400" spc="-60" dirty="0">
                <a:latin typeface="Trebuchet MS"/>
                <a:cs typeface="Trebuchet MS"/>
              </a:rPr>
              <a:t>Terasy </a:t>
            </a:r>
            <a:r>
              <a:rPr sz="1400" spc="-110" dirty="0">
                <a:latin typeface="Trebuchet MS"/>
                <a:cs typeface="Trebuchet MS"/>
              </a:rPr>
              <a:t>4, </a:t>
            </a:r>
            <a:r>
              <a:rPr sz="1400" spc="10" dirty="0">
                <a:latin typeface="Trebuchet MS"/>
                <a:cs typeface="Trebuchet MS"/>
              </a:rPr>
              <a:t>Vít </a:t>
            </a:r>
            <a:r>
              <a:rPr sz="1400" spc="-40" dirty="0">
                <a:latin typeface="Trebuchet MS"/>
                <a:cs typeface="Trebuchet MS"/>
              </a:rPr>
              <a:t>Kolma</a:t>
            </a:r>
            <a:r>
              <a:rPr sz="1400" spc="-40" dirty="0">
                <a:latin typeface="Times New Roman"/>
                <a:cs typeface="Times New Roman"/>
              </a:rPr>
              <a:t>č</a:t>
            </a:r>
            <a:r>
              <a:rPr sz="1400" spc="-40" dirty="0">
                <a:latin typeface="Trebuchet MS"/>
                <a:cs typeface="Trebuchet MS"/>
              </a:rPr>
              <a:t>ka, </a:t>
            </a:r>
            <a:r>
              <a:rPr sz="1400" spc="-75" dirty="0">
                <a:latin typeface="Trebuchet MS"/>
                <a:cs typeface="Trebuchet MS"/>
              </a:rPr>
              <a:t>Petr </a:t>
            </a:r>
            <a:r>
              <a:rPr sz="1400" spc="-55" dirty="0">
                <a:latin typeface="Trebuchet MS"/>
                <a:cs typeface="Trebuchet MS"/>
              </a:rPr>
              <a:t>Otépka, </a:t>
            </a:r>
            <a:r>
              <a:rPr sz="1400" spc="-85" dirty="0">
                <a:latin typeface="Trebuchet MS"/>
                <a:cs typeface="Trebuchet MS"/>
              </a:rPr>
              <a:t>Josef </a:t>
            </a:r>
            <a:r>
              <a:rPr sz="1400" spc="-10" dirty="0">
                <a:latin typeface="Trebuchet MS"/>
                <a:cs typeface="Trebuchet MS"/>
              </a:rPr>
              <a:t>Huslík, </a:t>
            </a:r>
            <a:r>
              <a:rPr sz="1400" spc="5" dirty="0">
                <a:latin typeface="Trebuchet MS"/>
                <a:cs typeface="Trebuchet MS"/>
              </a:rPr>
              <a:t>M.</a:t>
            </a:r>
            <a:r>
              <a:rPr sz="1400" spc="-265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Libiger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D8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616</Words>
  <Application>Microsoft Office PowerPoint</Application>
  <PresentationFormat>Předvádění na obrazovce (16:9)</PresentationFormat>
  <Paragraphs>91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Office Theme</vt:lpstr>
      <vt:lpstr>Zlínská literární tržnice</vt:lpstr>
      <vt:lpstr>Zlínská literární tržnice</vt:lpstr>
      <vt:lpstr>Zlínská literární tržnice</vt:lpstr>
      <vt:lpstr>Zlínská literární tržnice</vt:lpstr>
      <vt:lpstr>Zlínská literární tržnice</vt:lpstr>
      <vt:lpstr>Zlínská literární tržnice</vt:lpstr>
      <vt:lpstr>Terasa Zlínské literární tržnice</vt:lpstr>
      <vt:lpstr>Prezentace aplikace PowerPoint</vt:lpstr>
      <vt:lpstr>Zlínská literární tržnice</vt:lpstr>
      <vt:lpstr>Zlínská literární tržnice</vt:lpstr>
      <vt:lpstr>Zlínská literární tržnice</vt:lpstr>
      <vt:lpstr>Prezentace aplikace PowerPoint</vt:lpstr>
      <vt:lpstr>Zlínská literární tržnice Hudební doprovody na uvedení almanachů</vt:lpstr>
      <vt:lpstr>Zlínská literární tržnice</vt:lpstr>
      <vt:lpstr>Zlínská literární tržnice</vt:lpstr>
      <vt:lpstr>Zlínská literární tržnice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Zlínská literární tržnice</dc:title>
  <dc:creator>Zendulková Zuzana</dc:creator>
  <cp:lastModifiedBy>Zendulková Zuzana</cp:lastModifiedBy>
  <cp:revision>1</cp:revision>
  <dcterms:created xsi:type="dcterms:W3CDTF">2020-10-06T12:01:38Z</dcterms:created>
  <dcterms:modified xsi:type="dcterms:W3CDTF">2020-10-06T12:17:35Z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2020-10-06T00:00:00Z</vt:filetime>
  </property>
</Properties>
</file>