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9" r:id="rId4"/>
    <p:sldId id="295" r:id="rId5"/>
    <p:sldId id="296" r:id="rId6"/>
    <p:sldId id="297" r:id="rId7"/>
    <p:sldId id="290" r:id="rId8"/>
    <p:sldId id="298" r:id="rId9"/>
    <p:sldId id="299" r:id="rId10"/>
    <p:sldId id="301" r:id="rId11"/>
    <p:sldId id="300" r:id="rId12"/>
    <p:sldId id="281" r:id="rId13"/>
    <p:sldId id="282" r:id="rId14"/>
    <p:sldId id="283" r:id="rId15"/>
    <p:sldId id="284" r:id="rId16"/>
    <p:sldId id="285" r:id="rId17"/>
    <p:sldId id="292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0E08"/>
    <a:srgbClr val="3A1002"/>
    <a:srgbClr val="491403"/>
    <a:srgbClr val="B92D14"/>
    <a:srgbClr val="35759D"/>
    <a:srgbClr val="35B1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>
        <p:scale>
          <a:sx n="100" d="100"/>
          <a:sy n="100" d="100"/>
        </p:scale>
        <p:origin x="-3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ocha\Dokumenty%20metodika\Statistika\2016\Statistika%20grafy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Čtenáři do 15 let</a:t>
            </a:r>
            <a:endParaRPr lang="en-US"/>
          </a:p>
        </c:rich>
      </c:tx>
      <c:layout>
        <c:manualLayout>
          <c:xMode val="edge"/>
          <c:yMode val="edge"/>
          <c:x val="0.19899396785928075"/>
          <c:y val="4.221272554605887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List1!$A$5</c:f>
              <c:strCache>
                <c:ptCount val="1"/>
                <c:pt idx="0">
                  <c:v>Počet čtenářů do 15 let</c:v>
                </c:pt>
              </c:strCache>
            </c:strRef>
          </c:tx>
          <c:cat>
            <c:numRef>
              <c:f>List1!$B$2:$K$2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List1!$B$5:$K$5</c:f>
              <c:numCache>
                <c:formatCode>#,##0</c:formatCode>
                <c:ptCount val="10"/>
                <c:pt idx="0">
                  <c:v>9088</c:v>
                </c:pt>
                <c:pt idx="1">
                  <c:v>8304</c:v>
                </c:pt>
                <c:pt idx="2">
                  <c:v>7878</c:v>
                </c:pt>
                <c:pt idx="3">
                  <c:v>7925</c:v>
                </c:pt>
                <c:pt idx="4">
                  <c:v>8218</c:v>
                </c:pt>
                <c:pt idx="5">
                  <c:v>8558</c:v>
                </c:pt>
                <c:pt idx="6">
                  <c:v>8331</c:v>
                </c:pt>
                <c:pt idx="7">
                  <c:v>8507</c:v>
                </c:pt>
                <c:pt idx="8">
                  <c:v>8489</c:v>
                </c:pt>
                <c:pt idx="9">
                  <c:v>8160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47328"/>
        <c:axId val="133734976"/>
      </c:lineChart>
      <c:catAx>
        <c:axId val="1365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734976"/>
        <c:crosses val="autoZero"/>
        <c:auto val="1"/>
        <c:lblAlgn val="ctr"/>
        <c:lblOffset val="100"/>
        <c:noMultiLvlLbl val="0"/>
      </c:catAx>
      <c:valAx>
        <c:axId val="133734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654732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List1!$A$18</c:f>
              <c:strCache>
                <c:ptCount val="1"/>
                <c:pt idx="0">
                  <c:v>Kulturní a vzdělávací akce</c:v>
                </c:pt>
              </c:strCache>
            </c:strRef>
          </c:tx>
          <c:cat>
            <c:numRef>
              <c:f>List1!$B$12:$K$12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List1!$B$18:$K$18</c:f>
              <c:numCache>
                <c:formatCode>#,##0</c:formatCode>
                <c:ptCount val="10"/>
                <c:pt idx="0">
                  <c:v>566</c:v>
                </c:pt>
                <c:pt idx="1">
                  <c:v>637</c:v>
                </c:pt>
                <c:pt idx="2">
                  <c:v>658</c:v>
                </c:pt>
                <c:pt idx="3">
                  <c:v>756</c:v>
                </c:pt>
                <c:pt idx="4">
                  <c:v>755</c:v>
                </c:pt>
                <c:pt idx="5">
                  <c:v>927</c:v>
                </c:pt>
                <c:pt idx="6">
                  <c:v>913</c:v>
                </c:pt>
                <c:pt idx="7">
                  <c:v>977</c:v>
                </c:pt>
                <c:pt idx="8">
                  <c:v>1084</c:v>
                </c:pt>
                <c:pt idx="9">
                  <c:v>1271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69344"/>
        <c:axId val="76297856"/>
      </c:lineChart>
      <c:catAx>
        <c:axId val="15576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297856"/>
        <c:crosses val="autoZero"/>
        <c:auto val="1"/>
        <c:lblAlgn val="ctr"/>
        <c:lblOffset val="100"/>
        <c:noMultiLvlLbl val="0"/>
      </c:catAx>
      <c:valAx>
        <c:axId val="76297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576934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List1!$A$17</c:f>
              <c:strCache>
                <c:ptCount val="1"/>
                <c:pt idx="0">
                  <c:v>Fyzické návštěvy celkem</c:v>
                </c:pt>
              </c:strCache>
            </c:strRef>
          </c:tx>
          <c:cat>
            <c:numRef>
              <c:f>List1!$B$12:$K$12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List1!$B$17:$K$17</c:f>
              <c:numCache>
                <c:formatCode>#,##0</c:formatCode>
                <c:ptCount val="10"/>
                <c:pt idx="0">
                  <c:v>134159</c:v>
                </c:pt>
                <c:pt idx="1">
                  <c:v>138470</c:v>
                </c:pt>
                <c:pt idx="2">
                  <c:v>146561</c:v>
                </c:pt>
                <c:pt idx="3">
                  <c:v>161439</c:v>
                </c:pt>
                <c:pt idx="4">
                  <c:v>176105</c:v>
                </c:pt>
                <c:pt idx="5">
                  <c:v>191625</c:v>
                </c:pt>
                <c:pt idx="6">
                  <c:v>208608</c:v>
                </c:pt>
                <c:pt idx="7">
                  <c:v>209728</c:v>
                </c:pt>
                <c:pt idx="8">
                  <c:v>207775</c:v>
                </c:pt>
                <c:pt idx="9">
                  <c:v>205205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70944"/>
        <c:axId val="146313152"/>
      </c:lineChart>
      <c:catAx>
        <c:axId val="1659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313152"/>
        <c:crosses val="autoZero"/>
        <c:auto val="1"/>
        <c:lblAlgn val="ctr"/>
        <c:lblOffset val="100"/>
        <c:noMultiLvlLbl val="0"/>
      </c:catAx>
      <c:valAx>
        <c:axId val="146313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597094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List1!$A$4</c:f>
              <c:strCache>
                <c:ptCount val="1"/>
                <c:pt idx="0">
                  <c:v>Počet čtenářů</c:v>
                </c:pt>
              </c:strCache>
            </c:strRef>
          </c:tx>
          <c:cat>
            <c:numRef>
              <c:f>List1!$B$2:$K$2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List1!$B$4:$K$4</c:f>
              <c:numCache>
                <c:formatCode>#,##0</c:formatCode>
                <c:ptCount val="10"/>
                <c:pt idx="0">
                  <c:v>31792</c:v>
                </c:pt>
                <c:pt idx="1">
                  <c:v>30943</c:v>
                </c:pt>
                <c:pt idx="2">
                  <c:v>30045</c:v>
                </c:pt>
                <c:pt idx="3">
                  <c:v>30994</c:v>
                </c:pt>
                <c:pt idx="4">
                  <c:v>31374</c:v>
                </c:pt>
                <c:pt idx="5">
                  <c:v>31477</c:v>
                </c:pt>
                <c:pt idx="6">
                  <c:v>30816</c:v>
                </c:pt>
                <c:pt idx="7">
                  <c:v>32222</c:v>
                </c:pt>
                <c:pt idx="8">
                  <c:v>31745</c:v>
                </c:pt>
                <c:pt idx="9">
                  <c:v>31409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70432"/>
        <c:axId val="133739584"/>
      </c:lineChart>
      <c:catAx>
        <c:axId val="16597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739584"/>
        <c:crosses val="autoZero"/>
        <c:auto val="1"/>
        <c:lblAlgn val="ctr"/>
        <c:lblOffset val="100"/>
        <c:noMultiLvlLbl val="0"/>
      </c:catAx>
      <c:valAx>
        <c:axId val="1337395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597043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List1!$A$7</c:f>
              <c:strCache>
                <c:ptCount val="1"/>
                <c:pt idx="0">
                  <c:v>Fyzické návštěvy celkem</c:v>
                </c:pt>
              </c:strCache>
            </c:strRef>
          </c:tx>
          <c:cat>
            <c:numRef>
              <c:f>List1!$B$2:$K$2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List1!$B$7:$K$7</c:f>
              <c:numCache>
                <c:formatCode>#,##0</c:formatCode>
                <c:ptCount val="10"/>
                <c:pt idx="0">
                  <c:v>458031</c:v>
                </c:pt>
                <c:pt idx="1">
                  <c:v>477541</c:v>
                </c:pt>
                <c:pt idx="2">
                  <c:v>502536</c:v>
                </c:pt>
                <c:pt idx="3">
                  <c:v>531677</c:v>
                </c:pt>
                <c:pt idx="4">
                  <c:v>542564</c:v>
                </c:pt>
                <c:pt idx="5">
                  <c:v>555335</c:v>
                </c:pt>
                <c:pt idx="6">
                  <c:v>536076</c:v>
                </c:pt>
                <c:pt idx="7">
                  <c:v>580221</c:v>
                </c:pt>
                <c:pt idx="8">
                  <c:v>566091</c:v>
                </c:pt>
                <c:pt idx="9">
                  <c:v>562208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55040"/>
        <c:axId val="85683008"/>
      </c:lineChart>
      <c:catAx>
        <c:axId val="16725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683008"/>
        <c:crosses val="autoZero"/>
        <c:auto val="1"/>
        <c:lblAlgn val="ctr"/>
        <c:lblOffset val="100"/>
        <c:noMultiLvlLbl val="0"/>
      </c:catAx>
      <c:valAx>
        <c:axId val="856830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725504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List1!$A$8</c:f>
              <c:strCache>
                <c:ptCount val="1"/>
                <c:pt idx="0">
                  <c:v>Kulturní a vzdělávací akce</c:v>
                </c:pt>
              </c:strCache>
            </c:strRef>
          </c:tx>
          <c:cat>
            <c:numRef>
              <c:f>List1!$B$2:$K$2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List1!$B$8:$K$8</c:f>
              <c:numCache>
                <c:formatCode>#,##0</c:formatCode>
                <c:ptCount val="10"/>
                <c:pt idx="0">
                  <c:v>1065</c:v>
                </c:pt>
                <c:pt idx="1">
                  <c:v>1283</c:v>
                </c:pt>
                <c:pt idx="2">
                  <c:v>1407</c:v>
                </c:pt>
                <c:pt idx="3">
                  <c:v>1579</c:v>
                </c:pt>
                <c:pt idx="4">
                  <c:v>1585</c:v>
                </c:pt>
                <c:pt idx="5">
                  <c:v>1835</c:v>
                </c:pt>
                <c:pt idx="6">
                  <c:v>1882</c:v>
                </c:pt>
                <c:pt idx="7">
                  <c:v>1959</c:v>
                </c:pt>
                <c:pt idx="8">
                  <c:v>2099</c:v>
                </c:pt>
                <c:pt idx="9">
                  <c:v>2453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29632"/>
        <c:axId val="146314880"/>
      </c:lineChart>
      <c:catAx>
        <c:axId val="1674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314880"/>
        <c:crosses val="autoZero"/>
        <c:auto val="1"/>
        <c:lblAlgn val="ctr"/>
        <c:lblOffset val="100"/>
        <c:noMultiLvlLbl val="0"/>
      </c:catAx>
      <c:valAx>
        <c:axId val="1463148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742963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List1!$A$6</c:f>
              <c:strCache>
                <c:ptCount val="1"/>
                <c:pt idx="0">
                  <c:v>Výpůjčky celkem</c:v>
                </c:pt>
              </c:strCache>
            </c:strRef>
          </c:tx>
          <c:cat>
            <c:numRef>
              <c:f>List1!$B$2:$K$2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List1!$B$6:$K$6</c:f>
              <c:numCache>
                <c:formatCode>#,##0</c:formatCode>
                <c:ptCount val="10"/>
                <c:pt idx="0">
                  <c:v>1879246</c:v>
                </c:pt>
                <c:pt idx="1">
                  <c:v>1928956</c:v>
                </c:pt>
                <c:pt idx="2">
                  <c:v>1926344</c:v>
                </c:pt>
                <c:pt idx="3">
                  <c:v>1965559</c:v>
                </c:pt>
                <c:pt idx="4">
                  <c:v>2009261</c:v>
                </c:pt>
                <c:pt idx="5">
                  <c:v>2136654</c:v>
                </c:pt>
                <c:pt idx="6">
                  <c:v>1975463</c:v>
                </c:pt>
                <c:pt idx="7">
                  <c:v>1930832</c:v>
                </c:pt>
                <c:pt idx="8">
                  <c:v>1798151</c:v>
                </c:pt>
                <c:pt idx="9">
                  <c:v>1729006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82080"/>
        <c:axId val="146338304"/>
      </c:lineChart>
      <c:catAx>
        <c:axId val="172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338304"/>
        <c:crosses val="autoZero"/>
        <c:auto val="1"/>
        <c:lblAlgn val="ctr"/>
        <c:lblOffset val="100"/>
        <c:noMultiLvlLbl val="0"/>
      </c:catAx>
      <c:valAx>
        <c:axId val="1463383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278208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Přírůstek KF</c:v>
                </c:pt>
              </c:strCache>
            </c:strRef>
          </c:tx>
          <c:cat>
            <c:numRef>
              <c:f>List1!$B$2:$K$2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List1!$B$3:$K$3</c:f>
              <c:numCache>
                <c:formatCode>#,##0</c:formatCode>
                <c:ptCount val="10"/>
                <c:pt idx="0">
                  <c:v>33819</c:v>
                </c:pt>
                <c:pt idx="1">
                  <c:v>34030</c:v>
                </c:pt>
                <c:pt idx="2">
                  <c:v>34148</c:v>
                </c:pt>
                <c:pt idx="3">
                  <c:v>34353</c:v>
                </c:pt>
                <c:pt idx="4">
                  <c:v>36601</c:v>
                </c:pt>
                <c:pt idx="5">
                  <c:v>34972</c:v>
                </c:pt>
                <c:pt idx="6">
                  <c:v>35621</c:v>
                </c:pt>
                <c:pt idx="7">
                  <c:v>32540</c:v>
                </c:pt>
                <c:pt idx="8">
                  <c:v>32091</c:v>
                </c:pt>
                <c:pt idx="9">
                  <c:v>32420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72480"/>
        <c:axId val="85683584"/>
      </c:lineChart>
      <c:catAx>
        <c:axId val="16597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683584"/>
        <c:crosses val="autoZero"/>
        <c:auto val="1"/>
        <c:lblAlgn val="ctr"/>
        <c:lblOffset val="100"/>
        <c:noMultiLvlLbl val="0"/>
      </c:catAx>
      <c:valAx>
        <c:axId val="856835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597248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39511613949281"/>
          <c:y val="0.28531853972798854"/>
          <c:w val="0.76279487248394295"/>
          <c:h val="0.54421713194941546"/>
        </c:manualLayout>
      </c:layout>
      <c:lineChart>
        <c:grouping val="standard"/>
        <c:varyColors val="0"/>
        <c:ser>
          <c:idx val="0"/>
          <c:order val="0"/>
          <c:tx>
            <c:strRef>
              <c:f>List1!$A$9</c:f>
              <c:strCache>
                <c:ptCount val="1"/>
                <c:pt idx="0">
                  <c:v>Úbytek KF</c:v>
                </c:pt>
              </c:strCache>
            </c:strRef>
          </c:tx>
          <c:cat>
            <c:numRef>
              <c:f>List1!$B$2:$K$2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List1!$B$9:$K$9</c:f>
              <c:numCache>
                <c:formatCode>0</c:formatCode>
                <c:ptCount val="10"/>
                <c:pt idx="0">
                  <c:v>22057</c:v>
                </c:pt>
                <c:pt idx="1">
                  <c:v>27430</c:v>
                </c:pt>
                <c:pt idx="2">
                  <c:v>26225</c:v>
                </c:pt>
                <c:pt idx="3">
                  <c:v>20141</c:v>
                </c:pt>
                <c:pt idx="4">
                  <c:v>12215</c:v>
                </c:pt>
                <c:pt idx="5" formatCode="#,##0">
                  <c:v>13072</c:v>
                </c:pt>
                <c:pt idx="6" formatCode="#,##0">
                  <c:v>12814</c:v>
                </c:pt>
                <c:pt idx="7" formatCode="#,##0">
                  <c:v>16448</c:v>
                </c:pt>
                <c:pt idx="8" formatCode="#,##0">
                  <c:v>14234</c:v>
                </c:pt>
                <c:pt idx="9" formatCode="#,##0">
                  <c:v>29299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87840"/>
        <c:axId val="146281536"/>
      </c:lineChart>
      <c:catAx>
        <c:axId val="16598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281536"/>
        <c:crosses val="autoZero"/>
        <c:auto val="1"/>
        <c:lblAlgn val="ctr"/>
        <c:lblOffset val="100"/>
        <c:noMultiLvlLbl val="0"/>
      </c:catAx>
      <c:valAx>
        <c:axId val="1462815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598784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List1!$A$14</c:f>
              <c:strCache>
                <c:ptCount val="1"/>
                <c:pt idx="0">
                  <c:v>Počet čtenářů</c:v>
                </c:pt>
              </c:strCache>
            </c:strRef>
          </c:tx>
          <c:cat>
            <c:numRef>
              <c:f>List1!$B$12:$K$12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List1!$B$14:$K$14</c:f>
              <c:numCache>
                <c:formatCode>#,##0</c:formatCode>
                <c:ptCount val="10"/>
                <c:pt idx="0">
                  <c:v>10707</c:v>
                </c:pt>
                <c:pt idx="1">
                  <c:v>10644</c:v>
                </c:pt>
                <c:pt idx="2">
                  <c:v>10200</c:v>
                </c:pt>
                <c:pt idx="3">
                  <c:v>10660</c:v>
                </c:pt>
                <c:pt idx="4">
                  <c:v>11344</c:v>
                </c:pt>
                <c:pt idx="5">
                  <c:v>11826</c:v>
                </c:pt>
                <c:pt idx="6">
                  <c:v>11840</c:v>
                </c:pt>
                <c:pt idx="7">
                  <c:v>11738</c:v>
                </c:pt>
                <c:pt idx="8">
                  <c:v>11491</c:v>
                </c:pt>
                <c:pt idx="9">
                  <c:v>11186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93760"/>
        <c:axId val="85687616"/>
      </c:lineChart>
      <c:catAx>
        <c:axId val="8069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687616"/>
        <c:crosses val="autoZero"/>
        <c:auto val="1"/>
        <c:lblAlgn val="ctr"/>
        <c:lblOffset val="100"/>
        <c:noMultiLvlLbl val="0"/>
      </c:catAx>
      <c:valAx>
        <c:axId val="856876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069376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>
      <a:solidFill>
        <a:schemeClr val="accent6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baseline="0">
                <a:effectLst/>
              </a:rPr>
              <a:t>Čtenáři do 15 let</a:t>
            </a:r>
            <a:endParaRPr lang="cs-CZ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List1!$A$15</c:f>
              <c:strCache>
                <c:ptCount val="1"/>
                <c:pt idx="0">
                  <c:v>Počet čtenářů do 15 let</c:v>
                </c:pt>
              </c:strCache>
            </c:strRef>
          </c:tx>
          <c:cat>
            <c:numRef>
              <c:f>List1!$B$12:$K$12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List1!$B$15:$K$15</c:f>
              <c:numCache>
                <c:formatCode>#,##0</c:formatCode>
                <c:ptCount val="10"/>
                <c:pt idx="0">
                  <c:v>3822</c:v>
                </c:pt>
                <c:pt idx="1">
                  <c:v>3606</c:v>
                </c:pt>
                <c:pt idx="2">
                  <c:v>3554</c:v>
                </c:pt>
                <c:pt idx="3">
                  <c:v>3538</c:v>
                </c:pt>
                <c:pt idx="4">
                  <c:v>3641</c:v>
                </c:pt>
                <c:pt idx="5">
                  <c:v>3872</c:v>
                </c:pt>
                <c:pt idx="6">
                  <c:v>3864</c:v>
                </c:pt>
                <c:pt idx="7">
                  <c:v>3809</c:v>
                </c:pt>
                <c:pt idx="8">
                  <c:v>3864</c:v>
                </c:pt>
                <c:pt idx="9">
                  <c:v>3821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7152"/>
        <c:axId val="78082560"/>
      </c:lineChart>
      <c:catAx>
        <c:axId val="334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082560"/>
        <c:crosses val="autoZero"/>
        <c:auto val="1"/>
        <c:lblAlgn val="ctr"/>
        <c:lblOffset val="100"/>
        <c:noMultiLvlLbl val="0"/>
      </c:catAx>
      <c:valAx>
        <c:axId val="78082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45715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381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003EC9-28AE-4C5E-8141-73D1CEAA8F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0BA7E-E100-49E9-B1A4-83ACBA82020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F01DE-FEBC-4386-A4CA-21044184F4B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F01DE-FEBC-4386-A4CA-21044184F4B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F01DE-FEBC-4386-A4CA-21044184F4B1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F01DE-FEBC-4386-A4CA-21044184F4B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F01DE-FEBC-4386-A4CA-21044184F4B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F530-8437-4D3A-8B1B-9C5F4F0E4D5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60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1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22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2237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07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2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95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67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345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538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5085184"/>
            <a:ext cx="6768752" cy="953666"/>
          </a:xfrm>
        </p:spPr>
        <p:txBody>
          <a:bodyPr/>
          <a:lstStyle/>
          <a:p>
            <a:r>
              <a:rPr lang="cs-CZ" sz="3200" b="1" u="sng" dirty="0" smtClean="0"/>
              <a:t>Statistika za rok 2016 – okres Zlín</a:t>
            </a:r>
            <a:endParaRPr lang="ru-RU" sz="3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6309320"/>
            <a:ext cx="8568952" cy="396280"/>
          </a:xfrm>
        </p:spPr>
        <p:txBody>
          <a:bodyPr/>
          <a:lstStyle/>
          <a:p>
            <a:r>
              <a:rPr lang="cs-CZ" sz="1800" dirty="0"/>
              <a:t>Krajská  knihovna Františka Bartoše ve </a:t>
            </a:r>
            <a:r>
              <a:rPr lang="cs-CZ" sz="1800" dirty="0" smtClean="0"/>
              <a:t>Zlíně 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		</a:t>
            </a:r>
            <a:r>
              <a:rPr lang="cs-CZ" sz="1800" dirty="0" smtClean="0"/>
              <a:t>15. března 2017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04665"/>
            <a:ext cx="7200800" cy="50405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2800" b="1" u="sng" noProof="1" smtClean="0">
                <a:solidFill>
                  <a:srgbClr val="000000"/>
                </a:solidFill>
              </a:rPr>
              <a:t>Profesionální </a:t>
            </a:r>
            <a:r>
              <a:rPr lang="cs-CZ" sz="2800" b="1" u="sng" noProof="1">
                <a:solidFill>
                  <a:srgbClr val="000000"/>
                </a:solidFill>
              </a:rPr>
              <a:t>knihovny </a:t>
            </a:r>
            <a:r>
              <a:rPr lang="cs-CZ" sz="2800" b="1" u="sng" noProof="1">
                <a:solidFill>
                  <a:srgbClr val="040E08"/>
                </a:solidFill>
              </a:rPr>
              <a:t>- statistika 2016</a:t>
            </a:r>
            <a:r>
              <a:rPr lang="cs-CZ" sz="2800" b="1" u="sng" noProof="1"/>
              <a:t>Zlín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1200" noProof="1"/>
              <a:t>	</a:t>
            </a:r>
            <a:r>
              <a:rPr lang="cs-CZ" sz="3200" b="1" u="sng" noProof="1" smtClean="0"/>
              <a:t>ve </a:t>
            </a:r>
            <a:r>
              <a:rPr lang="cs-CZ" sz="3200" b="1" u="sng" noProof="1" smtClean="0"/>
              <a:t>statistice </a:t>
            </a:r>
            <a:r>
              <a:rPr lang="cs-CZ" sz="1200" noProof="1" smtClean="0"/>
              <a:t>                             </a:t>
            </a:r>
            <a:r>
              <a:rPr lang="cs-CZ" sz="1200" noProof="1" smtClean="0">
                <a:solidFill>
                  <a:srgbClr val="000000"/>
                </a:solidFill>
              </a:rPr>
              <a:t>ROK 2015            ROK 2016</a:t>
            </a:r>
            <a:r>
              <a:rPr lang="cs-CZ" sz="1200" noProof="1" smtClean="0"/>
              <a:t>  </a:t>
            </a:r>
            <a:r>
              <a:rPr lang="cs-CZ" sz="3200" b="1" u="sng" dirty="0" smtClean="0"/>
              <a:t>ve </a:t>
            </a:r>
            <a:br>
              <a:rPr lang="cs-CZ" sz="3200" b="1" u="sng" dirty="0" smtClean="0"/>
            </a:br>
            <a:r>
              <a:rPr lang="cs-CZ" sz="2000" b="1" dirty="0">
                <a:solidFill>
                  <a:srgbClr val="040E08"/>
                </a:solidFill>
              </a:rPr>
              <a:t>Výpůjčky celkem</a:t>
            </a:r>
            <a:r>
              <a:rPr lang="cs-CZ" sz="2000" dirty="0">
                <a:solidFill>
                  <a:srgbClr val="040E08"/>
                </a:solidFill>
              </a:rPr>
              <a:t>:	</a:t>
            </a:r>
            <a:r>
              <a:rPr lang="cs-CZ" sz="2000" dirty="0" smtClean="0">
                <a:solidFill>
                  <a:srgbClr val="040E08"/>
                </a:solidFill>
              </a:rPr>
              <a:t>  497 220      </a:t>
            </a:r>
            <a:r>
              <a:rPr lang="cs-CZ" sz="2000" dirty="0" smtClean="0">
                <a:solidFill>
                  <a:srgbClr val="C00000"/>
                </a:solidFill>
              </a:rPr>
              <a:t>- 19 797    </a:t>
            </a:r>
            <a:r>
              <a:rPr lang="cs-CZ" sz="2000" b="1" dirty="0" smtClean="0">
                <a:solidFill>
                  <a:srgbClr val="C00000"/>
                </a:solidFill>
              </a:rPr>
              <a:t>- 22 759</a:t>
            </a:r>
            <a:r>
              <a:rPr lang="cs-CZ" sz="2000" dirty="0">
                <a:solidFill>
                  <a:srgbClr val="C00000"/>
                </a:solidFill>
              </a:rPr>
              <a:t/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- z toho periodik </a:t>
            </a:r>
            <a:r>
              <a:rPr lang="cs-CZ" sz="2000" dirty="0">
                <a:solidFill>
                  <a:srgbClr val="C00000"/>
                </a:solidFill>
              </a:rPr>
              <a:t>	  </a:t>
            </a:r>
            <a:r>
              <a:rPr lang="cs-CZ" sz="2000" dirty="0" smtClean="0">
                <a:solidFill>
                  <a:srgbClr val="000000"/>
                </a:solidFill>
              </a:rPr>
              <a:t>104 484          </a:t>
            </a:r>
            <a:r>
              <a:rPr lang="cs-CZ" sz="2000" dirty="0">
                <a:solidFill>
                  <a:srgbClr val="C00000"/>
                </a:solidFill>
              </a:rPr>
              <a:t>3 769     -   </a:t>
            </a:r>
            <a:r>
              <a:rPr lang="cs-CZ" sz="2000" b="1" dirty="0">
                <a:solidFill>
                  <a:srgbClr val="C00000"/>
                </a:solidFill>
              </a:rPr>
              <a:t>8 278</a:t>
            </a:r>
            <a:br>
              <a:rPr lang="cs-CZ" sz="2000" b="1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/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Naučná literatura	    363 509    </a:t>
            </a:r>
            <a:r>
              <a:rPr lang="cs-CZ" sz="2000" dirty="0">
                <a:solidFill>
                  <a:srgbClr val="C00000"/>
                </a:solidFill>
              </a:rPr>
              <a:t>- 38 699    - </a:t>
            </a:r>
            <a:r>
              <a:rPr lang="cs-CZ" sz="2000" b="1" dirty="0">
                <a:solidFill>
                  <a:srgbClr val="C00000"/>
                </a:solidFill>
              </a:rPr>
              <a:t>45 542</a:t>
            </a:r>
            <a:r>
              <a:rPr lang="cs-CZ" sz="2000" dirty="0">
                <a:solidFill>
                  <a:srgbClr val="C00000"/>
                </a:solidFill>
              </a:rPr>
              <a:t/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Beletrie			    948 472    </a:t>
            </a:r>
            <a:r>
              <a:rPr lang="cs-CZ" sz="2000" dirty="0">
                <a:solidFill>
                  <a:srgbClr val="C00000"/>
                </a:solidFill>
              </a:rPr>
              <a:t>- 13 902    - </a:t>
            </a:r>
            <a:r>
              <a:rPr lang="cs-CZ" sz="2000" b="1" dirty="0">
                <a:solidFill>
                  <a:srgbClr val="C00000"/>
                </a:solidFill>
              </a:rPr>
              <a:t>30 980</a:t>
            </a:r>
            <a:br>
              <a:rPr lang="cs-CZ" sz="2000" b="1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Mládež naučná		      32 689    </a:t>
            </a:r>
            <a:r>
              <a:rPr lang="cs-CZ" sz="2000" dirty="0">
                <a:solidFill>
                  <a:srgbClr val="C00000"/>
                </a:solidFill>
              </a:rPr>
              <a:t>-   2 909    - </a:t>
            </a:r>
            <a:r>
              <a:rPr lang="cs-CZ" sz="2000" b="1" dirty="0">
                <a:solidFill>
                  <a:srgbClr val="C00000"/>
                </a:solidFill>
              </a:rPr>
              <a:t>10 123</a:t>
            </a:r>
            <a:br>
              <a:rPr lang="cs-CZ" sz="2000" b="1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Mládež beletrie		    142 695    </a:t>
            </a:r>
            <a:r>
              <a:rPr lang="cs-CZ" sz="2000" dirty="0">
                <a:solidFill>
                  <a:srgbClr val="C00000"/>
                </a:solidFill>
              </a:rPr>
              <a:t>- 13 624    - </a:t>
            </a:r>
            <a:r>
              <a:rPr lang="cs-CZ" sz="2000" b="1" dirty="0">
                <a:solidFill>
                  <a:srgbClr val="C00000"/>
                </a:solidFill>
              </a:rPr>
              <a:t>34 514</a:t>
            </a:r>
            <a:endParaRPr lang="en-US" sz="2000" b="1" dirty="0">
              <a:solidFill>
                <a:srgbClr val="040E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04665"/>
            <a:ext cx="6596980" cy="50405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3200" b="1" u="sng" noProof="1" smtClean="0"/>
              <a:t>Ok</a:t>
            </a:r>
            <a:r>
              <a:rPr lang="cs-CZ" sz="3200" b="1" u="sng" noProof="1" smtClean="0">
                <a:solidFill>
                  <a:srgbClr val="040E08"/>
                </a:solidFill>
              </a:rPr>
              <a:t>Okres Zlín ve statistice </a:t>
            </a:r>
            <a:r>
              <a:rPr lang="cs-CZ" sz="3200" b="1" u="sng" noProof="1" smtClean="0">
                <a:solidFill>
                  <a:srgbClr val="040E08"/>
                </a:solidFill>
              </a:rPr>
              <a:t>2016</a:t>
            </a:r>
            <a:r>
              <a:rPr lang="cs-CZ" sz="3200" b="1" u="sng" noProof="1" smtClean="0"/>
              <a:t>Zlín 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>ve </a:t>
            </a:r>
            <a:r>
              <a:rPr lang="cs-CZ" sz="3200" b="1" u="sng" noProof="1" smtClean="0"/>
              <a:t>statistice </a:t>
            </a:r>
            <a:r>
              <a:rPr lang="cs-CZ" sz="3200" b="1" u="sng" dirty="0" smtClean="0"/>
              <a:t>2016OkresZlín </a:t>
            </a:r>
            <a:r>
              <a:rPr lang="cs-CZ" sz="3200" b="1" u="sng" dirty="0"/>
              <a:t>ve 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endParaRPr lang="en-US" sz="2000" b="1" dirty="0">
              <a:solidFill>
                <a:srgbClr val="040E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5300" y="1844825"/>
            <a:ext cx="8153400" cy="46085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sz="2800" dirty="0"/>
          </a:p>
          <a:p>
            <a:pPr marL="0" indent="0">
              <a:lnSpc>
                <a:spcPct val="80000"/>
              </a:lnSpc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800" dirty="0"/>
              <a:t>Objednávky knih přes katalog na webu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/>
              <a:t>Výhoda – vyberete si sami  konkrétní tituly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/>
              <a:t>Komunikace probíhá </a:t>
            </a:r>
            <a:r>
              <a:rPr lang="cs-CZ" sz="2800" dirty="0" smtClean="0"/>
              <a:t>on-line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Jakékoliv nejasnosti řešit raději předem telefonicky, e-mailem 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Svozy – vjezd do podzemních garáží – problémy řešit přes velín</a:t>
            </a:r>
            <a:endParaRPr lang="cs-CZ" sz="2800" dirty="0"/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491403"/>
              </a:solidFill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/>
              <a:t>Výměnné soubory na přání: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096344" cy="5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1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5328592" cy="28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 bwMode="auto">
          <a:xfrm>
            <a:off x="3923928" y="1864855"/>
            <a:ext cx="1728192" cy="28995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1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66906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ál 6"/>
          <p:cNvSpPr/>
          <p:nvPr/>
        </p:nvSpPr>
        <p:spPr bwMode="auto">
          <a:xfrm>
            <a:off x="5148064" y="5013176"/>
            <a:ext cx="1728192" cy="28995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1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065213"/>
            <a:ext cx="6740996" cy="715962"/>
          </a:xfrm>
        </p:spPr>
        <p:txBody>
          <a:bodyPr/>
          <a:lstStyle/>
          <a:p>
            <a:r>
              <a:rPr lang="cs-CZ" dirty="0" smtClean="0">
                <a:solidFill>
                  <a:srgbClr val="040E08"/>
                </a:solidFill>
              </a:rPr>
              <a:t>Okres zlín </a:t>
            </a:r>
            <a:endParaRPr lang="cs-CZ" dirty="0">
              <a:solidFill>
                <a:srgbClr val="040E08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07704" y="2009775"/>
            <a:ext cx="6740996" cy="4267200"/>
          </a:xfrm>
        </p:spPr>
        <p:txBody>
          <a:bodyPr/>
          <a:lstStyle/>
          <a:p>
            <a:r>
              <a:rPr lang="cs-CZ" dirty="0" err="1" smtClean="0"/>
              <a:t>okrer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1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5840"/>
            <a:ext cx="69045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ravoúhlá spojnice 6"/>
          <p:cNvCxnSpPr/>
          <p:nvPr/>
        </p:nvCxnSpPr>
        <p:spPr bwMode="auto">
          <a:xfrm>
            <a:off x="4860032" y="2780928"/>
            <a:ext cx="914400" cy="914400"/>
          </a:xfrm>
          <a:prstGeom prst="bentConnector3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ovéPole 17"/>
          <p:cNvSpPr txBox="1"/>
          <p:nvPr/>
        </p:nvSpPr>
        <p:spPr>
          <a:xfrm>
            <a:off x="2364904" y="3501008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Přidat  x odebrat vše na stránce</a:t>
            </a:r>
          </a:p>
          <a:p>
            <a:r>
              <a:rPr lang="cs-CZ" dirty="0">
                <a:latin typeface="+mn-lt"/>
              </a:rPr>
              <a:t>Přidat  x odebrat vše nalezené</a:t>
            </a:r>
          </a:p>
          <a:p>
            <a:r>
              <a:rPr lang="cs-CZ" dirty="0">
                <a:latin typeface="+mn-lt"/>
              </a:rPr>
              <a:t>Zobrazení košíku</a:t>
            </a:r>
          </a:p>
          <a:p>
            <a:r>
              <a:rPr lang="cs-CZ" dirty="0">
                <a:latin typeface="+mn-lt"/>
              </a:rPr>
              <a:t>Tisknout / uložit obsah košíku</a:t>
            </a:r>
          </a:p>
          <a:p>
            <a:r>
              <a:rPr lang="cs-CZ" dirty="0">
                <a:latin typeface="+mn-lt"/>
              </a:rPr>
              <a:t>Odeslat e-mailem obsah košíku</a:t>
            </a:r>
          </a:p>
          <a:p>
            <a:r>
              <a:rPr lang="cs-CZ" dirty="0">
                <a:latin typeface="+mn-lt"/>
              </a:rPr>
              <a:t>Vyprázdnit košík</a:t>
            </a:r>
          </a:p>
          <a:p>
            <a:endParaRPr lang="cs-CZ" dirty="0"/>
          </a:p>
        </p:txBody>
      </p:sp>
      <p:sp>
        <p:nvSpPr>
          <p:cNvPr id="8" name="Ovál 7"/>
          <p:cNvSpPr/>
          <p:nvPr/>
        </p:nvSpPr>
        <p:spPr bwMode="auto">
          <a:xfrm>
            <a:off x="5940152" y="2482238"/>
            <a:ext cx="288032" cy="59738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1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2195736" y="5013176"/>
            <a:ext cx="5472608" cy="36004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1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Odeslání objednávky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31975"/>
            <a:ext cx="6934200" cy="40814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solidFill>
                <a:schemeClr val="tx1"/>
              </a:solidFill>
              <a:latin typeface="18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89" y="1844824"/>
            <a:ext cx="6336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 bwMode="auto">
          <a:xfrm>
            <a:off x="4296494" y="3645024"/>
            <a:ext cx="1728192" cy="68407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1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5300" y="1844824"/>
            <a:ext cx="8153400" cy="482453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sz="28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800" dirty="0" smtClean="0"/>
              <a:t>Je z čeho vybírat: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800" dirty="0" smtClean="0"/>
              <a:t>Letos nakoupeno více než 2100 knihovních jednotek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800" dirty="0" smtClean="0"/>
              <a:t>Z toho: 1100 cca titulů beletrie pro dospělé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 smtClean="0"/>
              <a:t>                250 titulů naučné literatury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 smtClean="0"/>
              <a:t>	      670 knih pro mládeže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 smtClean="0"/>
              <a:t>	      80 titulů naučné literatury pro mládež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 smtClean="0"/>
              <a:t>	      70 audio knih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800" dirty="0" smtClean="0"/>
              <a:t>Knihy z již vrácených výměnných souborů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endParaRPr lang="cs-CZ" sz="2400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/>
              <a:t>Výměnné soubory</a:t>
            </a:r>
            <a:endParaRPr lang="cs-CZ" sz="32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096344" cy="5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1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7772400" cy="2195959"/>
          </a:xfrm>
        </p:spPr>
        <p:txBody>
          <a:bodyPr/>
          <a:lstStyle/>
          <a:p>
            <a:r>
              <a:rPr lang="cs-CZ" dirty="0" smtClean="0"/>
              <a:t>     Děkuji za pozornost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400" dirty="0" smtClean="0"/>
              <a:t>Krajská knihovna Františka Bartoše ve Zlíně, příspěvková organizace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Vizovice,  15. března 2017</a:t>
            </a:r>
            <a:r>
              <a:rPr lang="cs-CZ" sz="1400" dirty="0" smtClean="0"/>
              <a:t>			              Bc. Věra Adámková</a:t>
            </a:r>
            <a:endParaRPr lang="cs-CZ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sz="2800" dirty="0"/>
          </a:p>
          <a:p>
            <a:pPr marL="0" indent="0">
              <a:lnSpc>
                <a:spcPct val="80000"/>
              </a:lnSpc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4914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096344" cy="5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0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5300" y="2060848"/>
            <a:ext cx="8153400" cy="424847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accent3"/>
                </a:solidFill>
              </a:rPr>
              <a:t>Pokles v základních ukazatelích – uživatelé, návštěvnost, výpůjčky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accent3"/>
                </a:solidFill>
              </a:rPr>
              <a:t>Nárůst v počtu uskutečněných akcí</a:t>
            </a:r>
            <a:r>
              <a:rPr lang="cs-CZ" sz="2800" dirty="0" smtClean="0">
                <a:solidFill>
                  <a:schemeClr val="accent3"/>
                </a:solidFill>
              </a:rPr>
              <a:t> a jejich účastníků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accent3"/>
                </a:solidFill>
              </a:rPr>
              <a:t>Plusové hodnoty též u nákupu a vyřazování KF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accent3"/>
                </a:solidFill>
              </a:rPr>
              <a:t>Stoupl počet návštěv webových stránek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accent3"/>
                </a:solidFill>
              </a:rPr>
              <a:t>Pokles vstupů do elektronického katalogu i uživatelů internetu v knihovnách – vliv celkové situace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accent3"/>
                </a:solidFill>
              </a:rPr>
              <a:t>ALE! Příznivější bilance než v minulém roce!</a:t>
            </a:r>
          </a:p>
          <a:p>
            <a:pPr marL="0" indent="0">
              <a:lnSpc>
                <a:spcPct val="80000"/>
              </a:lnSpc>
              <a:buNone/>
            </a:pPr>
            <a:endParaRPr lang="cs-CZ" sz="2800" dirty="0">
              <a:solidFill>
                <a:schemeClr val="accent3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1800" u="sng" dirty="0">
              <a:solidFill>
                <a:srgbClr val="491403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491403"/>
              </a:solidFill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153400" cy="715962"/>
          </a:xfrm>
        </p:spPr>
        <p:txBody>
          <a:bodyPr/>
          <a:lstStyle/>
          <a:p>
            <a:pPr algn="ctr"/>
            <a:r>
              <a:rPr lang="cs-CZ" sz="3200" b="1" u="sng" dirty="0" smtClean="0"/>
              <a:t>Statistika za rok 2016</a:t>
            </a:r>
            <a:endParaRPr lang="cs-CZ" sz="32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096344" cy="5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620689"/>
            <a:ext cx="6596980" cy="720080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3200" b="1" u="sng" noProof="1" smtClean="0"/>
              <a:t>Ok</a:t>
            </a:r>
            <a:r>
              <a:rPr lang="cs-CZ" sz="3200" b="1" u="sng" noProof="1" smtClean="0">
                <a:solidFill>
                  <a:srgbClr val="040E08"/>
                </a:solidFill>
              </a:rPr>
              <a:t>Okres Zlín ve statistice </a:t>
            </a:r>
            <a:r>
              <a:rPr lang="cs-CZ" sz="3200" b="1" u="sng" noProof="1" smtClean="0">
                <a:solidFill>
                  <a:srgbClr val="040E08"/>
                </a:solidFill>
              </a:rPr>
              <a:t>2016</a:t>
            </a:r>
            <a:r>
              <a:rPr lang="cs-CZ" sz="3200" b="1" u="sng" noProof="1" smtClean="0"/>
              <a:t>Zlín 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>ve </a:t>
            </a:r>
            <a:r>
              <a:rPr lang="cs-CZ" sz="3200" b="1" u="sng" noProof="1" smtClean="0"/>
              <a:t>statistice </a:t>
            </a:r>
            <a:r>
              <a:rPr lang="cs-CZ" sz="3200" b="1" u="sng" dirty="0" smtClean="0"/>
              <a:t>2016OkresZlín </a:t>
            </a:r>
            <a:r>
              <a:rPr lang="cs-CZ" sz="3200" b="1" u="sng" dirty="0"/>
              <a:t>ve 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2000" dirty="0" smtClean="0">
                <a:solidFill>
                  <a:srgbClr val="040E08"/>
                </a:solidFill>
              </a:rPr>
              <a:t>Počet </a:t>
            </a:r>
            <a:r>
              <a:rPr lang="cs-CZ" sz="2000" dirty="0">
                <a:solidFill>
                  <a:srgbClr val="040E08"/>
                </a:solidFill>
              </a:rPr>
              <a:t>obyvatel </a:t>
            </a:r>
            <a:r>
              <a:rPr lang="cs-CZ" sz="2000" dirty="0" smtClean="0">
                <a:solidFill>
                  <a:srgbClr val="040E08"/>
                </a:solidFill>
              </a:rPr>
              <a:t>: 	192 495             +</a:t>
            </a:r>
            <a:r>
              <a:rPr lang="cs-CZ" sz="2000" dirty="0">
                <a:solidFill>
                  <a:srgbClr val="040E08"/>
                </a:solidFill>
              </a:rPr>
              <a:t>1 </a:t>
            </a:r>
            <a:r>
              <a:rPr lang="cs-CZ" sz="2000" dirty="0" smtClean="0">
                <a:solidFill>
                  <a:srgbClr val="040E08"/>
                </a:solidFill>
              </a:rPr>
              <a:t>553</a:t>
            </a:r>
            <a:br>
              <a:rPr lang="cs-CZ" sz="2000" dirty="0" smtClean="0">
                <a:solidFill>
                  <a:srgbClr val="040E08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/>
            </a:r>
            <a:br>
              <a:rPr lang="cs-CZ" sz="2000" dirty="0">
                <a:solidFill>
                  <a:srgbClr val="040E08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				      </a:t>
            </a:r>
            <a:r>
              <a:rPr lang="cs-CZ" sz="1200" dirty="0" smtClean="0">
                <a:solidFill>
                  <a:srgbClr val="040E08"/>
                </a:solidFill>
              </a:rPr>
              <a:t>ROK 2016	ROK 2015</a:t>
            </a:r>
            <a:r>
              <a:rPr lang="cs-CZ" sz="2000" dirty="0">
                <a:solidFill>
                  <a:srgbClr val="040E08"/>
                </a:solidFill>
              </a:rPr>
              <a:t/>
            </a:r>
            <a:br>
              <a:rPr lang="cs-CZ" sz="2000" dirty="0">
                <a:solidFill>
                  <a:srgbClr val="040E08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Registrovaní uživatelé:     </a:t>
            </a:r>
            <a:r>
              <a:rPr lang="cs-CZ" sz="2000" dirty="0" smtClean="0">
                <a:solidFill>
                  <a:srgbClr val="040E08"/>
                </a:solidFill>
              </a:rPr>
              <a:t>31 409      </a:t>
            </a:r>
            <a:r>
              <a:rPr lang="cs-CZ" sz="2000" b="1" dirty="0" smtClean="0">
                <a:solidFill>
                  <a:srgbClr val="C00000"/>
                </a:solidFill>
              </a:rPr>
              <a:t>- 336	- 477</a:t>
            </a:r>
            <a:r>
              <a:rPr lang="cs-CZ" sz="2000" b="1" dirty="0">
                <a:solidFill>
                  <a:srgbClr val="040E08"/>
                </a:solidFill>
              </a:rPr>
              <a:t/>
            </a:r>
            <a:br>
              <a:rPr lang="cs-CZ" sz="2000" b="1" dirty="0">
                <a:solidFill>
                  <a:srgbClr val="040E08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Z toho do 15 </a:t>
            </a:r>
            <a:r>
              <a:rPr lang="cs-CZ" sz="2000" dirty="0" smtClean="0">
                <a:solidFill>
                  <a:srgbClr val="040E08"/>
                </a:solidFill>
              </a:rPr>
              <a:t>let: 	    8 </a:t>
            </a:r>
            <a:r>
              <a:rPr lang="cs-CZ" sz="2000" dirty="0">
                <a:solidFill>
                  <a:srgbClr val="040E08"/>
                </a:solidFill>
              </a:rPr>
              <a:t>160	</a:t>
            </a:r>
            <a:r>
              <a:rPr lang="cs-CZ" sz="2000" dirty="0" smtClean="0">
                <a:solidFill>
                  <a:srgbClr val="040E08"/>
                </a:solidFill>
              </a:rPr>
              <a:t>      </a:t>
            </a:r>
            <a:r>
              <a:rPr lang="cs-CZ" sz="2000" b="1" dirty="0" smtClean="0">
                <a:solidFill>
                  <a:srgbClr val="C00000"/>
                </a:solidFill>
              </a:rPr>
              <a:t>- 329	-   18</a:t>
            </a:r>
            <a:r>
              <a:rPr lang="cs-CZ" sz="2400" b="1" dirty="0">
                <a:solidFill>
                  <a:srgbClr val="040E08"/>
                </a:solidFill>
              </a:rPr>
              <a:t/>
            </a:r>
            <a:br>
              <a:rPr lang="cs-CZ" sz="2400" b="1" dirty="0">
                <a:solidFill>
                  <a:srgbClr val="040E08"/>
                </a:solidFill>
              </a:rPr>
            </a:br>
            <a:r>
              <a:rPr lang="cs-CZ" sz="3200" b="1" u="sng" dirty="0" smtClean="0"/>
              <a:t>2016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431195"/>
              </p:ext>
            </p:extLst>
          </p:nvPr>
        </p:nvGraphicFramePr>
        <p:xfrm>
          <a:off x="5508104" y="3501008"/>
          <a:ext cx="33123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717718"/>
              </p:ext>
            </p:extLst>
          </p:nvPr>
        </p:nvGraphicFramePr>
        <p:xfrm>
          <a:off x="1979712" y="3501008"/>
          <a:ext cx="33123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2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04665"/>
            <a:ext cx="6596980" cy="50405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3200" b="1" u="sng" noProof="1" smtClean="0"/>
              <a:t>Ok</a:t>
            </a:r>
            <a:r>
              <a:rPr lang="cs-CZ" sz="3200" b="1" u="sng" noProof="1" smtClean="0">
                <a:solidFill>
                  <a:srgbClr val="040E08"/>
                </a:solidFill>
              </a:rPr>
              <a:t>Okres Zlín ve statistice </a:t>
            </a:r>
            <a:r>
              <a:rPr lang="cs-CZ" sz="3200" b="1" u="sng" noProof="1" smtClean="0">
                <a:solidFill>
                  <a:srgbClr val="040E08"/>
                </a:solidFill>
              </a:rPr>
              <a:t>2016</a:t>
            </a:r>
            <a:r>
              <a:rPr lang="cs-CZ" sz="3200" b="1" u="sng" noProof="1" smtClean="0"/>
              <a:t>Zlín 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>ve </a:t>
            </a:r>
            <a:r>
              <a:rPr lang="cs-CZ" sz="3200" b="1" u="sng" noProof="1" smtClean="0"/>
              <a:t>statistice </a:t>
            </a:r>
            <a:r>
              <a:rPr lang="cs-CZ" sz="3200" b="1" u="sng" dirty="0" smtClean="0"/>
              <a:t>2016OkresZlín </a:t>
            </a:r>
            <a:r>
              <a:rPr lang="cs-CZ" sz="3200" b="1" u="sng" dirty="0"/>
              <a:t>ve 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3200" b="1" u="sng" dirty="0" smtClean="0"/>
              <a:t>			</a:t>
            </a:r>
            <a:r>
              <a:rPr lang="cs-CZ" sz="1400" dirty="0" smtClean="0"/>
              <a:t>r	          </a:t>
            </a:r>
            <a:r>
              <a:rPr lang="cs-CZ" sz="1400" u="sng" noProof="1" smtClean="0"/>
              <a:t>o</a:t>
            </a:r>
            <a:r>
              <a:rPr lang="cs-CZ" sz="1400" u="sng" noProof="1" smtClean="0">
                <a:solidFill>
                  <a:srgbClr val="040E08"/>
                </a:solidFill>
              </a:rPr>
              <a:t>rok 2016</a:t>
            </a:r>
            <a:r>
              <a:rPr lang="cs-CZ" sz="1400" u="sng" dirty="0" smtClean="0">
                <a:solidFill>
                  <a:srgbClr val="040E08"/>
                </a:solidFill>
              </a:rPr>
              <a:t>	   rok 2015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2000" dirty="0" smtClean="0">
                <a:solidFill>
                  <a:srgbClr val="040E08"/>
                </a:solidFill>
              </a:rPr>
              <a:t>Fyzické návštěvy:	562 208      </a:t>
            </a:r>
            <a:r>
              <a:rPr lang="cs-CZ" sz="2000" dirty="0" smtClean="0">
                <a:solidFill>
                  <a:srgbClr val="C00000"/>
                </a:solidFill>
              </a:rPr>
              <a:t>- 3 883	</a:t>
            </a:r>
            <a:r>
              <a:rPr lang="cs-CZ" sz="2000" b="1" dirty="0" smtClean="0">
                <a:solidFill>
                  <a:srgbClr val="C00000"/>
                </a:solidFill>
              </a:rPr>
              <a:t>- 14 130</a:t>
            </a:r>
            <a:r>
              <a:rPr lang="cs-CZ" sz="2400" dirty="0">
                <a:solidFill>
                  <a:srgbClr val="C00000"/>
                </a:solidFill>
              </a:rPr>
              <a:t/>
            </a:r>
            <a:br>
              <a:rPr lang="cs-CZ" sz="2400" dirty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Studovny a půjčovny      439 800      </a:t>
            </a:r>
            <a:r>
              <a:rPr lang="cs-CZ" sz="2000" dirty="0" smtClean="0">
                <a:solidFill>
                  <a:srgbClr val="C00000"/>
                </a:solidFill>
              </a:rPr>
              <a:t>-    792         </a:t>
            </a:r>
            <a:r>
              <a:rPr lang="cs-CZ" sz="2000" b="1" dirty="0" smtClean="0">
                <a:solidFill>
                  <a:srgbClr val="C00000"/>
                </a:solidFill>
              </a:rPr>
              <a:t>- 15 653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Internet			   50 221     </a:t>
            </a:r>
            <a:r>
              <a:rPr lang="cs-CZ" sz="2000" dirty="0" smtClean="0">
                <a:solidFill>
                  <a:srgbClr val="C00000"/>
                </a:solidFill>
              </a:rPr>
              <a:t>- 8 273         </a:t>
            </a:r>
            <a:r>
              <a:rPr lang="cs-CZ" sz="2000" b="1" dirty="0" smtClean="0">
                <a:solidFill>
                  <a:srgbClr val="C00000"/>
                </a:solidFill>
              </a:rPr>
              <a:t>-   4 922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Účastníci akcí		   72 187      14 660        </a:t>
            </a:r>
            <a:r>
              <a:rPr lang="cs-CZ" sz="2000" dirty="0" smtClean="0">
                <a:solidFill>
                  <a:srgbClr val="C00000"/>
                </a:solidFill>
              </a:rPr>
              <a:t>	    </a:t>
            </a:r>
            <a:r>
              <a:rPr lang="cs-CZ" sz="2000" dirty="0" smtClean="0">
                <a:solidFill>
                  <a:srgbClr val="040E08"/>
                </a:solidFill>
              </a:rPr>
              <a:t>6 445</a:t>
            </a:r>
            <a:br>
              <a:rPr lang="cs-CZ" sz="2000" dirty="0" smtClean="0">
                <a:solidFill>
                  <a:srgbClr val="040E08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Akce celkem</a:t>
            </a:r>
            <a:r>
              <a:rPr lang="cs-CZ" sz="2000" dirty="0" smtClean="0">
                <a:solidFill>
                  <a:srgbClr val="C00000"/>
                </a:solidFill>
              </a:rPr>
              <a:t>		     </a:t>
            </a:r>
            <a:r>
              <a:rPr lang="cs-CZ" sz="2000" dirty="0" smtClean="0">
                <a:solidFill>
                  <a:srgbClr val="040E08"/>
                </a:solidFill>
              </a:rPr>
              <a:t>2 453           354	       140</a:t>
            </a:r>
            <a:endParaRPr lang="en-US" sz="2000" b="1" dirty="0">
              <a:solidFill>
                <a:srgbClr val="040E08"/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925758"/>
              </p:ext>
            </p:extLst>
          </p:nvPr>
        </p:nvGraphicFramePr>
        <p:xfrm>
          <a:off x="1907704" y="3429000"/>
          <a:ext cx="3384376" cy="262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365280"/>
              </p:ext>
            </p:extLst>
          </p:nvPr>
        </p:nvGraphicFramePr>
        <p:xfrm>
          <a:off x="5436096" y="3429000"/>
          <a:ext cx="3456384" cy="261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55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04665"/>
            <a:ext cx="6596980" cy="50405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3200" b="1" u="sng" noProof="1" smtClean="0"/>
              <a:t>Ok</a:t>
            </a:r>
            <a:r>
              <a:rPr lang="cs-CZ" sz="3200" b="1" u="sng" noProof="1" smtClean="0">
                <a:solidFill>
                  <a:srgbClr val="040E08"/>
                </a:solidFill>
              </a:rPr>
              <a:t>Okres Zlín ve statistice </a:t>
            </a:r>
            <a:r>
              <a:rPr lang="cs-CZ" sz="3200" b="1" u="sng" noProof="1" smtClean="0">
                <a:solidFill>
                  <a:srgbClr val="040E08"/>
                </a:solidFill>
              </a:rPr>
              <a:t>2016</a:t>
            </a:r>
            <a:r>
              <a:rPr lang="cs-CZ" sz="3200" b="1" u="sng" noProof="1" smtClean="0"/>
              <a:t>Zlín 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>ve </a:t>
            </a:r>
            <a:r>
              <a:rPr lang="cs-CZ" sz="3200" b="1" u="sng" noProof="1" smtClean="0"/>
              <a:t>statistice </a:t>
            </a:r>
            <a:r>
              <a:rPr lang="cs-CZ" sz="3200" b="1" u="sng" dirty="0" smtClean="0"/>
              <a:t>2016OkresZlín </a:t>
            </a:r>
            <a:r>
              <a:rPr lang="cs-CZ" sz="3200" b="1" u="sng" dirty="0"/>
              <a:t>ve 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3200" b="1" u="sng" dirty="0" smtClean="0"/>
              <a:t>			</a:t>
            </a:r>
            <a:r>
              <a:rPr lang="cs-CZ" sz="1400" dirty="0" smtClean="0"/>
              <a:t>r	          </a:t>
            </a:r>
            <a:r>
              <a:rPr lang="cs-CZ" sz="1400" u="sng" noProof="1" smtClean="0"/>
              <a:t>o</a:t>
            </a:r>
            <a:r>
              <a:rPr lang="cs-CZ" sz="1400" u="sng" noProof="1" smtClean="0">
                <a:solidFill>
                  <a:srgbClr val="040E08"/>
                </a:solidFill>
              </a:rPr>
              <a:t>rok 2016</a:t>
            </a:r>
            <a:r>
              <a:rPr lang="cs-CZ" sz="1400" u="sng" dirty="0" smtClean="0">
                <a:solidFill>
                  <a:srgbClr val="040E08"/>
                </a:solidFill>
              </a:rPr>
              <a:t>	   rok 2015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2000" b="1" dirty="0" smtClean="0">
                <a:solidFill>
                  <a:srgbClr val="040E08"/>
                </a:solidFill>
              </a:rPr>
              <a:t>Výpůjčky celkem</a:t>
            </a:r>
            <a:r>
              <a:rPr lang="cs-CZ" sz="2000" dirty="0" smtClean="0">
                <a:solidFill>
                  <a:srgbClr val="040E08"/>
                </a:solidFill>
              </a:rPr>
              <a:t>:	1 729 006    </a:t>
            </a:r>
            <a:r>
              <a:rPr lang="cs-CZ" sz="2000" dirty="0" smtClean="0">
                <a:solidFill>
                  <a:srgbClr val="C00000"/>
                </a:solidFill>
              </a:rPr>
              <a:t>- 69 145    </a:t>
            </a:r>
            <a:r>
              <a:rPr lang="cs-CZ" sz="2000" b="1" dirty="0" smtClean="0">
                <a:solidFill>
                  <a:srgbClr val="C00000"/>
                </a:solidFill>
              </a:rPr>
              <a:t>-132 681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- z toho periodik </a:t>
            </a:r>
            <a:r>
              <a:rPr lang="cs-CZ" sz="2000" dirty="0" smtClean="0">
                <a:solidFill>
                  <a:srgbClr val="C00000"/>
                </a:solidFill>
              </a:rPr>
              <a:t>	    </a:t>
            </a:r>
            <a:r>
              <a:rPr lang="cs-CZ" sz="2000" dirty="0" smtClean="0">
                <a:solidFill>
                  <a:srgbClr val="040E08"/>
                </a:solidFill>
              </a:rPr>
              <a:t>205 737    </a:t>
            </a:r>
            <a:r>
              <a:rPr lang="cs-CZ" sz="2000" dirty="0" smtClean="0">
                <a:solidFill>
                  <a:srgbClr val="C00000"/>
                </a:solidFill>
              </a:rPr>
              <a:t>-  3 769     -   </a:t>
            </a:r>
            <a:r>
              <a:rPr lang="cs-CZ" sz="2000" b="1" dirty="0" smtClean="0">
                <a:solidFill>
                  <a:srgbClr val="C00000"/>
                </a:solidFill>
              </a:rPr>
              <a:t>8 278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/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Naučná literatura	    363 509    </a:t>
            </a:r>
            <a:r>
              <a:rPr lang="cs-CZ" sz="2000" dirty="0" smtClean="0">
                <a:solidFill>
                  <a:srgbClr val="C00000"/>
                </a:solidFill>
              </a:rPr>
              <a:t>- 38 699    - </a:t>
            </a:r>
            <a:r>
              <a:rPr lang="cs-CZ" sz="2000" b="1" dirty="0" smtClean="0">
                <a:solidFill>
                  <a:srgbClr val="C00000"/>
                </a:solidFill>
              </a:rPr>
              <a:t>45 542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Beletrie			    948 472    </a:t>
            </a:r>
            <a:r>
              <a:rPr lang="cs-CZ" sz="2000" dirty="0" smtClean="0">
                <a:solidFill>
                  <a:srgbClr val="C00000"/>
                </a:solidFill>
              </a:rPr>
              <a:t>- 13 902    - </a:t>
            </a:r>
            <a:r>
              <a:rPr lang="cs-CZ" sz="2000" b="1" dirty="0" smtClean="0">
                <a:solidFill>
                  <a:srgbClr val="C00000"/>
                </a:solidFill>
              </a:rPr>
              <a:t>30 980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Mládež naučná		      32 689    </a:t>
            </a:r>
            <a:r>
              <a:rPr lang="cs-CZ" sz="2000" dirty="0" smtClean="0">
                <a:solidFill>
                  <a:srgbClr val="C00000"/>
                </a:solidFill>
              </a:rPr>
              <a:t>-   2 909    - </a:t>
            </a:r>
            <a:r>
              <a:rPr lang="cs-CZ" sz="2000" b="1" dirty="0" smtClean="0">
                <a:solidFill>
                  <a:srgbClr val="C00000"/>
                </a:solidFill>
              </a:rPr>
              <a:t>10 123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Mládež beletrie		    142 695    </a:t>
            </a:r>
            <a:r>
              <a:rPr lang="cs-CZ" sz="2000" dirty="0" smtClean="0">
                <a:solidFill>
                  <a:srgbClr val="C00000"/>
                </a:solidFill>
              </a:rPr>
              <a:t>- 13 624    - </a:t>
            </a:r>
            <a:r>
              <a:rPr lang="cs-CZ" sz="2000" b="1" dirty="0" smtClean="0">
                <a:solidFill>
                  <a:srgbClr val="C00000"/>
                </a:solidFill>
              </a:rPr>
              <a:t>34 514</a:t>
            </a:r>
            <a:endParaRPr lang="en-US" sz="2000" b="1" dirty="0">
              <a:solidFill>
                <a:srgbClr val="040E08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42487"/>
              </p:ext>
            </p:extLst>
          </p:nvPr>
        </p:nvGraphicFramePr>
        <p:xfrm>
          <a:off x="3275856" y="3789040"/>
          <a:ext cx="4104456" cy="261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78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04665"/>
            <a:ext cx="6912768" cy="50405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3200" b="1" u="sng" noProof="1" smtClean="0"/>
              <a:t>Ok</a:t>
            </a:r>
            <a:r>
              <a:rPr lang="cs-CZ" sz="3200" b="1" u="sng" noProof="1" smtClean="0">
                <a:solidFill>
                  <a:srgbClr val="040E08"/>
                </a:solidFill>
              </a:rPr>
              <a:t>Okres Zlín ve statistice </a:t>
            </a:r>
            <a:r>
              <a:rPr lang="cs-CZ" sz="3200" b="1" u="sng" noProof="1" smtClean="0">
                <a:solidFill>
                  <a:srgbClr val="040E08"/>
                </a:solidFill>
              </a:rPr>
              <a:t>2016</a:t>
            </a:r>
            <a:r>
              <a:rPr lang="cs-CZ" sz="3200" b="1" u="sng" noProof="1" smtClean="0"/>
              <a:t>Zlín 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1200" noProof="1"/>
              <a:t>	</a:t>
            </a:r>
            <a:r>
              <a:rPr lang="cs-CZ" sz="1200" noProof="1" smtClean="0"/>
              <a:t>			        </a:t>
            </a:r>
            <a:r>
              <a:rPr lang="cs-CZ" sz="1200" noProof="1" smtClean="0">
                <a:solidFill>
                  <a:srgbClr val="040E08"/>
                </a:solidFill>
              </a:rPr>
              <a:t>ROK 2016                  ROK 2015</a:t>
            </a:r>
            <a:r>
              <a:rPr lang="cs-CZ" sz="3200" b="1" u="sng" noProof="1" smtClean="0"/>
              <a:t>ve </a:t>
            </a:r>
            <a:br>
              <a:rPr lang="cs-CZ" sz="3200" b="1" u="sng" noProof="1" smtClean="0"/>
            </a:br>
            <a:r>
              <a:rPr lang="cs-CZ" sz="2000" dirty="0" smtClean="0">
                <a:solidFill>
                  <a:srgbClr val="040E08"/>
                </a:solidFill>
              </a:rPr>
              <a:t>Nákup </a:t>
            </a:r>
            <a:r>
              <a:rPr lang="cs-CZ" sz="2000" dirty="0">
                <a:solidFill>
                  <a:srgbClr val="040E08"/>
                </a:solidFill>
              </a:rPr>
              <a:t>KF	5 724 </a:t>
            </a:r>
            <a:r>
              <a:rPr lang="cs-CZ" sz="2000" dirty="0" smtClean="0">
                <a:solidFill>
                  <a:srgbClr val="040E08"/>
                </a:solidFill>
              </a:rPr>
              <a:t>766      </a:t>
            </a:r>
            <a:r>
              <a:rPr lang="cs-CZ" sz="3200" b="1" u="sng" dirty="0" smtClean="0"/>
              <a:t>e  </a:t>
            </a:r>
            <a:r>
              <a:rPr lang="cs-CZ" sz="2000" dirty="0" smtClean="0">
                <a:solidFill>
                  <a:srgbClr val="000000"/>
                </a:solidFill>
              </a:rPr>
              <a:t>391 945        236 527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1600" dirty="0" smtClean="0">
                <a:solidFill>
                  <a:srgbClr val="000000"/>
                </a:solidFill>
              </a:rPr>
              <a:t>z toho periodika	    </a:t>
            </a:r>
            <a:r>
              <a:rPr lang="cs-CZ" sz="2000" dirty="0" smtClean="0">
                <a:solidFill>
                  <a:srgbClr val="000000"/>
                </a:solidFill>
              </a:rPr>
              <a:t>641 691	      8 325           39 706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Přírůstek	     32 420	         329             </a:t>
            </a:r>
            <a:r>
              <a:rPr lang="cs-CZ" sz="2000" b="1" dirty="0" smtClean="0">
                <a:solidFill>
                  <a:srgbClr val="C00000"/>
                </a:solidFill>
              </a:rPr>
              <a:t>- 449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Úbytek		     29 299	    15 065          </a:t>
            </a:r>
            <a:r>
              <a:rPr lang="cs-CZ" sz="2000" b="1" dirty="0" smtClean="0">
                <a:solidFill>
                  <a:srgbClr val="C00000"/>
                </a:solidFill>
              </a:rPr>
              <a:t>- 2 214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Přírůstek  VF	       2 816	           16	  </a:t>
            </a:r>
            <a:r>
              <a:rPr lang="cs-CZ" sz="2000" b="1" dirty="0" smtClean="0">
                <a:solidFill>
                  <a:srgbClr val="C00000"/>
                </a:solidFill>
              </a:rPr>
              <a:t>- 431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579463"/>
              </p:ext>
            </p:extLst>
          </p:nvPr>
        </p:nvGraphicFramePr>
        <p:xfrm>
          <a:off x="1835696" y="3501008"/>
          <a:ext cx="3456384" cy="252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458465"/>
              </p:ext>
            </p:extLst>
          </p:nvPr>
        </p:nvGraphicFramePr>
        <p:xfrm>
          <a:off x="5436096" y="3501008"/>
          <a:ext cx="3600400" cy="252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69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5300" y="1844825"/>
            <a:ext cx="8153400" cy="453650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cs-CZ" sz="2800" dirty="0" smtClean="0"/>
          </a:p>
          <a:p>
            <a:pPr marL="3657600" lvl="8" indent="0">
              <a:lnSpc>
                <a:spcPct val="80000"/>
              </a:lnSpc>
              <a:buNone/>
            </a:pPr>
            <a:r>
              <a:rPr lang="cs-CZ" sz="1200" b="1" dirty="0" smtClean="0">
                <a:solidFill>
                  <a:schemeClr val="bg1">
                    <a:lumMod val="95000"/>
                  </a:schemeClr>
                </a:solidFill>
              </a:rPr>
              <a:t>	   </a:t>
            </a:r>
            <a:r>
              <a:rPr lang="cs-CZ" sz="1200" dirty="0" smtClean="0">
                <a:solidFill>
                  <a:schemeClr val="bg1">
                    <a:lumMod val="95000"/>
                  </a:schemeClr>
                </a:solidFill>
              </a:rPr>
              <a:t>ROK 2016		       ROK 2015</a:t>
            </a:r>
          </a:p>
          <a:p>
            <a:pPr marL="3657600" lvl="8" indent="0">
              <a:lnSpc>
                <a:spcPct val="80000"/>
              </a:lnSpc>
              <a:buNone/>
            </a:pPr>
            <a:endParaRPr lang="cs-CZ" sz="1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Návštěvy webu	743 713</a:t>
            </a:r>
            <a:r>
              <a:rPr lang="cs-CZ" sz="2800" b="1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71 601	</a:t>
            </a:r>
            <a:r>
              <a:rPr lang="cs-CZ" sz="2400" b="1" dirty="0" smtClean="0">
                <a:solidFill>
                  <a:srgbClr val="000000"/>
                </a:solidFill>
              </a:rPr>
              <a:t>- 12 682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El. katalog		868 026       </a:t>
            </a:r>
            <a:r>
              <a:rPr lang="cs-CZ" sz="2400" b="1" dirty="0" smtClean="0">
                <a:solidFill>
                  <a:srgbClr val="002060"/>
                </a:solidFill>
              </a:rPr>
              <a:t>- 32 513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	  10 707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El. Protokol	125 108	  1 113	</a:t>
            </a:r>
            <a:r>
              <a:rPr lang="cs-CZ" sz="2400" b="1" dirty="0" smtClean="0">
                <a:solidFill>
                  <a:srgbClr val="000000"/>
                </a:solidFill>
              </a:rPr>
              <a:t>-   2 420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PC pro veřejnost	       301	</a:t>
            </a:r>
            <a:r>
              <a:rPr lang="cs-CZ" sz="2400" b="1" dirty="0" smtClean="0">
                <a:solidFill>
                  <a:srgbClr val="000000"/>
                </a:solidFill>
              </a:rPr>
              <a:t>      -  6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	          11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Studijní místa	    1 440	       62		          12</a:t>
            </a:r>
            <a:endParaRPr lang="cs-CZ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cs-CZ" sz="28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cs-CZ" sz="1800" dirty="0"/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491403"/>
              </a:solidFill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/>
              <a:t>Okres Zlín ve statistice 2016</a:t>
            </a:r>
            <a:endParaRPr lang="cs-CZ" sz="3200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096344" cy="5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76672"/>
            <a:ext cx="7056784" cy="50405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2800" b="1" u="sng" noProof="1" smtClean="0">
                <a:solidFill>
                  <a:srgbClr val="000000"/>
                </a:solidFill>
              </a:rPr>
              <a:t>Profesionální knihovny </a:t>
            </a:r>
            <a:r>
              <a:rPr lang="cs-CZ" sz="2800" b="1" u="sng" noProof="1" smtClean="0">
                <a:solidFill>
                  <a:srgbClr val="040E08"/>
                </a:solidFill>
              </a:rPr>
              <a:t>- statistika 2016</a:t>
            </a:r>
            <a:r>
              <a:rPr lang="cs-CZ" sz="2800" b="1" u="sng" noProof="1" smtClean="0"/>
              <a:t>Zlín 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>ve </a:t>
            </a:r>
            <a:r>
              <a:rPr lang="cs-CZ" sz="3200" b="1" u="sng" noProof="1" smtClean="0"/>
              <a:t>statistice </a:t>
            </a:r>
            <a:r>
              <a:rPr lang="cs-CZ" sz="3200" b="1" u="sng" dirty="0" smtClean="0"/>
              <a:t>2016OkresZlín </a:t>
            </a:r>
            <a:r>
              <a:rPr lang="cs-CZ" sz="3200" b="1" u="sng" dirty="0"/>
              <a:t>ve 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2400" b="1" dirty="0" smtClean="0">
                <a:solidFill>
                  <a:srgbClr val="000000"/>
                </a:solidFill>
              </a:rPr>
              <a:t>Obsluhovaná populace	60 738</a:t>
            </a:r>
            <a:r>
              <a:rPr lang="cs-CZ" sz="2400" dirty="0" smtClean="0">
                <a:solidFill>
                  <a:srgbClr val="000000"/>
                </a:solidFill>
              </a:rPr>
              <a:t>	</a:t>
            </a:r>
            <a:r>
              <a:rPr lang="cs-CZ" sz="2400" b="1" dirty="0" smtClean="0">
                <a:solidFill>
                  <a:srgbClr val="C00000"/>
                </a:solidFill>
              </a:rPr>
              <a:t>- 313</a:t>
            </a:r>
            <a:br>
              <a:rPr lang="cs-CZ" sz="2400" b="1" dirty="0" smtClean="0">
                <a:solidFill>
                  <a:srgbClr val="C00000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/>
            </a:r>
            <a:br>
              <a:rPr lang="cs-CZ" sz="2400" b="1" dirty="0" smtClean="0">
                <a:solidFill>
                  <a:srgbClr val="C00000"/>
                </a:solidFill>
              </a:rPr>
            </a:br>
            <a:r>
              <a:rPr lang="cs-CZ" sz="2400" dirty="0">
                <a:solidFill>
                  <a:srgbClr val="040E08"/>
                </a:solidFill>
              </a:rPr>
              <a:t>				      </a:t>
            </a:r>
            <a:r>
              <a:rPr lang="cs-CZ" sz="2400" dirty="0" smtClean="0">
                <a:solidFill>
                  <a:srgbClr val="040E08"/>
                </a:solidFill>
              </a:rPr>
              <a:t> </a:t>
            </a:r>
            <a:r>
              <a:rPr lang="cs-CZ" sz="1400" dirty="0" smtClean="0">
                <a:solidFill>
                  <a:srgbClr val="040E08"/>
                </a:solidFill>
              </a:rPr>
              <a:t>ROK </a:t>
            </a:r>
            <a:r>
              <a:rPr lang="cs-CZ" sz="1400" dirty="0">
                <a:solidFill>
                  <a:srgbClr val="040E08"/>
                </a:solidFill>
              </a:rPr>
              <a:t>2016	</a:t>
            </a:r>
            <a:r>
              <a:rPr lang="cs-CZ" sz="1400" dirty="0" smtClean="0">
                <a:solidFill>
                  <a:srgbClr val="040E08"/>
                </a:solidFill>
              </a:rPr>
              <a:t> ROK 2015</a:t>
            </a:r>
            <a:r>
              <a:rPr lang="cs-CZ" sz="2400" dirty="0">
                <a:solidFill>
                  <a:srgbClr val="040E08"/>
                </a:solidFill>
              </a:rPr>
              <a:t/>
            </a:r>
            <a:br>
              <a:rPr lang="cs-CZ" sz="2400" dirty="0">
                <a:solidFill>
                  <a:srgbClr val="040E08"/>
                </a:solidFill>
              </a:rPr>
            </a:br>
            <a:r>
              <a:rPr lang="cs-CZ" sz="2000" b="1" dirty="0">
                <a:solidFill>
                  <a:srgbClr val="040E08"/>
                </a:solidFill>
              </a:rPr>
              <a:t>Registrovaní uživatelé:     </a:t>
            </a:r>
            <a:r>
              <a:rPr lang="cs-CZ" sz="2000" b="1" dirty="0" smtClean="0">
                <a:solidFill>
                  <a:srgbClr val="040E08"/>
                </a:solidFill>
              </a:rPr>
              <a:t>  11 186       </a:t>
            </a:r>
            <a:r>
              <a:rPr lang="cs-CZ" sz="2000" b="1" dirty="0" smtClean="0">
                <a:solidFill>
                  <a:srgbClr val="C00000"/>
                </a:solidFill>
              </a:rPr>
              <a:t>- 305</a:t>
            </a:r>
            <a:r>
              <a:rPr lang="cs-CZ" sz="2000" b="1" dirty="0">
                <a:solidFill>
                  <a:srgbClr val="C00000"/>
                </a:solidFill>
              </a:rPr>
              <a:t>	</a:t>
            </a:r>
            <a:r>
              <a:rPr lang="cs-CZ" sz="2000" b="1" dirty="0" smtClean="0">
                <a:solidFill>
                  <a:srgbClr val="C00000"/>
                </a:solidFill>
              </a:rPr>
              <a:t>  - 247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cs-CZ" sz="2000" b="1" dirty="0">
                <a:solidFill>
                  <a:srgbClr val="040E08"/>
                </a:solidFill>
              </a:rPr>
              <a:t/>
            </a:r>
            <a:br>
              <a:rPr lang="cs-CZ" sz="2000" b="1" dirty="0">
                <a:solidFill>
                  <a:srgbClr val="040E08"/>
                </a:solidFill>
              </a:rPr>
            </a:br>
            <a:r>
              <a:rPr lang="cs-CZ" sz="2000" b="1" dirty="0">
                <a:solidFill>
                  <a:srgbClr val="040E08"/>
                </a:solidFill>
              </a:rPr>
              <a:t>Z toho do 15 let: 	   </a:t>
            </a:r>
            <a:r>
              <a:rPr lang="cs-CZ" sz="2000" b="1" dirty="0" smtClean="0">
                <a:solidFill>
                  <a:srgbClr val="040E08"/>
                </a:solidFill>
              </a:rPr>
              <a:t>    3 821       </a:t>
            </a:r>
            <a:r>
              <a:rPr lang="cs-CZ" sz="2000" b="1" dirty="0" smtClean="0">
                <a:solidFill>
                  <a:srgbClr val="C00000"/>
                </a:solidFill>
              </a:rPr>
              <a:t>-   43</a:t>
            </a:r>
            <a:r>
              <a:rPr lang="cs-CZ" sz="2000" b="1" dirty="0">
                <a:solidFill>
                  <a:srgbClr val="C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      55</a:t>
            </a:r>
            <a:r>
              <a:rPr lang="cs-CZ" sz="2800" b="1" dirty="0">
                <a:solidFill>
                  <a:srgbClr val="040E08"/>
                </a:solidFill>
              </a:rPr>
              <a:t/>
            </a:r>
            <a:br>
              <a:rPr lang="cs-CZ" sz="2800" b="1" dirty="0">
                <a:solidFill>
                  <a:srgbClr val="040E08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341735"/>
              </p:ext>
            </p:extLst>
          </p:nvPr>
        </p:nvGraphicFramePr>
        <p:xfrm>
          <a:off x="1835696" y="3356992"/>
          <a:ext cx="34563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225409"/>
              </p:ext>
            </p:extLst>
          </p:nvPr>
        </p:nvGraphicFramePr>
        <p:xfrm>
          <a:off x="5436096" y="3356992"/>
          <a:ext cx="3528392" cy="262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98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04665"/>
            <a:ext cx="7200800" cy="50405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cs-CZ" sz="2800" b="1" u="sng" noProof="1" smtClean="0">
                <a:solidFill>
                  <a:srgbClr val="000000"/>
                </a:solidFill>
              </a:rPr>
              <a:t>Profesionální </a:t>
            </a:r>
            <a:r>
              <a:rPr lang="cs-CZ" sz="2800" b="1" u="sng" noProof="1">
                <a:solidFill>
                  <a:srgbClr val="000000"/>
                </a:solidFill>
              </a:rPr>
              <a:t>knihovny </a:t>
            </a:r>
            <a:r>
              <a:rPr lang="cs-CZ" sz="2800" b="1" u="sng" noProof="1">
                <a:solidFill>
                  <a:srgbClr val="040E08"/>
                </a:solidFill>
              </a:rPr>
              <a:t>- statistika 2016</a:t>
            </a:r>
            <a:r>
              <a:rPr lang="cs-CZ" sz="2800" b="1" u="sng" noProof="1"/>
              <a:t>Zlín</a:t>
            </a:r>
            <a:r>
              <a:rPr lang="cs-CZ" sz="3200" b="1" u="sng" noProof="1" smtClean="0"/>
              <a:t/>
            </a:r>
            <a:br>
              <a:rPr lang="cs-CZ" sz="3200" b="1" u="sng" noProof="1" smtClean="0"/>
            </a:br>
            <a:r>
              <a:rPr lang="cs-CZ" sz="3200" b="1" u="sng" noProof="1" smtClean="0"/>
              <a:t>ve </a:t>
            </a:r>
            <a:r>
              <a:rPr lang="cs-CZ" sz="3200" b="1" u="sng" noProof="1" smtClean="0"/>
              <a:t>statistice </a:t>
            </a:r>
            <a:r>
              <a:rPr lang="cs-CZ" sz="3200" b="1" u="sng" dirty="0" smtClean="0"/>
              <a:t>2016OkresZlín </a:t>
            </a:r>
            <a:r>
              <a:rPr lang="cs-CZ" sz="3200" b="1" u="sng" dirty="0"/>
              <a:t>ve 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1200" dirty="0" smtClean="0"/>
              <a:t>				              </a:t>
            </a:r>
            <a:r>
              <a:rPr lang="cs-CZ" sz="1200" dirty="0" smtClean="0">
                <a:solidFill>
                  <a:srgbClr val="000000"/>
                </a:solidFill>
              </a:rPr>
              <a:t>ROK 2016                   ROK 2015</a:t>
            </a:r>
            <a:endParaRPr lang="en-US" sz="2000" b="1" dirty="0">
              <a:solidFill>
                <a:srgbClr val="040E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35696" y="1536174"/>
            <a:ext cx="7308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40E08"/>
                </a:solidFill>
              </a:rPr>
              <a:t>Fyzické návštěvy:	</a:t>
            </a:r>
            <a:r>
              <a:rPr lang="cs-CZ" sz="2000" dirty="0" smtClean="0">
                <a:solidFill>
                  <a:srgbClr val="040E08"/>
                </a:solidFill>
              </a:rPr>
              <a:t>205 205      </a:t>
            </a:r>
            <a:r>
              <a:rPr lang="cs-CZ" sz="2000" b="1" dirty="0" smtClean="0">
                <a:solidFill>
                  <a:srgbClr val="C00000"/>
                </a:solidFill>
              </a:rPr>
              <a:t>- 2 570</a:t>
            </a:r>
            <a:r>
              <a:rPr lang="cs-CZ" sz="2000" dirty="0">
                <a:solidFill>
                  <a:srgbClr val="C00000"/>
                </a:solidFill>
              </a:rPr>
              <a:t>	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-  1 953</a:t>
            </a:r>
            <a:r>
              <a:rPr lang="cs-CZ" sz="2000" dirty="0">
                <a:solidFill>
                  <a:srgbClr val="C00000"/>
                </a:solidFill>
              </a:rPr>
              <a:t/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Studovny a </a:t>
            </a:r>
            <a:r>
              <a:rPr lang="cs-CZ" sz="2000" dirty="0" smtClean="0">
                <a:solidFill>
                  <a:srgbClr val="040E08"/>
                </a:solidFill>
              </a:rPr>
              <a:t>půjčovny:     158 286      </a:t>
            </a:r>
            <a:r>
              <a:rPr lang="cs-CZ" sz="2000" b="1" dirty="0" smtClean="0">
                <a:solidFill>
                  <a:srgbClr val="C00000"/>
                </a:solidFill>
              </a:rPr>
              <a:t>- 2 268         -   1 389</a:t>
            </a:r>
            <a:r>
              <a:rPr lang="cs-CZ" sz="2000" dirty="0">
                <a:solidFill>
                  <a:srgbClr val="C00000"/>
                </a:solidFill>
              </a:rPr>
              <a:t/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040E08"/>
                </a:solidFill>
              </a:rPr>
              <a:t>Internet:</a:t>
            </a:r>
            <a:r>
              <a:rPr lang="cs-CZ" sz="2000" dirty="0">
                <a:solidFill>
                  <a:srgbClr val="040E08"/>
                </a:solidFill>
              </a:rPr>
              <a:t>		   </a:t>
            </a:r>
            <a:r>
              <a:rPr lang="cs-CZ" sz="2000" dirty="0" smtClean="0">
                <a:solidFill>
                  <a:srgbClr val="040E08"/>
                </a:solidFill>
              </a:rPr>
              <a:t>15 662     </a:t>
            </a:r>
            <a:r>
              <a:rPr lang="cs-CZ" sz="2000" b="1" dirty="0" smtClean="0">
                <a:solidFill>
                  <a:srgbClr val="C00000"/>
                </a:solidFill>
              </a:rPr>
              <a:t>- 4 241         -   1 551</a:t>
            </a:r>
            <a:r>
              <a:rPr lang="cs-CZ" sz="2000" dirty="0">
                <a:solidFill>
                  <a:srgbClr val="C00000"/>
                </a:solidFill>
              </a:rPr>
              <a:t/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Účastníci </a:t>
            </a:r>
            <a:r>
              <a:rPr lang="cs-CZ" sz="2000" dirty="0" smtClean="0">
                <a:solidFill>
                  <a:srgbClr val="040E08"/>
                </a:solidFill>
              </a:rPr>
              <a:t>akcí:</a:t>
            </a:r>
            <a:r>
              <a:rPr lang="cs-CZ" sz="2000" dirty="0">
                <a:solidFill>
                  <a:srgbClr val="040E08"/>
                </a:solidFill>
              </a:rPr>
              <a:t>		   </a:t>
            </a:r>
            <a:r>
              <a:rPr lang="cs-CZ" sz="2000" dirty="0" smtClean="0">
                <a:solidFill>
                  <a:srgbClr val="040E08"/>
                </a:solidFill>
              </a:rPr>
              <a:t>31 275       3 939 </a:t>
            </a:r>
            <a:r>
              <a:rPr lang="cs-CZ" sz="2000" dirty="0">
                <a:solidFill>
                  <a:srgbClr val="C00000"/>
                </a:solidFill>
              </a:rPr>
              <a:t>	    </a:t>
            </a:r>
            <a:r>
              <a:rPr lang="cs-CZ" sz="2000" dirty="0" smtClean="0">
                <a:solidFill>
                  <a:srgbClr val="C00000"/>
                </a:solidFill>
              </a:rPr>
              <a:t>   </a:t>
            </a:r>
            <a:r>
              <a:rPr lang="cs-CZ" sz="2000" dirty="0" smtClean="0">
                <a:solidFill>
                  <a:srgbClr val="000000"/>
                </a:solidFill>
              </a:rPr>
              <a:t>987</a:t>
            </a:r>
            <a:r>
              <a:rPr lang="cs-CZ" sz="2000" dirty="0">
                <a:solidFill>
                  <a:srgbClr val="040E08"/>
                </a:solidFill>
              </a:rPr>
              <a:t/>
            </a:r>
            <a:br>
              <a:rPr lang="cs-CZ" sz="2000" dirty="0">
                <a:solidFill>
                  <a:srgbClr val="040E08"/>
                </a:solidFill>
              </a:rPr>
            </a:br>
            <a:r>
              <a:rPr lang="cs-CZ" sz="2000" dirty="0">
                <a:solidFill>
                  <a:srgbClr val="040E08"/>
                </a:solidFill>
              </a:rPr>
              <a:t>Akce </a:t>
            </a:r>
            <a:r>
              <a:rPr lang="cs-CZ" sz="2000" dirty="0" smtClean="0">
                <a:solidFill>
                  <a:srgbClr val="040E08"/>
                </a:solidFill>
              </a:rPr>
              <a:t>celkem:</a:t>
            </a:r>
            <a:r>
              <a:rPr lang="cs-CZ" sz="2000" dirty="0">
                <a:solidFill>
                  <a:srgbClr val="C00000"/>
                </a:solidFill>
              </a:rPr>
              <a:t>		     </a:t>
            </a:r>
            <a:r>
              <a:rPr lang="cs-CZ" sz="2000" dirty="0">
                <a:solidFill>
                  <a:srgbClr val="040E08"/>
                </a:solidFill>
              </a:rPr>
              <a:t>2 453          </a:t>
            </a:r>
            <a:r>
              <a:rPr lang="cs-CZ" sz="2000" dirty="0" smtClean="0">
                <a:solidFill>
                  <a:srgbClr val="040E08"/>
                </a:solidFill>
              </a:rPr>
              <a:t>187</a:t>
            </a:r>
            <a:r>
              <a:rPr lang="cs-CZ" sz="2000" dirty="0">
                <a:solidFill>
                  <a:srgbClr val="040E08"/>
                </a:solidFill>
              </a:rPr>
              <a:t>	       </a:t>
            </a:r>
            <a:r>
              <a:rPr lang="cs-CZ" sz="2000" dirty="0" smtClean="0">
                <a:solidFill>
                  <a:srgbClr val="040E08"/>
                </a:solidFill>
              </a:rPr>
              <a:t>107</a:t>
            </a:r>
            <a:endParaRPr lang="cs-CZ" sz="20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454425"/>
              </p:ext>
            </p:extLst>
          </p:nvPr>
        </p:nvGraphicFramePr>
        <p:xfrm>
          <a:off x="5489848" y="3573016"/>
          <a:ext cx="3474640" cy="289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374156"/>
              </p:ext>
            </p:extLst>
          </p:nvPr>
        </p:nvGraphicFramePr>
        <p:xfrm>
          <a:off x="1835696" y="3573016"/>
          <a:ext cx="3520430" cy="289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2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270</Words>
  <Application>Microsoft Office PowerPoint</Application>
  <PresentationFormat>Předvádění na obrazovce (4:3)</PresentationFormat>
  <Paragraphs>88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powerpoint-template</vt:lpstr>
      <vt:lpstr>Statistika za rok 2016 – okres Zlín</vt:lpstr>
      <vt:lpstr>Statistika za rok 2016</vt:lpstr>
      <vt:lpstr>OkOkres Zlín ve statistice 2016Zlín  ve statistice 2016OkresZlín ve   Počet obyvatel :  192 495             +1 553            ROK 2016 ROK 2015 Registrovaní uživatelé:     31 409      - 336 - 477 Z toho do 15 let:      8 160       - 329 -   18 2016</vt:lpstr>
      <vt:lpstr>OkOkres Zlín ve statistice 2016Zlín  ve statistice 2016OkresZlín ve     r           orok 2016    rok 2015 Fyzické návštěvy: 562 208      - 3 883 - 14 130 Studovny a půjčovny      439 800      -    792         - 15 653 Internet      50 221     - 8 273         -   4 922 Účastníci akcí     72 187      14 660             6 445 Akce celkem       2 453           354        140</vt:lpstr>
      <vt:lpstr>OkOkres Zlín ve statistice 2016Zlín  ve statistice 2016OkresZlín ve     r           orok 2016    rok 2015 Výpůjčky celkem: 1 729 006    - 69 145    -132 681 - z toho periodik      205 737    -  3 769     -   8 278  Naučná literatura     363 509    - 38 699    - 45 542 Beletrie       948 472    - 13 902    - 30 980 Mládež naučná        32 689    -   2 909    - 10 123 Mládež beletrie      142 695    - 13 624    - 34 514</vt:lpstr>
      <vt:lpstr>OkOkres Zlín ve statistice 2016Zlín               ROK 2016                  ROK 2015ve  Nákup KF 5 724 766      e  391 945        236 527 z toho periodika     641 691       8 325           39 706  Přírůstek      32 420          329             - 449 Úbytek       29 299     15 065          - 2 214 Přírůstek  VF        2 816            16   - 431 </vt:lpstr>
      <vt:lpstr>Okres Zlín ve statistice 2016</vt:lpstr>
      <vt:lpstr>Profesionální knihovny - statistika 2016Zlín  ve statistice 2016OkresZlín ve  Obsluhovaná populace 60 738 - 313             ROK 2016  ROK 2015 Registrovaní uživatelé:       11 186       - 305   - 247  Z toho do 15 let:         3 821       -   43       55 </vt:lpstr>
      <vt:lpstr>Profesionální knihovny - statistika 2016Zlín ve statistice 2016OkresZlín ve                    ROK 2016                   ROK 2015</vt:lpstr>
      <vt:lpstr>Profesionální knihovny - statistika 2016Zlín   ve statistice                              ROK 2015            ROK 2016  ve  Výpůjčky celkem:   497 220      - 19 797    - 22 759 - z toho periodik    104 484          3 769     -   8 278  Naučná literatura     363 509    - 38 699    - 45 542 Beletrie       948 472    - 13 902    - 30 980 Mládež naučná        32 689    -   2 909    - 10 123 Mládež beletrie      142 695    - 13 624    - 34 514</vt:lpstr>
      <vt:lpstr>OkOkres Zlín ve statistice 2016Zlín  ve statistice 2016OkresZlín ve  </vt:lpstr>
      <vt:lpstr>Výměnné soubory na přání:</vt:lpstr>
      <vt:lpstr>Prezentace aplikace PowerPoint</vt:lpstr>
      <vt:lpstr>Okres zlín </vt:lpstr>
      <vt:lpstr>Prezentace aplikace PowerPoint</vt:lpstr>
      <vt:lpstr>Odeslání objednávky </vt:lpstr>
      <vt:lpstr>Výměnné soubory</vt:lpstr>
      <vt:lpstr>     Děkuji za pozornost   Krajská knihovna Františka Bartoše ve Zlíně, příspěvková organizace  Vizovice,  15. března 2017                 Bc. Věra Adámková</vt:lpstr>
    </vt:vector>
  </TitlesOfParts>
  <Company>Univerzita Tomáše Bati ve Zlíně - Knihovna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Univerzitní knihovny</dc:title>
  <dc:creator>knihovnik</dc:creator>
  <cp:lastModifiedBy>adamkova</cp:lastModifiedBy>
  <cp:revision>95</cp:revision>
  <dcterms:created xsi:type="dcterms:W3CDTF">2015-11-18T18:13:03Z</dcterms:created>
  <dcterms:modified xsi:type="dcterms:W3CDTF">2017-03-13T14:34:38Z</dcterms:modified>
</cp:coreProperties>
</file>