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1582" r:id="rId3"/>
    <p:sldId id="1559" r:id="rId4"/>
    <p:sldId id="1560" r:id="rId5"/>
    <p:sldId id="1561" r:id="rId6"/>
    <p:sldId id="1562" r:id="rId7"/>
    <p:sldId id="1579" r:id="rId8"/>
    <p:sldId id="1585" r:id="rId9"/>
    <p:sldId id="1575" r:id="rId10"/>
    <p:sldId id="1577" r:id="rId11"/>
    <p:sldId id="1564" r:id="rId12"/>
    <p:sldId id="1565" r:id="rId13"/>
    <p:sldId id="1568" r:id="rId14"/>
    <p:sldId id="1569" r:id="rId15"/>
    <p:sldId id="1567" r:id="rId16"/>
    <p:sldId id="1574" r:id="rId17"/>
    <p:sldId id="1584" r:id="rId18"/>
    <p:sldId id="1325" r:id="rId19"/>
    <p:sldId id="1309" r:id="rId20"/>
    <p:sldId id="1578" r:id="rId21"/>
    <p:sldId id="1580" r:id="rId22"/>
    <p:sldId id="1548" r:id="rId23"/>
    <p:sldId id="1543" r:id="rId24"/>
    <p:sldId id="1544" r:id="rId25"/>
    <p:sldId id="1480" r:id="rId26"/>
    <p:sldId id="1536" r:id="rId27"/>
    <p:sldId id="1515" r:id="rId28"/>
    <p:sldId id="1516" r:id="rId29"/>
    <p:sldId id="1497" r:id="rId30"/>
    <p:sldId id="1513" r:id="rId31"/>
    <p:sldId id="1501" r:id="rId32"/>
    <p:sldId id="1518" r:id="rId33"/>
    <p:sldId id="1504" r:id="rId34"/>
    <p:sldId id="1512" r:id="rId35"/>
    <p:sldId id="1505" r:id="rId36"/>
    <p:sldId id="1551" r:id="rId37"/>
    <p:sldId id="1506" r:id="rId38"/>
    <p:sldId id="1540" r:id="rId39"/>
    <p:sldId id="1541" r:id="rId40"/>
    <p:sldId id="1510" r:id="rId41"/>
    <p:sldId id="1511" r:id="rId42"/>
    <p:sldId id="1553" r:id="rId43"/>
    <p:sldId id="1514" r:id="rId44"/>
    <p:sldId id="1522" r:id="rId45"/>
    <p:sldId id="1563" r:id="rId46"/>
    <p:sldId id="1586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ter Vít" initials="RV" lastIdx="1" clrIdx="0">
    <p:extLst>
      <p:ext uri="{19B8F6BF-5375-455C-9EA6-DF929625EA0E}">
        <p15:presenceInfo xmlns:p15="http://schemas.microsoft.com/office/powerpoint/2012/main" userId="S-1-5-21-1125209875-2129146331-623647154-12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4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7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a%20D&#283;ti\2021\PUBLIKACE%202021\Grafy\Grafy%20PUBLIKACE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23\&#268;l&#225;nky\2023%20Cteni%20Richter%20Trimarium%202024%20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23\Srovn&#225;n&#237;%20&#268;ten&#225;&#345;stv&#237;%201996%20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23\Srovn&#225;n&#237;%20&#268;ten&#225;&#345;stv&#237;%201996%20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Statistika\2017\StatVK1989-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23\&#268;l&#225;nky\2023%20Cteni%20Richter%20Trimarium%202024%200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nicek\Desktop\Vyzkum_2023\Grafy_vyzkum_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avnicek\Desktop\Vyzkum_2023\Grafy_vyzkum_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HTER\Dropbox\&#268;ten&#225;&#345;stv&#237;\2007_10_13_2018_Hlavni\96_07_10_13_16_18_23%20SOUHR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 4.1'!$B$6</c:f>
              <c:strCache>
                <c:ptCount val="1"/>
                <c:pt idx="0">
                  <c:v>6–8 let (N = 517)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4.1'!$C$5:$K$5</c:f>
              <c:strCache>
                <c:ptCount val="9"/>
                <c:pt idx="0">
                  <c:v>Čtení je důležité pro vzdělání</c:v>
                </c:pt>
                <c:pt idx="1">
                  <c:v>Číst knihy je zábavné</c:v>
                </c:pt>
                <c:pt idx="2">
                  <c:v>Čtení knih je důležité pro můj další život</c:v>
                </c:pt>
                <c:pt idx="3">
                  <c:v>Čtení knih je pro mě povinnost</c:v>
                </c:pt>
                <c:pt idx="4">
                  <c:v>Číst knihy mě nutí hlavně rodiče</c:v>
                </c:pt>
                <c:pt idx="5">
                  <c:v>Čtení je spíš nuda</c:v>
                </c:pt>
                <c:pt idx="6">
                  <c:v>Čtení knih je dnes již zastaralé/nemoderní</c:v>
                </c:pt>
                <c:pt idx="7">
                  <c:v>Čtení je pro mě ztráta času</c:v>
                </c:pt>
                <c:pt idx="8">
                  <c:v>Čtení je trochu trapné</c:v>
                </c:pt>
              </c:strCache>
            </c:strRef>
          </c:cat>
          <c:val>
            <c:numRef>
              <c:f>'Graf 4.1'!$C$6:$K$6</c:f>
              <c:numCache>
                <c:formatCode>#" "%</c:formatCode>
                <c:ptCount val="9"/>
                <c:pt idx="0">
                  <c:v>0.48098892705990631</c:v>
                </c:pt>
                <c:pt idx="1">
                  <c:v>0.61235209074694541</c:v>
                </c:pt>
                <c:pt idx="2">
                  <c:v>0.34266909498400316</c:v>
                </c:pt>
                <c:pt idx="3">
                  <c:v>0.35478527591382336</c:v>
                </c:pt>
                <c:pt idx="4">
                  <c:v>0.4142300595914048</c:v>
                </c:pt>
                <c:pt idx="5">
                  <c:v>0.23177003566034113</c:v>
                </c:pt>
                <c:pt idx="6">
                  <c:v>5.2192987712418377E-2</c:v>
                </c:pt>
                <c:pt idx="7">
                  <c:v>7.1696275932594811E-2</c:v>
                </c:pt>
                <c:pt idx="8">
                  <c:v>2.9763011479792455E-2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F-4136-A2F9-B519D160E626}"/>
            </c:ext>
          </c:extLst>
        </c:ser>
        <c:ser>
          <c:idx val="1"/>
          <c:order val="1"/>
          <c:tx>
            <c:strRef>
              <c:f>'Graf 4.1'!$B$7</c:f>
              <c:strCache>
                <c:ptCount val="1"/>
                <c:pt idx="0">
                  <c:v>9–14 let N = 860)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4.1'!$C$5:$K$5</c:f>
              <c:strCache>
                <c:ptCount val="9"/>
                <c:pt idx="0">
                  <c:v>Čtení je důležité pro vzdělání</c:v>
                </c:pt>
                <c:pt idx="1">
                  <c:v>Číst knihy je zábavné</c:v>
                </c:pt>
                <c:pt idx="2">
                  <c:v>Čtení knih je důležité pro můj další život</c:v>
                </c:pt>
                <c:pt idx="3">
                  <c:v>Čtení knih je pro mě povinnost</c:v>
                </c:pt>
                <c:pt idx="4">
                  <c:v>Číst knihy mě nutí hlavně rodiče</c:v>
                </c:pt>
                <c:pt idx="5">
                  <c:v>Čtení je spíš nuda</c:v>
                </c:pt>
                <c:pt idx="6">
                  <c:v>Čtení knih je dnes již zastaralé/nemoderní</c:v>
                </c:pt>
                <c:pt idx="7">
                  <c:v>Čtení je pro mě ztráta času</c:v>
                </c:pt>
                <c:pt idx="8">
                  <c:v>Čtení je trochu trapné</c:v>
                </c:pt>
              </c:strCache>
            </c:strRef>
          </c:cat>
          <c:val>
            <c:numRef>
              <c:f>'Graf 4.1'!$C$7:$K$7</c:f>
              <c:numCache>
                <c:formatCode>#" "%</c:formatCode>
                <c:ptCount val="9"/>
                <c:pt idx="0">
                  <c:v>0.50574667405563645</c:v>
                </c:pt>
                <c:pt idx="1">
                  <c:v>0.41807952334583731</c:v>
                </c:pt>
                <c:pt idx="2">
                  <c:v>0.3504049312361866</c:v>
                </c:pt>
                <c:pt idx="3">
                  <c:v>0.36391352394949389</c:v>
                </c:pt>
                <c:pt idx="4">
                  <c:v>0.43224726545714487</c:v>
                </c:pt>
                <c:pt idx="5">
                  <c:v>0.31951228151430766</c:v>
                </c:pt>
                <c:pt idx="6">
                  <c:v>0.13886714199575037</c:v>
                </c:pt>
                <c:pt idx="7">
                  <c:v>0.13166454027405838</c:v>
                </c:pt>
                <c:pt idx="8">
                  <c:v>5.2017853080069197E-2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F-4136-A2F9-B519D160E626}"/>
            </c:ext>
          </c:extLst>
        </c:ser>
        <c:ser>
          <c:idx val="2"/>
          <c:order val="2"/>
          <c:tx>
            <c:strRef>
              <c:f>'Graf 4.1'!$B$8</c:f>
              <c:strCache>
                <c:ptCount val="1"/>
                <c:pt idx="0">
                  <c:v>15–19 let (N = 663)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4.1'!$C$5:$K$5</c:f>
              <c:strCache>
                <c:ptCount val="9"/>
                <c:pt idx="0">
                  <c:v>Čtení je důležité pro vzdělání</c:v>
                </c:pt>
                <c:pt idx="1">
                  <c:v>Číst knihy je zábavné</c:v>
                </c:pt>
                <c:pt idx="2">
                  <c:v>Čtení knih je důležité pro můj další život</c:v>
                </c:pt>
                <c:pt idx="3">
                  <c:v>Čtení knih je pro mě povinnost</c:v>
                </c:pt>
                <c:pt idx="4">
                  <c:v>Číst knihy mě nutí hlavně rodiče</c:v>
                </c:pt>
                <c:pt idx="5">
                  <c:v>Čtení je spíš nuda</c:v>
                </c:pt>
                <c:pt idx="6">
                  <c:v>Čtení knih je dnes již zastaralé/nemoderní</c:v>
                </c:pt>
                <c:pt idx="7">
                  <c:v>Čtení je pro mě ztráta času</c:v>
                </c:pt>
                <c:pt idx="8">
                  <c:v>Čtení je trochu trapné</c:v>
                </c:pt>
              </c:strCache>
            </c:strRef>
          </c:cat>
          <c:val>
            <c:numRef>
              <c:f>'Graf 4.1'!$C$8:$K$8</c:f>
              <c:numCache>
                <c:formatCode>#" "%</c:formatCode>
                <c:ptCount val="9"/>
                <c:pt idx="0">
                  <c:v>0.7820724811662203</c:v>
                </c:pt>
                <c:pt idx="1">
                  <c:v>0.55081379787466267</c:v>
                </c:pt>
                <c:pt idx="2">
                  <c:v>0.49192256371258863</c:v>
                </c:pt>
                <c:pt idx="3">
                  <c:v>0.22601826170795139</c:v>
                </c:pt>
                <c:pt idx="4">
                  <c:v>6.5819022599594212E-2</c:v>
                </c:pt>
                <c:pt idx="5">
                  <c:v>0.26252658569193338</c:v>
                </c:pt>
                <c:pt idx="6">
                  <c:v>0.15109233693939511</c:v>
                </c:pt>
                <c:pt idx="7">
                  <c:v>0.15347525051181302</c:v>
                </c:pt>
                <c:pt idx="8">
                  <c:v>2.6846567382568066E-2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F-4136-A2F9-B519D160E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6008880"/>
        <c:axId val="366012208"/>
      </c:barChart>
      <c:catAx>
        <c:axId val="36600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6012208"/>
        <c:crosses val="autoZero"/>
        <c:auto val="1"/>
        <c:lblAlgn val="ctr"/>
        <c:lblOffset val="100"/>
        <c:noMultiLvlLbl val="0"/>
      </c:catAx>
      <c:valAx>
        <c:axId val="366012208"/>
        <c:scaling>
          <c:orientation val="minMax"/>
        </c:scaling>
        <c:delete val="1"/>
        <c:axPos val="t"/>
        <c:numFmt formatCode="#&quot; &quot;%" sourceLinked="1"/>
        <c:majorTickMark val="none"/>
        <c:minorTickMark val="none"/>
        <c:tickLblPos val="nextTo"/>
        <c:crossAx val="3660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/>
              <a:t>Četba elektronických knih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4233549050643479"/>
          <c:y val="0.23179281618977318"/>
          <c:w val="0.820344746982963"/>
          <c:h val="0.712158600132927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'Čtení-EK_TK_ZV'!$D$20:$E$20</c:f>
              <c:numCache>
                <c:formatCode>###0%</c:formatCode>
                <c:ptCount val="2"/>
                <c:pt idx="0">
                  <c:v>3.5839570166670304E-2</c:v>
                </c:pt>
                <c:pt idx="1">
                  <c:v>6.6933056465187532E-2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D-4096-9FB7-62C331D448D9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'Čtení-EK_TK_ZV'!$D$21:$E$21</c:f>
              <c:numCache>
                <c:formatCode>###0%</c:formatCode>
                <c:ptCount val="2"/>
                <c:pt idx="0">
                  <c:v>4.6037591422226916E-2</c:v>
                </c:pt>
                <c:pt idx="1">
                  <c:v>7.950083150071241E-2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D-4096-9FB7-62C331D448D9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'Čtení-EK_TK_ZV'!$D$22:$E$22</c:f>
              <c:numCache>
                <c:formatCode>###0%</c:formatCode>
                <c:ptCount val="2"/>
                <c:pt idx="0">
                  <c:v>0.10229986567390181</c:v>
                </c:pt>
                <c:pt idx="1">
                  <c:v>0.16844422377893933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D-4096-9FB7-62C331D448D9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'Čtení-EK_TK_ZV'!$D$23:$E$23</c:f>
              <c:numCache>
                <c:formatCode>###0%</c:formatCode>
                <c:ptCount val="2"/>
                <c:pt idx="0">
                  <c:v>0.5981608679717586</c:v>
                </c:pt>
                <c:pt idx="1">
                  <c:v>0.41580103432038196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8D-4096-9FB7-62C331D448D9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'Čtení-EK_TK_ZV'!$D$24:$E$24</c:f>
              <c:numCache>
                <c:formatCode>###0%</c:formatCode>
                <c:ptCount val="2"/>
                <c:pt idx="0">
                  <c:v>0.21766210476544307</c:v>
                </c:pt>
                <c:pt idx="1">
                  <c:v>0.2693208539347805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8D-4096-9FB7-62C331D448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72080"/>
        <c:axId val="96940832"/>
      </c:barChart>
      <c:catAx>
        <c:axId val="205577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40832"/>
        <c:crosses val="autoZero"/>
        <c:auto val="1"/>
        <c:lblAlgn val="ctr"/>
        <c:lblOffset val="100"/>
        <c:noMultiLvlLbl val="0"/>
      </c:catAx>
      <c:valAx>
        <c:axId val="96940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7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/>
              <a:t>Četba tištěných knih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'Čtení-EK_TK_ZV'!$B$20:$C$20</c:f>
              <c:numCache>
                <c:formatCode>###0%</c:formatCode>
                <c:ptCount val="2"/>
                <c:pt idx="0">
                  <c:v>0.33136037164198678</c:v>
                </c:pt>
                <c:pt idx="1">
                  <c:v>0.27141892287045211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B96-8EA5-3352CD7B468D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'Čtení-EK_TK_ZV'!$B$21:$C$21</c:f>
              <c:numCache>
                <c:formatCode>###0%</c:formatCode>
                <c:ptCount val="2"/>
                <c:pt idx="0">
                  <c:v>0.21940217205577711</c:v>
                </c:pt>
                <c:pt idx="1">
                  <c:v>0.19261295512143142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E-4B96-8EA5-3352CD7B468D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'Čtení-EK_TK_ZV'!$B$22:$C$22</c:f>
              <c:numCache>
                <c:formatCode>###0%</c:formatCode>
                <c:ptCount val="2"/>
                <c:pt idx="0">
                  <c:v>0.22050801147216992</c:v>
                </c:pt>
                <c:pt idx="1">
                  <c:v>0.2550213612452748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E-4B96-8EA5-3352CD7B468D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'Čtení-EK_TK_ZV'!$B$23:$C$23</c:f>
              <c:numCache>
                <c:formatCode>###0%</c:formatCode>
                <c:ptCount val="2"/>
                <c:pt idx="0">
                  <c:v>1.1067340064624943E-2</c:v>
                </c:pt>
                <c:pt idx="1">
                  <c:v>1.1625906828062032E-2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E-4B96-8EA5-3352CD7B468D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'Čtení-EK_TK_ZV'!$B$24:$C$24</c:f>
              <c:numCache>
                <c:formatCode>###0%</c:formatCode>
                <c:ptCount val="2"/>
                <c:pt idx="0">
                  <c:v>0.21766210476544307</c:v>
                </c:pt>
                <c:pt idx="1">
                  <c:v>0.2693208539347805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E-4B96-8EA5-3352CD7B4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62336"/>
        <c:axId val="1239070816"/>
      </c:barChart>
      <c:catAx>
        <c:axId val="205576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9070816"/>
        <c:crosses val="autoZero"/>
        <c:auto val="1"/>
        <c:lblAlgn val="ctr"/>
        <c:lblOffset val="100"/>
        <c:noMultiLvlLbl val="0"/>
      </c:catAx>
      <c:valAx>
        <c:axId val="1239070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/>
              <a:t>Četba elektronických knih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'Čtení-EK_TK_ZV'!$D$20:$E$20</c:f>
              <c:numCache>
                <c:formatCode>###0%</c:formatCode>
                <c:ptCount val="2"/>
                <c:pt idx="0">
                  <c:v>3.5839570166670304E-2</c:v>
                </c:pt>
                <c:pt idx="1">
                  <c:v>6.6933056465187532E-2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D-4096-9FB7-62C331D448D9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'Čtení-EK_TK_ZV'!$D$21:$E$21</c:f>
              <c:numCache>
                <c:formatCode>###0%</c:formatCode>
                <c:ptCount val="2"/>
                <c:pt idx="0">
                  <c:v>4.6037591422226916E-2</c:v>
                </c:pt>
                <c:pt idx="1">
                  <c:v>7.950083150071241E-2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8D-4096-9FB7-62C331D448D9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'Čtení-EK_TK_ZV'!$D$22:$E$22</c:f>
              <c:numCache>
                <c:formatCode>###0%</c:formatCode>
                <c:ptCount val="2"/>
                <c:pt idx="0">
                  <c:v>0.10229986567390181</c:v>
                </c:pt>
                <c:pt idx="1">
                  <c:v>0.16844422377893933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D-4096-9FB7-62C331D448D9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'Čtení-EK_TK_ZV'!$D$23:$E$23</c:f>
              <c:numCache>
                <c:formatCode>###0%</c:formatCode>
                <c:ptCount val="2"/>
                <c:pt idx="0">
                  <c:v>0.5981608679717586</c:v>
                </c:pt>
                <c:pt idx="1">
                  <c:v>0.41580103432038196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8D-4096-9FB7-62C331D448D9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'Čtení-EK_TK_ZV'!$D$19:$E$19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'Čtení-EK_TK_ZV'!$D$24:$E$24</c:f>
              <c:numCache>
                <c:formatCode>###0%</c:formatCode>
                <c:ptCount val="2"/>
                <c:pt idx="0">
                  <c:v>0.21766210476544307</c:v>
                </c:pt>
                <c:pt idx="1">
                  <c:v>0.2693208539347805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8D-4096-9FB7-62C331D448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72080"/>
        <c:axId val="96940832"/>
      </c:barChart>
      <c:catAx>
        <c:axId val="205577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40832"/>
        <c:crosses val="autoZero"/>
        <c:auto val="1"/>
        <c:lblAlgn val="ctr"/>
        <c:lblOffset val="100"/>
        <c:noMultiLvlLbl val="0"/>
      </c:catAx>
      <c:valAx>
        <c:axId val="96940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7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dirty="0"/>
              <a:t>Poslech audioknih</a:t>
            </a:r>
          </a:p>
        </c:rich>
      </c:tx>
      <c:layout>
        <c:manualLayout>
          <c:xMode val="edge"/>
          <c:yMode val="edge"/>
          <c:x val="0.29556820248954024"/>
          <c:y val="3.16196116939027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'Čtení-EK_TK_ZV'!$F$19:$G$19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'Čtení-EK_TK_ZV'!$F$20:$G$20</c:f>
              <c:numCache>
                <c:formatCode>###0%</c:formatCode>
                <c:ptCount val="2"/>
                <c:pt idx="0">
                  <c:v>1.2680798512108909E-2</c:v>
                </c:pt>
                <c:pt idx="1">
                  <c:v>7.3234048938870422E-2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A-44CE-917A-FC763E3E2128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'Čtení-EK_TK_ZV'!$F$19:$G$19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'Čtení-EK_TK_ZV'!$F$21:$G$21</c:f>
              <c:numCache>
                <c:formatCode>###0%</c:formatCode>
                <c:ptCount val="2"/>
                <c:pt idx="0">
                  <c:v>2.3431150844646132E-2</c:v>
                </c:pt>
                <c:pt idx="1">
                  <c:v>9.889737069554215E-2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A-44CE-917A-FC763E3E2128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'Čtení-EK_TK_ZV'!$F$19:$G$19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'Čtení-EK_TK_ZV'!$F$22:$G$22</c:f>
              <c:numCache>
                <c:formatCode>###0%</c:formatCode>
                <c:ptCount val="2"/>
                <c:pt idx="0">
                  <c:v>0.10398566170997568</c:v>
                </c:pt>
                <c:pt idx="1">
                  <c:v>0.19732929807909422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A-44CE-917A-FC763E3E2128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'Čtení-EK_TK_ZV'!$F$19:$G$19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'Čtení-EK_TK_ZV'!$F$23:$G$23</c:f>
              <c:numCache>
                <c:formatCode>###0%</c:formatCode>
                <c:ptCount val="2"/>
                <c:pt idx="0">
                  <c:v>0.85990238893326931</c:v>
                </c:pt>
                <c:pt idx="1">
                  <c:v>0.63053928228649447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1A-44CE-917A-FC763E3E2128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'Čtení-EK_TK_ZV'!$F$19:$G$19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'Čtení-EK_TK_ZV'!$F$24:$G$24</c:f>
              <c:numCache>
                <c:formatCode>General</c:formatCode>
                <c:ptCount val="2"/>
                <c:pt idx="0" formatCode="###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1A-44CE-917A-FC763E3E21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16400"/>
        <c:axId val="96960032"/>
      </c:barChart>
      <c:catAx>
        <c:axId val="205571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60032"/>
        <c:crosses val="autoZero"/>
        <c:auto val="1"/>
        <c:lblAlgn val="ctr"/>
        <c:lblOffset val="100"/>
        <c:noMultiLvlLbl val="0"/>
      </c:catAx>
      <c:valAx>
        <c:axId val="969600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1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Co si myslíte o tvrzení: „Nepotřebuji už knihy v podobě tištěné (papírové). Dokážu si představit, že bych je četl/a pouze v podobě elektronické (na obrazovce počítače, čtečky nebo na displeji mobilu)“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Eknihy!$A$4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Eknihy!$B$3:$F$3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Spíše nesouhlasím</c:v>
                </c:pt>
                <c:pt idx="3">
                  <c:v>Rozhodně nesouhlasím</c:v>
                </c:pt>
                <c:pt idx="4">
                  <c:v>Nevím, neuvažoval/a jsem o tom</c:v>
                </c:pt>
              </c:strCache>
            </c:strRef>
          </c:cat>
          <c:val>
            <c:numRef>
              <c:f>Eknihy!$B$4:$F$4</c:f>
              <c:numCache>
                <c:formatCode>###0%</c:formatCode>
                <c:ptCount val="5"/>
                <c:pt idx="0">
                  <c:v>4.6551700170606336E-2</c:v>
                </c:pt>
                <c:pt idx="1">
                  <c:v>0.11216364698017166</c:v>
                </c:pt>
                <c:pt idx="2">
                  <c:v>0.22830420400780679</c:v>
                </c:pt>
                <c:pt idx="3">
                  <c:v>0.47936450126522118</c:v>
                </c:pt>
                <c:pt idx="4">
                  <c:v>0.1336159475761958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B-4EB3-B934-4E029EBA6A56}"/>
            </c:ext>
          </c:extLst>
        </c:ser>
        <c:ser>
          <c:idx val="1"/>
          <c:order val="1"/>
          <c:tx>
            <c:strRef>
              <c:f>Eknihy!$A$5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Eknihy!$B$3:$F$3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Spíše nesouhlasím</c:v>
                </c:pt>
                <c:pt idx="3">
                  <c:v>Rozhodně nesouhlasím</c:v>
                </c:pt>
                <c:pt idx="4">
                  <c:v>Nevím, neuvažoval/a jsem o tom</c:v>
                </c:pt>
              </c:strCache>
            </c:strRef>
          </c:cat>
          <c:val>
            <c:numRef>
              <c:f>Eknihy!$B$5:$F$5</c:f>
              <c:numCache>
                <c:formatCode>###0%</c:formatCode>
                <c:ptCount val="5"/>
                <c:pt idx="0">
                  <c:v>0.01</c:v>
                </c:pt>
                <c:pt idx="1">
                  <c:v>0.09</c:v>
                </c:pt>
                <c:pt idx="2">
                  <c:v>0.22</c:v>
                </c:pt>
                <c:pt idx="3">
                  <c:v>0.51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B-4EB3-B934-4E029EBA6A56}"/>
            </c:ext>
          </c:extLst>
        </c:ser>
        <c:ser>
          <c:idx val="2"/>
          <c:order val="2"/>
          <c:tx>
            <c:strRef>
              <c:f>Eknihy!$A$6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Eknihy!$B$3:$F$3</c:f>
              <c:strCache>
                <c:ptCount val="5"/>
                <c:pt idx="0">
                  <c:v>Rozhodně souhlasím</c:v>
                </c:pt>
                <c:pt idx="1">
                  <c:v>Spíše souhlasím</c:v>
                </c:pt>
                <c:pt idx="2">
                  <c:v>Spíše nesouhlasím</c:v>
                </c:pt>
                <c:pt idx="3">
                  <c:v>Rozhodně nesouhlasím</c:v>
                </c:pt>
                <c:pt idx="4">
                  <c:v>Nevím, neuvažoval/a jsem o tom</c:v>
                </c:pt>
              </c:strCache>
            </c:strRef>
          </c:cat>
          <c:val>
            <c:numRef>
              <c:f>Eknihy!$B$6:$F$6</c:f>
              <c:numCache>
                <c:formatCode>###0%</c:formatCode>
                <c:ptCount val="5"/>
                <c:pt idx="0">
                  <c:v>0.05</c:v>
                </c:pt>
                <c:pt idx="1">
                  <c:v>0.13</c:v>
                </c:pt>
                <c:pt idx="2">
                  <c:v>0.22</c:v>
                </c:pt>
                <c:pt idx="3">
                  <c:v>0.44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8B-4EB3-B934-4E029EBA6A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4778944"/>
        <c:axId val="1928230416"/>
      </c:barChart>
      <c:catAx>
        <c:axId val="134477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8230416"/>
        <c:crosses val="autoZero"/>
        <c:auto val="1"/>
        <c:lblAlgn val="ctr"/>
        <c:lblOffset val="100"/>
        <c:noMultiLvlLbl val="0"/>
      </c:catAx>
      <c:valAx>
        <c:axId val="1928230416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34477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285024154589372E-2"/>
          <c:y val="0.14743850924451615"/>
          <c:w val="0.97342995169082125"/>
          <c:h val="0.7092314291738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'Mediální aktivity'!$B$3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aktivity'!$B$4:$B$11</c:f>
              <c:numCache>
                <c:formatCode>General</c:formatCode>
                <c:ptCount val="8"/>
                <c:pt idx="0">
                  <c:v>118</c:v>
                </c:pt>
                <c:pt idx="1">
                  <c:v>17</c:v>
                </c:pt>
                <c:pt idx="2">
                  <c:v>130</c:v>
                </c:pt>
                <c:pt idx="3">
                  <c:v>36</c:v>
                </c:pt>
                <c:pt idx="4">
                  <c:v>0</c:v>
                </c:pt>
                <c:pt idx="6">
                  <c:v>36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7-428D-A6DD-0E7ECDE2970F}"/>
            </c:ext>
          </c:extLst>
        </c:ser>
        <c:ser>
          <c:idx val="1"/>
          <c:order val="1"/>
          <c:tx>
            <c:strRef>
              <c:f>'Mediální aktivity'!$C$3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aktivity'!$C$4:$C$11</c:f>
              <c:numCache>
                <c:formatCode>General</c:formatCode>
                <c:ptCount val="8"/>
                <c:pt idx="0">
                  <c:v>111</c:v>
                </c:pt>
                <c:pt idx="1">
                  <c:v>51</c:v>
                </c:pt>
                <c:pt idx="2">
                  <c:v>113</c:v>
                </c:pt>
                <c:pt idx="4">
                  <c:v>86</c:v>
                </c:pt>
                <c:pt idx="6">
                  <c:v>41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7-428D-A6DD-0E7ECDE2970F}"/>
            </c:ext>
          </c:extLst>
        </c:ser>
        <c:ser>
          <c:idx val="2"/>
          <c:order val="2"/>
          <c:tx>
            <c:strRef>
              <c:f>'Mediální aktivity'!$D$3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aktivity'!$D$4:$D$11</c:f>
              <c:numCache>
                <c:formatCode>General</c:formatCode>
                <c:ptCount val="8"/>
                <c:pt idx="0">
                  <c:v>113</c:v>
                </c:pt>
                <c:pt idx="1">
                  <c:v>51</c:v>
                </c:pt>
                <c:pt idx="2">
                  <c:v>106</c:v>
                </c:pt>
                <c:pt idx="3">
                  <c:v>61</c:v>
                </c:pt>
                <c:pt idx="4">
                  <c:v>92</c:v>
                </c:pt>
                <c:pt idx="6">
                  <c:v>38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7-428D-A6DD-0E7ECDE2970F}"/>
            </c:ext>
          </c:extLst>
        </c:ser>
        <c:ser>
          <c:idx val="3"/>
          <c:order val="3"/>
          <c:tx>
            <c:strRef>
              <c:f>'Mediální aktivity'!$E$3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aktivity'!$E$4:$E$11</c:f>
              <c:numCache>
                <c:formatCode>General</c:formatCode>
                <c:ptCount val="8"/>
                <c:pt idx="0">
                  <c:v>136</c:v>
                </c:pt>
                <c:pt idx="1">
                  <c:v>24</c:v>
                </c:pt>
                <c:pt idx="2">
                  <c:v>87</c:v>
                </c:pt>
                <c:pt idx="3">
                  <c:v>29</c:v>
                </c:pt>
                <c:pt idx="4">
                  <c:v>79</c:v>
                </c:pt>
                <c:pt idx="5">
                  <c:v>24</c:v>
                </c:pt>
                <c:pt idx="6">
                  <c:v>33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7-428D-A6DD-0E7ECDE2970F}"/>
            </c:ext>
          </c:extLst>
        </c:ser>
        <c:ser>
          <c:idx val="4"/>
          <c:order val="4"/>
          <c:tx>
            <c:strRef>
              <c:f>'Mediální aktivity'!$F$3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aktivity'!$F$4:$F$11</c:f>
              <c:numCache>
                <c:formatCode>0</c:formatCode>
                <c:ptCount val="8"/>
                <c:pt idx="0">
                  <c:v>129.64108410720036</c:v>
                </c:pt>
                <c:pt idx="1">
                  <c:v>24.765609854104646</c:v>
                </c:pt>
                <c:pt idx="2">
                  <c:v>83.102455008079289</c:v>
                </c:pt>
                <c:pt idx="3">
                  <c:v>38.3878065738297</c:v>
                </c:pt>
                <c:pt idx="4">
                  <c:v>80.340682139854366</c:v>
                </c:pt>
                <c:pt idx="5">
                  <c:v>37.029621906373293</c:v>
                </c:pt>
                <c:pt idx="6">
                  <c:v>31.109839562750924</c:v>
                </c:pt>
                <c:pt idx="7">
                  <c:v>21.71530675740771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37-428D-A6DD-0E7ECDE2970F}"/>
            </c:ext>
          </c:extLst>
        </c:ser>
        <c:ser>
          <c:idx val="5"/>
          <c:order val="5"/>
          <c:tx>
            <c:strRef>
              <c:f>'Mediální aktivity'!$G$3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aktivity'!$A$4:$A$11</c:f>
              <c:strCache>
                <c:ptCount val="8"/>
                <c:pt idx="0">
                  <c:v>televize</c:v>
                </c:pt>
                <c:pt idx="1">
                  <c:v>sledování videa, filmů (YouTube, Netflix..)</c:v>
                </c:pt>
                <c:pt idx="2">
                  <c:v>rozhlas</c:v>
                </c:pt>
                <c:pt idx="3">
                  <c:v>poslech hudby</c:v>
                </c:pt>
                <c:pt idx="4">
                  <c:v>internet</c:v>
                </c:pt>
                <c:pt idx="5">
                  <c:v>sociální sítě</c:v>
                </c:pt>
                <c:pt idx="6">
                  <c:v>četba knih</c:v>
                </c:pt>
                <c:pt idx="7">
                  <c:v>četba novin a časopisů</c:v>
                </c:pt>
              </c:strCache>
            </c:strRef>
          </c:cat>
          <c:val>
            <c:numRef>
              <c:f>'Mediální aktivity'!$G$4:$G$11</c:f>
              <c:numCache>
                <c:formatCode>General</c:formatCode>
                <c:ptCount val="8"/>
                <c:pt idx="0">
                  <c:v>60</c:v>
                </c:pt>
                <c:pt idx="1">
                  <c:v>49</c:v>
                </c:pt>
                <c:pt idx="2">
                  <c:v>49</c:v>
                </c:pt>
                <c:pt idx="3">
                  <c:v>42</c:v>
                </c:pt>
                <c:pt idx="4">
                  <c:v>86</c:v>
                </c:pt>
                <c:pt idx="5">
                  <c:v>48</c:v>
                </c:pt>
                <c:pt idx="6">
                  <c:v>33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7-428D-A6DD-0E7ECDE297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35400288"/>
        <c:axId val="103632064"/>
      </c:barChart>
      <c:catAx>
        <c:axId val="193540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632064"/>
        <c:crosses val="autoZero"/>
        <c:auto val="1"/>
        <c:lblAlgn val="ctr"/>
        <c:lblOffset val="100"/>
        <c:noMultiLvlLbl val="0"/>
      </c:catAx>
      <c:valAx>
        <c:axId val="10363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540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cs-CZ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62399550565945"/>
          <c:y val="0.10965589547632321"/>
          <c:w val="0.52535212508674578"/>
          <c:h val="0.86503966421206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'Mediální aktivity'!$Q$6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aktivity'!$R$4:$Y$4</c:f>
              <c:strCache>
                <c:ptCount val="8"/>
                <c:pt idx="0">
                  <c:v>práce s internetem</c:v>
                </c:pt>
                <c:pt idx="1">
                  <c:v>Sledování živé televize</c:v>
                </c:pt>
                <c:pt idx="2">
                  <c:v>sledování filmů, videí, seriálů</c:v>
                </c:pt>
                <c:pt idx="3">
                  <c:v>poslech rozhlasu</c:v>
                </c:pt>
                <c:pt idx="4">
                  <c:v>sledování sociálních sítí</c:v>
                </c:pt>
                <c:pt idx="5">
                  <c:v>poslech hudby</c:v>
                </c:pt>
                <c:pt idx="6">
                  <c:v>četbě knih</c:v>
                </c:pt>
                <c:pt idx="7">
                  <c:v>četbě novin a časopisů</c:v>
                </c:pt>
              </c:strCache>
            </c:strRef>
          </c:cat>
          <c:val>
            <c:numRef>
              <c:f>'Mediální aktivity'!$R$6:$Y$6</c:f>
              <c:numCache>
                <c:formatCode>###0</c:formatCode>
                <c:ptCount val="8"/>
                <c:pt idx="0">
                  <c:v>93.637839018205554</c:v>
                </c:pt>
                <c:pt idx="1">
                  <c:v>56.661213507953505</c:v>
                </c:pt>
                <c:pt idx="2">
                  <c:v>53.347157573022386</c:v>
                </c:pt>
                <c:pt idx="3">
                  <c:v>51.97979652079254</c:v>
                </c:pt>
                <c:pt idx="4">
                  <c:v>43.964834586397856</c:v>
                </c:pt>
                <c:pt idx="5">
                  <c:v>48.662317250034071</c:v>
                </c:pt>
                <c:pt idx="6">
                  <c:v>28.433720525278964</c:v>
                </c:pt>
                <c:pt idx="7">
                  <c:v>17.221648479516361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5-43C7-96E3-CA722E336FE6}"/>
            </c:ext>
          </c:extLst>
        </c:ser>
        <c:ser>
          <c:idx val="1"/>
          <c:order val="1"/>
          <c:tx>
            <c:strRef>
              <c:f>'Mediální aktivity'!$Q$7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aktivity'!$R$4:$Y$4</c:f>
              <c:strCache>
                <c:ptCount val="8"/>
                <c:pt idx="0">
                  <c:v>práce s internetem</c:v>
                </c:pt>
                <c:pt idx="1">
                  <c:v>Sledování živé televize</c:v>
                </c:pt>
                <c:pt idx="2">
                  <c:v>sledování filmů, videí, seriálů</c:v>
                </c:pt>
                <c:pt idx="3">
                  <c:v>poslech rozhlasu</c:v>
                </c:pt>
                <c:pt idx="4">
                  <c:v>sledování sociálních sítí</c:v>
                </c:pt>
                <c:pt idx="5">
                  <c:v>poslech hudby</c:v>
                </c:pt>
                <c:pt idx="6">
                  <c:v>četbě knih</c:v>
                </c:pt>
                <c:pt idx="7">
                  <c:v>četbě novin a časopisů</c:v>
                </c:pt>
              </c:strCache>
            </c:strRef>
          </c:cat>
          <c:val>
            <c:numRef>
              <c:f>'Mediální aktivity'!$R$7:$Y$7</c:f>
              <c:numCache>
                <c:formatCode>###0</c:formatCode>
                <c:ptCount val="8"/>
                <c:pt idx="0">
                  <c:v>77.912743894579407</c:v>
                </c:pt>
                <c:pt idx="1">
                  <c:v>64.032210292395789</c:v>
                </c:pt>
                <c:pt idx="2">
                  <c:v>45.807204948926241</c:v>
                </c:pt>
                <c:pt idx="3">
                  <c:v>45.553150066151105</c:v>
                </c:pt>
                <c:pt idx="4">
                  <c:v>51.763992548788337</c:v>
                </c:pt>
                <c:pt idx="5">
                  <c:v>36.025405376328088</c:v>
                </c:pt>
                <c:pt idx="6">
                  <c:v>37.200399056075241</c:v>
                </c:pt>
                <c:pt idx="7">
                  <c:v>16.424086885916509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65-43C7-96E3-CA722E336F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28106416"/>
        <c:axId val="1539069488"/>
      </c:barChart>
      <c:catAx>
        <c:axId val="92810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069488"/>
        <c:crosses val="autoZero"/>
        <c:auto val="1"/>
        <c:lblAlgn val="ctr"/>
        <c:lblOffset val="100"/>
        <c:noMultiLvlLbl val="0"/>
      </c:catAx>
      <c:valAx>
        <c:axId val="153906948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92810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'Mediální aktivity'!$Q$8</c:f>
              <c:strCache>
                <c:ptCount val="1"/>
                <c:pt idx="0">
                  <c:v>15 - 24 let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aktivity'!$R$4:$Y$4</c:f>
              <c:strCache>
                <c:ptCount val="8"/>
                <c:pt idx="0">
                  <c:v>práce s internetem</c:v>
                </c:pt>
                <c:pt idx="1">
                  <c:v>Sledování živé televize</c:v>
                </c:pt>
                <c:pt idx="2">
                  <c:v>sledování filmů, videí, seriálů</c:v>
                </c:pt>
                <c:pt idx="3">
                  <c:v>poslech rozhlasu</c:v>
                </c:pt>
                <c:pt idx="4">
                  <c:v>sledování sociálních sítí</c:v>
                </c:pt>
                <c:pt idx="5">
                  <c:v>poslech hudby</c:v>
                </c:pt>
                <c:pt idx="6">
                  <c:v>četbě knih</c:v>
                </c:pt>
                <c:pt idx="7">
                  <c:v>četbě novin a časopisů</c:v>
                </c:pt>
              </c:strCache>
            </c:strRef>
          </c:cat>
          <c:val>
            <c:numRef>
              <c:f>'Mediální aktivity'!$R$8:$Y$8</c:f>
              <c:numCache>
                <c:formatCode>###0</c:formatCode>
                <c:ptCount val="8"/>
                <c:pt idx="0">
                  <c:v>108.2199757193831</c:v>
                </c:pt>
                <c:pt idx="1">
                  <c:v>18.657016919207361</c:v>
                </c:pt>
                <c:pt idx="2">
                  <c:v>96.50700646792906</c:v>
                </c:pt>
                <c:pt idx="3">
                  <c:v>11.119428810771922</c:v>
                </c:pt>
                <c:pt idx="4">
                  <c:v>107.8373242135428</c:v>
                </c:pt>
                <c:pt idx="5">
                  <c:v>107.47437780298442</c:v>
                </c:pt>
                <c:pt idx="6">
                  <c:v>31.567735941397409</c:v>
                </c:pt>
                <c:pt idx="7">
                  <c:v>10.209927803533544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7-48B9-9C67-C68DD6B62998}"/>
            </c:ext>
          </c:extLst>
        </c:ser>
        <c:ser>
          <c:idx val="1"/>
          <c:order val="1"/>
          <c:tx>
            <c:strRef>
              <c:f>'Mediální aktivity'!$Q$13</c:f>
              <c:strCache>
                <c:ptCount val="1"/>
                <c:pt idx="0">
                  <c:v>65 let a více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'Mediální aktivity'!$R$4:$Y$4</c:f>
              <c:strCache>
                <c:ptCount val="8"/>
                <c:pt idx="0">
                  <c:v>práce s internetem</c:v>
                </c:pt>
                <c:pt idx="1">
                  <c:v>Sledování živé televize</c:v>
                </c:pt>
                <c:pt idx="2">
                  <c:v>sledování filmů, videí, seriálů</c:v>
                </c:pt>
                <c:pt idx="3">
                  <c:v>poslech rozhlasu</c:v>
                </c:pt>
                <c:pt idx="4">
                  <c:v>sledování sociálních sítí</c:v>
                </c:pt>
                <c:pt idx="5">
                  <c:v>poslech hudby</c:v>
                </c:pt>
                <c:pt idx="6">
                  <c:v>četbě knih</c:v>
                </c:pt>
                <c:pt idx="7">
                  <c:v>četbě novin a časopisů</c:v>
                </c:pt>
              </c:strCache>
            </c:strRef>
          </c:cat>
          <c:val>
            <c:numRef>
              <c:f>'Mediální aktivity'!$R$13:$Y$13</c:f>
              <c:numCache>
                <c:formatCode>###0</c:formatCode>
                <c:ptCount val="8"/>
                <c:pt idx="0">
                  <c:v>59.690691162171824</c:v>
                </c:pt>
                <c:pt idx="1">
                  <c:v>103.85968616706657</c:v>
                </c:pt>
                <c:pt idx="2">
                  <c:v>28.913917442693528</c:v>
                </c:pt>
                <c:pt idx="3">
                  <c:v>60.264165938516683</c:v>
                </c:pt>
                <c:pt idx="4">
                  <c:v>24.411243125580377</c:v>
                </c:pt>
                <c:pt idx="5">
                  <c:v>15.414232125748221</c:v>
                </c:pt>
                <c:pt idx="6">
                  <c:v>39.928305910319011</c:v>
                </c:pt>
                <c:pt idx="7">
                  <c:v>22.534945861443411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7-48B9-9C67-C68DD6B629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8587328"/>
        <c:axId val="969467392"/>
      </c:barChart>
      <c:catAx>
        <c:axId val="134858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467392"/>
        <c:crosses val="autoZero"/>
        <c:auto val="1"/>
        <c:lblAlgn val="ctr"/>
        <c:lblOffset val="100"/>
        <c:noMultiLvlLbl val="0"/>
      </c:catAx>
      <c:valAx>
        <c:axId val="969467392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34858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 často posloucháte podcasty?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Podcasty!$B$8</c:f>
              <c:strCache>
                <c:ptCount val="1"/>
                <c:pt idx="0">
                  <c:v>15 - 24 let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Podcasty!$C$4:$F$4</c:f>
              <c:strCache>
                <c:ptCount val="4"/>
                <c:pt idx="0">
                  <c:v>Pravidelně (denně, několikrát týdně)</c:v>
                </c:pt>
                <c:pt idx="1">
                  <c:v>Občas (jednou za týden nebo za čtrnáct dní)</c:v>
                </c:pt>
                <c:pt idx="2">
                  <c:v>Zřídka (tzn. jednou za měsíc, jednou za čtvrt roku a méně)</c:v>
                </c:pt>
                <c:pt idx="3">
                  <c:v>Nikdy</c:v>
                </c:pt>
              </c:strCache>
            </c:strRef>
          </c:cat>
          <c:val>
            <c:numRef>
              <c:f>Podcasty!$C$8:$F$8</c:f>
              <c:numCache>
                <c:formatCode>###0%</c:formatCode>
                <c:ptCount val="4"/>
                <c:pt idx="0">
                  <c:v>0.26056919479226642</c:v>
                </c:pt>
                <c:pt idx="1">
                  <c:v>0.33493318902583835</c:v>
                </c:pt>
                <c:pt idx="2">
                  <c:v>0.24221913583949692</c:v>
                </c:pt>
                <c:pt idx="3">
                  <c:v>0.16227848034239808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2-44EF-A9C4-E59771D78682}"/>
            </c:ext>
          </c:extLst>
        </c:ser>
        <c:ser>
          <c:idx val="1"/>
          <c:order val="1"/>
          <c:tx>
            <c:strRef>
              <c:f>Podcasty!$B$13</c:f>
              <c:strCache>
                <c:ptCount val="1"/>
                <c:pt idx="0">
                  <c:v>65 let a více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Podcasty!$C$4:$F$4</c:f>
              <c:strCache>
                <c:ptCount val="4"/>
                <c:pt idx="0">
                  <c:v>Pravidelně (denně, několikrát týdně)</c:v>
                </c:pt>
                <c:pt idx="1">
                  <c:v>Občas (jednou za týden nebo za čtrnáct dní)</c:v>
                </c:pt>
                <c:pt idx="2">
                  <c:v>Zřídka (tzn. jednou za měsíc, jednou za čtvrt roku a méně)</c:v>
                </c:pt>
                <c:pt idx="3">
                  <c:v>Nikdy</c:v>
                </c:pt>
              </c:strCache>
            </c:strRef>
          </c:cat>
          <c:val>
            <c:numRef>
              <c:f>Podcasty!$C$13:$F$13</c:f>
              <c:numCache>
                <c:formatCode>###0%</c:formatCode>
                <c:ptCount val="4"/>
                <c:pt idx="0">
                  <c:v>6.2372120174842255E-2</c:v>
                </c:pt>
                <c:pt idx="1">
                  <c:v>0.20361287774209916</c:v>
                </c:pt>
                <c:pt idx="2">
                  <c:v>0.26530539282084803</c:v>
                </c:pt>
                <c:pt idx="3">
                  <c:v>0.46870960926221028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22-44EF-A9C4-E59771D786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47627728"/>
        <c:axId val="1539032048"/>
      </c:barChart>
      <c:catAx>
        <c:axId val="134762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032048"/>
        <c:crosses val="autoZero"/>
        <c:auto val="1"/>
        <c:lblAlgn val="ctr"/>
        <c:lblOffset val="100"/>
        <c:noMultiLvlLbl val="0"/>
      </c:catAx>
      <c:valAx>
        <c:axId val="153903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4762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Názory na čtení - míra souhlasu 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'Vnímání četby 2023'!$B$54</c:f>
              <c:strCache>
                <c:ptCount val="1"/>
                <c:pt idx="0">
                  <c:v>Určitě a spíše souhlasí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'Vnímání četby 2023'!$C$48:$I$48</c:f>
              <c:strCache>
                <c:ptCount val="7"/>
                <c:pt idx="0">
                  <c:v>Čtení knih je nuda.</c:v>
                </c:pt>
                <c:pt idx="1">
                  <c:v>Čtení už dnes, v době počítačů a internetu, není tak důležité, jako bylo předtím.</c:v>
                </c:pt>
                <c:pt idx="2">
                  <c:v>Díky ekonomické situaci si nemohu dovolit kupovat tolik knih, jako dříve.</c:v>
                </c:pt>
                <c:pt idx="3">
                  <c:v>Knihy jsou dnes drahé, budu využívat knihovnu.</c:v>
                </c:pt>
                <c:pt idx="4">
                  <c:v>Ve svém volném čase dávám přednost jiným druhům zábavy před četbou knih.</c:v>
                </c:pt>
                <c:pt idx="5">
                  <c:v>Rád/a bych četl/a více, ale nemám na to čas.</c:v>
                </c:pt>
                <c:pt idx="6">
                  <c:v>Dnes už se tolik nečte, dříve se četlo více.</c:v>
                </c:pt>
              </c:strCache>
            </c:strRef>
          </c:cat>
          <c:val>
            <c:numRef>
              <c:f>'Vnímání četby 2023'!$C$54:$I$54</c:f>
              <c:numCache>
                <c:formatCode>0%</c:formatCode>
                <c:ptCount val="7"/>
                <c:pt idx="0">
                  <c:v>0.14552861664186983</c:v>
                </c:pt>
                <c:pt idx="1">
                  <c:v>0.31127343576926636</c:v>
                </c:pt>
                <c:pt idx="2">
                  <c:v>0.55636025082498686</c:v>
                </c:pt>
                <c:pt idx="3">
                  <c:v>0.55637983458613149</c:v>
                </c:pt>
                <c:pt idx="4">
                  <c:v>0.64335308044530337</c:v>
                </c:pt>
                <c:pt idx="5">
                  <c:v>0.70224498680043901</c:v>
                </c:pt>
                <c:pt idx="6">
                  <c:v>0.84285162982887529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67-41A9-A67D-4AFC63634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211088"/>
        <c:axId val="103682944"/>
      </c:barChart>
      <c:catAx>
        <c:axId val="185821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682944"/>
        <c:crosses val="autoZero"/>
        <c:auto val="1"/>
        <c:lblAlgn val="ctr"/>
        <c:lblOffset val="100"/>
        <c:noMultiLvlLbl val="0"/>
      </c:catAx>
      <c:valAx>
        <c:axId val="103682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582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'2 Nečtenáři 1'!$A$4</c:f>
              <c:strCache>
                <c:ptCount val="1"/>
                <c:pt idx="0">
                  <c:v>čtenář (1 a více knih)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Nečtenáři 1'!$B$3:$F$3</c:f>
              <c:strCache>
                <c:ptCount val="5"/>
                <c:pt idx="0">
                  <c:v>2007, N=1551</c:v>
                </c:pt>
                <c:pt idx="1">
                  <c:v>2010, N=1550</c:v>
                </c:pt>
                <c:pt idx="2">
                  <c:v>2013, N=1584</c:v>
                </c:pt>
                <c:pt idx="3">
                  <c:v>2018, N=2007</c:v>
                </c:pt>
                <c:pt idx="4">
                  <c:v>2023, N=2010</c:v>
                </c:pt>
              </c:strCache>
            </c:strRef>
          </c:cat>
          <c:val>
            <c:numRef>
              <c:f>'2 Nečtenáři 1'!$B$4:$F$4</c:f>
              <c:numCache>
                <c:formatCode>0%</c:formatCode>
                <c:ptCount val="5"/>
                <c:pt idx="0">
                  <c:v>0.83</c:v>
                </c:pt>
                <c:pt idx="1">
                  <c:v>0.79</c:v>
                </c:pt>
                <c:pt idx="2">
                  <c:v>0.84</c:v>
                </c:pt>
                <c:pt idx="3">
                  <c:v>0.78</c:v>
                </c:pt>
                <c:pt idx="4" formatCode="###0%">
                  <c:v>0.73067914606522055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C-446F-9919-C6A8F6D494DF}"/>
            </c:ext>
          </c:extLst>
        </c:ser>
        <c:ser>
          <c:idx val="1"/>
          <c:order val="1"/>
          <c:tx>
            <c:strRef>
              <c:f>'2 Nečtenáři 1'!$A$5</c:f>
              <c:strCache>
                <c:ptCount val="1"/>
                <c:pt idx="0">
                  <c:v>nečtenář (0 knih)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Nečtenáři 1'!$B$3:$F$3</c:f>
              <c:strCache>
                <c:ptCount val="5"/>
                <c:pt idx="0">
                  <c:v>2007, N=1551</c:v>
                </c:pt>
                <c:pt idx="1">
                  <c:v>2010, N=1550</c:v>
                </c:pt>
                <c:pt idx="2">
                  <c:v>2013, N=1584</c:v>
                </c:pt>
                <c:pt idx="3">
                  <c:v>2018, N=2007</c:v>
                </c:pt>
                <c:pt idx="4">
                  <c:v>2023, N=2010</c:v>
                </c:pt>
              </c:strCache>
            </c:strRef>
          </c:cat>
          <c:val>
            <c:numRef>
              <c:f>'2 Nečtenáři 1'!$B$5:$F$5</c:f>
              <c:numCache>
                <c:formatCode>0%</c:formatCode>
                <c:ptCount val="5"/>
                <c:pt idx="0">
                  <c:v>0.17</c:v>
                </c:pt>
                <c:pt idx="1">
                  <c:v>0.21</c:v>
                </c:pt>
                <c:pt idx="2">
                  <c:v>0.16</c:v>
                </c:pt>
                <c:pt idx="3">
                  <c:v>0.22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C-446F-9919-C6A8F6D494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70056480"/>
        <c:axId val="1662770992"/>
      </c:barChart>
      <c:catAx>
        <c:axId val="16700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62770992"/>
        <c:crosses val="autoZero"/>
        <c:auto val="1"/>
        <c:lblAlgn val="ctr"/>
        <c:lblOffset val="100"/>
        <c:noMultiLvlLbl val="0"/>
      </c:catAx>
      <c:valAx>
        <c:axId val="1662770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7005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Které z následujících aktivit na podporu čtenářství znáte, zaznamenali jste, že existují?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B-4548-A901-8032B28494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B-4548-A901-8032B284940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B-4548-A901-8032B28494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'Akce na podporu'!$A$22:$A$32</c:f>
              <c:strCache>
                <c:ptCount val="11"/>
                <c:pt idx="0">
                  <c:v>Noc s Andersenem</c:v>
                </c:pt>
                <c:pt idx="1">
                  <c:v>Svět knihy</c:v>
                </c:pt>
                <c:pt idx="2">
                  <c:v>Celé Česko čte dětem</c:v>
                </c:pt>
                <c:pt idx="3">
                  <c:v>Noc literatury</c:v>
                </c:pt>
                <c:pt idx="4">
                  <c:v>Knížka pro prvňáčka</c:v>
                </c:pt>
                <c:pt idx="5">
                  <c:v>Dámeknihu.cz</c:v>
                </c:pt>
                <c:pt idx="6">
                  <c:v>Nejlepší knihy dětem</c:v>
                </c:pt>
                <c:pt idx="7">
                  <c:v>Rosteme s knihou</c:v>
                </c:pt>
                <c:pt idx="8">
                  <c:v>Kniha ti sluší</c:v>
                </c:pt>
                <c:pt idx="9">
                  <c:v>S knížkou do života (Bookstart)</c:v>
                </c:pt>
                <c:pt idx="10">
                  <c:v>Jiné</c:v>
                </c:pt>
              </c:strCache>
            </c:strRef>
          </c:cat>
          <c:val>
            <c:numRef>
              <c:f>'Akce na podporu'!$B$22:$B$32</c:f>
              <c:numCache>
                <c:formatCode>###0%</c:formatCode>
                <c:ptCount val="11"/>
                <c:pt idx="0">
                  <c:v>0.46350062399297814</c:v>
                </c:pt>
                <c:pt idx="1">
                  <c:v>0.44321612695779988</c:v>
                </c:pt>
                <c:pt idx="2">
                  <c:v>0.44204596106755079</c:v>
                </c:pt>
                <c:pt idx="3">
                  <c:v>0.20152715065680643</c:v>
                </c:pt>
                <c:pt idx="4">
                  <c:v>0.18239364098769809</c:v>
                </c:pt>
                <c:pt idx="5">
                  <c:v>0.15080375231764209</c:v>
                </c:pt>
                <c:pt idx="6">
                  <c:v>0.12583812567370664</c:v>
                </c:pt>
                <c:pt idx="7">
                  <c:v>9.3741899439670553E-2</c:v>
                </c:pt>
                <c:pt idx="8">
                  <c:v>8.6404445166634272E-2</c:v>
                </c:pt>
                <c:pt idx="9">
                  <c:v>7.6704860626731819E-2</c:v>
                </c:pt>
                <c:pt idx="10">
                  <c:v>3.664817835363917E-2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2B-4548-A901-8032B2849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46521680"/>
        <c:axId val="103669504"/>
      </c:barChart>
      <c:catAx>
        <c:axId val="2046521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669504"/>
        <c:crosses val="autoZero"/>
        <c:auto val="1"/>
        <c:lblAlgn val="ctr"/>
        <c:lblOffset val="100"/>
        <c:noMultiLvlLbl val="0"/>
      </c:catAx>
      <c:valAx>
        <c:axId val="103669504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04652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Navštívil/a jste v průběhu roku nějakou veřejnou knihovnu?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'návštěvníci VK'!$B$4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'návštěvníci VK'!$C$3:$H$3</c:f>
              <c:strCache>
                <c:ptCount val="6"/>
                <c:pt idx="0">
                  <c:v>r.1996</c:v>
                </c:pt>
                <c:pt idx="1">
                  <c:v>r.2007</c:v>
                </c:pt>
                <c:pt idx="2">
                  <c:v>r.2010</c:v>
                </c:pt>
                <c:pt idx="3">
                  <c:v>r.2013</c:v>
                </c:pt>
                <c:pt idx="4">
                  <c:v>r.2018</c:v>
                </c:pt>
                <c:pt idx="5">
                  <c:v>r.2023</c:v>
                </c:pt>
              </c:strCache>
            </c:strRef>
          </c:cat>
          <c:val>
            <c:numRef>
              <c:f>'návštěvníci VK'!$C$4:$H$4</c:f>
              <c:numCache>
                <c:formatCode>0%</c:formatCode>
                <c:ptCount val="6"/>
                <c:pt idx="0">
                  <c:v>0.3</c:v>
                </c:pt>
                <c:pt idx="1">
                  <c:v>0.4</c:v>
                </c:pt>
                <c:pt idx="2">
                  <c:v>0.38</c:v>
                </c:pt>
                <c:pt idx="3">
                  <c:v>0.32100000000000001</c:v>
                </c:pt>
                <c:pt idx="4">
                  <c:v>0.2818195133505017</c:v>
                </c:pt>
                <c:pt idx="5">
                  <c:v>0.27968648565761778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E2-467F-9111-74F2A934DBB4}"/>
            </c:ext>
          </c:extLst>
        </c:ser>
        <c:ser>
          <c:idx val="1"/>
          <c:order val="1"/>
          <c:tx>
            <c:strRef>
              <c:f>'návštěvníci VK'!$B$5</c:f>
              <c:strCache>
                <c:ptCount val="1"/>
                <c:pt idx="0">
                  <c:v>ne, dříve 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'návštěvníci VK'!$C$3:$H$3</c:f>
              <c:strCache>
                <c:ptCount val="6"/>
                <c:pt idx="0">
                  <c:v>r.1996</c:v>
                </c:pt>
                <c:pt idx="1">
                  <c:v>r.2007</c:v>
                </c:pt>
                <c:pt idx="2">
                  <c:v>r.2010</c:v>
                </c:pt>
                <c:pt idx="3">
                  <c:v>r.2013</c:v>
                </c:pt>
                <c:pt idx="4">
                  <c:v>r.2018</c:v>
                </c:pt>
                <c:pt idx="5">
                  <c:v>r.2023</c:v>
                </c:pt>
              </c:strCache>
            </c:strRef>
          </c:cat>
          <c:val>
            <c:numRef>
              <c:f>'návštěvníci VK'!$C$5:$H$5</c:f>
              <c:numCache>
                <c:formatCode>0%</c:formatCode>
                <c:ptCount val="6"/>
                <c:pt idx="0">
                  <c:v>0.48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0.40310654319276673</c:v>
                </c:pt>
                <c:pt idx="5">
                  <c:v>0.44723078689730378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E2-467F-9111-74F2A934DBB4}"/>
            </c:ext>
          </c:extLst>
        </c:ser>
        <c:ser>
          <c:idx val="2"/>
          <c:order val="2"/>
          <c:tx>
            <c:strRef>
              <c:f>'návštěvníci VK'!$B$6</c:f>
              <c:strCache>
                <c:ptCount val="1"/>
                <c:pt idx="0">
                  <c:v>ne, nikdy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'návštěvníci VK'!$C$3:$H$3</c:f>
              <c:strCache>
                <c:ptCount val="6"/>
                <c:pt idx="0">
                  <c:v>r.1996</c:v>
                </c:pt>
                <c:pt idx="1">
                  <c:v>r.2007</c:v>
                </c:pt>
                <c:pt idx="2">
                  <c:v>r.2010</c:v>
                </c:pt>
                <c:pt idx="3">
                  <c:v>r.2013</c:v>
                </c:pt>
                <c:pt idx="4">
                  <c:v>r.2018</c:v>
                </c:pt>
                <c:pt idx="5">
                  <c:v>r.2023</c:v>
                </c:pt>
              </c:strCache>
            </c:strRef>
          </c:cat>
          <c:val>
            <c:numRef>
              <c:f>'návštěvníci VK'!$C$6:$H$6</c:f>
              <c:numCache>
                <c:formatCode>0%</c:formatCode>
                <c:ptCount val="6"/>
                <c:pt idx="0">
                  <c:v>0.22</c:v>
                </c:pt>
                <c:pt idx="1">
                  <c:v>0.33</c:v>
                </c:pt>
                <c:pt idx="2">
                  <c:v>0.34</c:v>
                </c:pt>
                <c:pt idx="3">
                  <c:v>0.37</c:v>
                </c:pt>
                <c:pt idx="4">
                  <c:v>0.31507394345673351</c:v>
                </c:pt>
                <c:pt idx="5">
                  <c:v>0.27308272744507933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E2-467F-9111-74F2A934DB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0929168"/>
        <c:axId val="1921107152"/>
      </c:barChart>
      <c:catAx>
        <c:axId val="205092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1107152"/>
        <c:crosses val="autoZero"/>
        <c:auto val="1"/>
        <c:lblAlgn val="ctr"/>
        <c:lblOffset val="100"/>
        <c:noMultiLvlLbl val="0"/>
      </c:catAx>
      <c:valAx>
        <c:axId val="1921107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5092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981445588532202"/>
          <c:y val="0.12535724842718579"/>
          <c:w val="0.52037088633151629"/>
          <c:h val="5.4512572046320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Které služby knihoven nejvíce využíváte?</a:t>
            </a:r>
            <a:endParaRPr lang="en-US"/>
          </a:p>
        </c:rich>
      </c:tx>
      <c:layout>
        <c:manualLayout>
          <c:xMode val="edge"/>
          <c:yMode val="edge"/>
          <c:x val="0.20018127713938924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8319848803129795"/>
          <c:y val="0.11085882650591712"/>
          <c:w val="0.49929603978566528"/>
          <c:h val="0.859035114827567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Knihovny!$L$142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2D96B9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70-4F98-8478-9BDC7C64AD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Knihovny!$K$143:$K$158</c:f>
              <c:strCache>
                <c:ptCount val="16"/>
                <c:pt idx="0">
                  <c:v>Kreativní dílna, makerspace, programování robotů apod.</c:v>
                </c:pt>
                <c:pt idx="1">
                  <c:v>Půjčování zvukových knih</c:v>
                </c:pt>
                <c:pt idx="2">
                  <c:v>Provádění rešerší</c:v>
                </c:pt>
                <c:pt idx="3">
                  <c:v>Jiné služby</c:v>
                </c:pt>
                <c:pt idx="4">
                  <c:v>Půjčování zvukových CD a DVD</c:v>
                </c:pt>
                <c:pt idx="5">
                  <c:v>Půjčování elektronických knih</c:v>
                </c:pt>
                <c:pt idx="6">
                  <c:v>Získávání informací z publikací obecného charakteru, z encyklopedií, příruček apod.</c:v>
                </c:pt>
                <c:pt idx="7">
                  <c:v>Přístup k fondům jiných knihoven, zprostředkování meziknihovní a mezinárodní výpůjční služby</c:v>
                </c:pt>
                <c:pt idx="8">
                  <c:v>Kulturní pořady</c:v>
                </c:pt>
                <c:pt idx="9">
                  <c:v>Kopírovací služby</c:v>
                </c:pt>
                <c:pt idx="10">
                  <c:v>Přístup k internetu</c:v>
                </c:pt>
                <c:pt idx="11">
                  <c:v>Vyhledávání v databázích a digitálních knihovnách elektronických informačních zdrojů</c:v>
                </c:pt>
                <c:pt idx="12">
                  <c:v>Vzdělávací akce</c:v>
                </c:pt>
                <c:pt idx="13">
                  <c:v>Možnost využít čítárny a studovny</c:v>
                </c:pt>
                <c:pt idx="14">
                  <c:v>Půjčování časopisů</c:v>
                </c:pt>
                <c:pt idx="15">
                  <c:v>Půjčování knih</c:v>
                </c:pt>
              </c:strCache>
            </c:strRef>
          </c:cat>
          <c:val>
            <c:numRef>
              <c:f>Knihovny!$L$143:$L$158</c:f>
              <c:numCache>
                <c:formatCode>0%</c:formatCode>
                <c:ptCount val="16"/>
                <c:pt idx="0">
                  <c:v>1.5325790427091802E-2</c:v>
                </c:pt>
                <c:pt idx="1">
                  <c:v>1.9265183577889759E-2</c:v>
                </c:pt>
                <c:pt idx="2">
                  <c:v>2.9060766719277122E-2</c:v>
                </c:pt>
                <c:pt idx="3">
                  <c:v>4.0050044668571344E-2</c:v>
                </c:pt>
                <c:pt idx="4">
                  <c:v>4.8597576928435221E-2</c:v>
                </c:pt>
                <c:pt idx="5">
                  <c:v>6.3015945650061855E-2</c:v>
                </c:pt>
                <c:pt idx="6">
                  <c:v>8.7244008055103531E-2</c:v>
                </c:pt>
                <c:pt idx="7">
                  <c:v>0.10341512710963674</c:v>
                </c:pt>
                <c:pt idx="8">
                  <c:v>0.10548824739644633</c:v>
                </c:pt>
                <c:pt idx="9">
                  <c:v>0.10887005613977312</c:v>
                </c:pt>
                <c:pt idx="10">
                  <c:v>0.11617902951618354</c:v>
                </c:pt>
                <c:pt idx="11">
                  <c:v>0.12497640267387372</c:v>
                </c:pt>
                <c:pt idx="12">
                  <c:v>0.12589321129973285</c:v>
                </c:pt>
                <c:pt idx="13">
                  <c:v>0.16359352813570563</c:v>
                </c:pt>
                <c:pt idx="14">
                  <c:v>0.17122145077648987</c:v>
                </c:pt>
                <c:pt idx="15">
                  <c:v>0.81972933798239656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7-4499-B332-EE1A6C8186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979456"/>
        <c:axId val="188990592"/>
      </c:barChart>
      <c:catAx>
        <c:axId val="18897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8990592"/>
        <c:crosses val="autoZero"/>
        <c:auto val="1"/>
        <c:lblAlgn val="ctr"/>
        <c:lblOffset val="100"/>
        <c:noMultiLvlLbl val="0"/>
      </c:catAx>
      <c:valAx>
        <c:axId val="188990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897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800" b="1"/>
              <a:t>Jak jste spokojen/a s nabídkou služeb knihoven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Knihovny!$A$293</c:f>
              <c:strCache>
                <c:ptCount val="1"/>
                <c:pt idx="0">
                  <c:v>Velmi spokojen/a</c:v>
                </c:pt>
              </c:strCache>
            </c:strRef>
          </c:tx>
          <c:spPr>
            <a:solidFill>
              <a:srgbClr val="2D96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Knihovny!$B$293:$G$293</c:f>
              <c:numCache>
                <c:formatCode>0%</c:formatCode>
                <c:ptCount val="6"/>
                <c:pt idx="0">
                  <c:v>0.22</c:v>
                </c:pt>
                <c:pt idx="1">
                  <c:v>0.3</c:v>
                </c:pt>
                <c:pt idx="2">
                  <c:v>0.37</c:v>
                </c:pt>
                <c:pt idx="3">
                  <c:v>0.38113948919449903</c:v>
                </c:pt>
                <c:pt idx="4">
                  <c:v>0.41300907327684128</c:v>
                </c:pt>
                <c:pt idx="5">
                  <c:v>0.44712903541791676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4-453A-9144-728AF412D55E}"/>
            </c:ext>
          </c:extLst>
        </c:ser>
        <c:ser>
          <c:idx val="1"/>
          <c:order val="1"/>
          <c:tx>
            <c:strRef>
              <c:f>Knihovny!$A$294</c:f>
              <c:strCache>
                <c:ptCount val="1"/>
                <c:pt idx="0">
                  <c:v>Spíše spokojen/a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Knihovny!$B$294:$G$294</c:f>
              <c:numCache>
                <c:formatCode>0%</c:formatCode>
                <c:ptCount val="6"/>
                <c:pt idx="0">
                  <c:v>0.57999999999999996</c:v>
                </c:pt>
                <c:pt idx="1">
                  <c:v>0.49</c:v>
                </c:pt>
                <c:pt idx="2">
                  <c:v>0.5</c:v>
                </c:pt>
                <c:pt idx="3">
                  <c:v>0.49901768172888</c:v>
                </c:pt>
                <c:pt idx="4">
                  <c:v>0.44962056620334484</c:v>
                </c:pt>
                <c:pt idx="5">
                  <c:v>0.38799800451883554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4-453A-9144-728AF412D55E}"/>
            </c:ext>
          </c:extLst>
        </c:ser>
        <c:ser>
          <c:idx val="2"/>
          <c:order val="2"/>
          <c:tx>
            <c:strRef>
              <c:f>Knihovny!$A$295</c:f>
              <c:strCache>
                <c:ptCount val="1"/>
                <c:pt idx="0">
                  <c:v>Ani spokojen/a, ani nespokojen/a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Knihovny!$B$295:$G$295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8.6444007858546196E-2</c:v>
                </c:pt>
                <c:pt idx="4">
                  <c:v>8.9445109609694248E-2</c:v>
                </c:pt>
                <c:pt idx="5">
                  <c:v>7.7914803393012516E-2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54-453A-9144-728AF412D55E}"/>
            </c:ext>
          </c:extLst>
        </c:ser>
        <c:ser>
          <c:idx val="3"/>
          <c:order val="3"/>
          <c:tx>
            <c:strRef>
              <c:f>Knihovny!$A$296</c:f>
              <c:strCache>
                <c:ptCount val="1"/>
                <c:pt idx="0">
                  <c:v>Spíše nespokojen/a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Knihovny!$B$296:$G$296</c:f>
              <c:numCache>
                <c:formatCode>0%</c:formatCode>
                <c:ptCount val="6"/>
                <c:pt idx="0">
                  <c:v>0.06</c:v>
                </c:pt>
                <c:pt idx="1">
                  <c:v>0.05</c:v>
                </c:pt>
                <c:pt idx="2">
                  <c:v>0.02</c:v>
                </c:pt>
                <c:pt idx="3">
                  <c:v>2.16110019646365E-2</c:v>
                </c:pt>
                <c:pt idx="4">
                  <c:v>1.4176646784883791E-2</c:v>
                </c:pt>
                <c:pt idx="5">
                  <c:v>2.1430775567119455E-2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4-453A-9144-728AF412D55E}"/>
            </c:ext>
          </c:extLst>
        </c:ser>
        <c:ser>
          <c:idx val="4"/>
          <c:order val="4"/>
          <c:tx>
            <c:strRef>
              <c:f>Knihovny!$A$297</c:f>
              <c:strCache>
                <c:ptCount val="1"/>
                <c:pt idx="0">
                  <c:v>Velmi nespokojen/a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Knihovny!$B$297:$G$297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3.9292730844793702E-3</c:v>
                </c:pt>
                <c:pt idx="4">
                  <c:v>1.786696508421091E-3</c:v>
                </c:pt>
                <c:pt idx="5">
                  <c:v>1.7353208440412423E-3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54-453A-9144-728AF412D55E}"/>
            </c:ext>
          </c:extLst>
        </c:ser>
        <c:ser>
          <c:idx val="5"/>
          <c:order val="5"/>
          <c:tx>
            <c:strRef>
              <c:f>Knihovny!$A$298</c:f>
              <c:strCache>
                <c:ptCount val="1"/>
                <c:pt idx="0">
                  <c:v>Neumím posoudit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Knihovny!$B$292:$G$292</c:f>
              <c:strCache>
                <c:ptCount val="6"/>
                <c:pt idx="0">
                  <c:v>1996, N=342</c:v>
                </c:pt>
                <c:pt idx="1">
                  <c:v>2007, N=621</c:v>
                </c:pt>
                <c:pt idx="2">
                  <c:v>2010, N=1550</c:v>
                </c:pt>
                <c:pt idx="3">
                  <c:v>2013, N=509</c:v>
                </c:pt>
                <c:pt idx="4">
                  <c:v>2018, N=570</c:v>
                </c:pt>
                <c:pt idx="5">
                  <c:v>2023, N=562</c:v>
                </c:pt>
              </c:strCache>
            </c:strRef>
          </c:cat>
          <c:val>
            <c:numRef>
              <c:f>Knihovny!$B$298:$G$298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3.1961907616816013E-2</c:v>
                </c:pt>
                <c:pt idx="3">
                  <c:v>7.8585461689587403E-3</c:v>
                </c:pt>
                <c:pt idx="4">
                  <c:v>3.1961907616816013E-2</c:v>
                </c:pt>
                <c:pt idx="5">
                  <c:v>6.3792060259076133E-2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054-453A-9144-728AF412D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9459840"/>
        <c:axId val="189162624"/>
      </c:barChart>
      <c:catAx>
        <c:axId val="1894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162624"/>
        <c:crosses val="autoZero"/>
        <c:auto val="1"/>
        <c:lblAlgn val="ctr"/>
        <c:lblOffset val="100"/>
        <c:noMultiLvlLbl val="0"/>
      </c:catAx>
      <c:valAx>
        <c:axId val="189162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94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Co by Vás zaujalo, abyste se stal/a čtenářem</a:t>
            </a:r>
          </a:p>
        </c:rich>
      </c:tx>
      <c:layout>
        <c:manualLayout>
          <c:xMode val="edge"/>
          <c:yMode val="edge"/>
          <c:x val="0.16648892234058979"/>
          <c:y val="2.7519776860114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E-41CC-A795-1647A9166B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 by ho přimělo být čtenářem'!$B$3:$B$17</c:f>
              <c:strCache>
                <c:ptCount val="15"/>
                <c:pt idx="0">
                  <c:v>nic, nechci se stát čtenářem</c:v>
                </c:pt>
                <c:pt idx="1">
                  <c:v>atraktivní knihy</c:v>
                </c:pt>
                <c:pt idx="2">
                  <c:v>dostatečně dlouhá výpůjční lhůta</c:v>
                </c:pt>
                <c:pt idx="3">
                  <c:v>růst cen knih v knihkupectví</c:v>
                </c:pt>
                <c:pt idx="4">
                  <c:v>kurýrní služba - doručení výpůjček domů, do práce</c:v>
                </c:pt>
                <c:pt idx="5">
                  <c:v>zřízení bližší knihovny</c:v>
                </c:pt>
                <c:pt idx="6">
                  <c:v>půjčování e-knih přes internet</c:v>
                </c:pt>
                <c:pt idx="7">
                  <c:v>nabídka kulturních nebo vzdělávacích akcí</c:v>
                </c:pt>
                <c:pt idx="8">
                  <c:v>výhodnější otevírací doba</c:v>
                </c:pt>
                <c:pt idx="9">
                  <c:v>informace o dostupnosti knih na jednom místě</c:v>
                </c:pt>
                <c:pt idx="10">
                  <c:v>půjčování zvukových knih přes internet</c:v>
                </c:pt>
                <c:pt idx="11">
                  <c:v>přístup k digitálním knihovnám, vyhledávání v databázích</c:v>
                </c:pt>
                <c:pt idx="12">
                  <c:v>nově vybavená, rekonstruovaná, postavená knihovna</c:v>
                </c:pt>
                <c:pt idx="13">
                  <c:v>kreativní dílna, makerspace</c:v>
                </c:pt>
                <c:pt idx="14">
                  <c:v>jiné</c:v>
                </c:pt>
              </c:strCache>
            </c:strRef>
          </c:cat>
          <c:val>
            <c:numRef>
              <c:f>'Co by ho přimělo být čtenářem'!$H$3:$H$17</c:f>
              <c:numCache>
                <c:formatCode>###0%</c:formatCode>
                <c:ptCount val="15"/>
                <c:pt idx="0">
                  <c:v>0.44356711398729926</c:v>
                </c:pt>
                <c:pt idx="1">
                  <c:v>0.14591410024125742</c:v>
                </c:pt>
                <c:pt idx="2">
                  <c:v>0.13274388628157174</c:v>
                </c:pt>
                <c:pt idx="3">
                  <c:v>0.12538169654598957</c:v>
                </c:pt>
                <c:pt idx="4">
                  <c:v>9.7606297108131165E-2</c:v>
                </c:pt>
                <c:pt idx="5">
                  <c:v>9.5812412738272942E-2</c:v>
                </c:pt>
                <c:pt idx="6">
                  <c:v>8.2478395346648345E-2</c:v>
                </c:pt>
                <c:pt idx="7">
                  <c:v>7.9460337758769942E-2</c:v>
                </c:pt>
                <c:pt idx="8">
                  <c:v>7.5704509940662496E-2</c:v>
                </c:pt>
                <c:pt idx="9">
                  <c:v>6.9977507222417079E-2</c:v>
                </c:pt>
                <c:pt idx="10">
                  <c:v>6.4183393621882065E-2</c:v>
                </c:pt>
                <c:pt idx="11">
                  <c:v>6.2047625878430386E-2</c:v>
                </c:pt>
                <c:pt idx="12">
                  <c:v>4.3109276956892616E-2</c:v>
                </c:pt>
                <c:pt idx="13">
                  <c:v>3.4375372383467009E-2</c:v>
                </c:pt>
                <c:pt idx="14">
                  <c:v>7.4107499299934557E-2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0E-41CC-A795-1647A9166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3027424"/>
        <c:axId val="1539068528"/>
      </c:barChart>
      <c:catAx>
        <c:axId val="191302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068528"/>
        <c:crosses val="autoZero"/>
        <c:auto val="1"/>
        <c:lblAlgn val="ctr"/>
        <c:lblOffset val="100"/>
        <c:noMultiLvlLbl val="0"/>
      </c:catAx>
      <c:valAx>
        <c:axId val="1539068528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9130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/>
              <a:t>Jaké další služby by veřejné knihovny mohly nabízet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45199146981627297"/>
          <c:y val="0.14803487592219985"/>
          <c:w val="0.52104774587000158"/>
          <c:h val="0.825137491616364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'Další služby'!$A$3:$A$17</c:f>
              <c:strCache>
                <c:ptCount val="15"/>
                <c:pt idx="0">
                  <c:v>informace o nových knihách</c:v>
                </c:pt>
                <c:pt idx="1">
                  <c:v>vzdálený přístup ke službám</c:v>
                </c:pt>
                <c:pt idx="2">
                  <c:v>besedy o knihách</c:v>
                </c:pt>
                <c:pt idx="3">
                  <c:v>občerstvení </c:v>
                </c:pt>
                <c:pt idx="4">
                  <c:v>získat informace o dostupnosti knih</c:v>
                </c:pt>
                <c:pt idx="5">
                  <c:v>prodej knih</c:v>
                </c:pt>
                <c:pt idx="6">
                  <c:v>půjčování elektronických knih</c:v>
                </c:pt>
                <c:pt idx="7">
                  <c:v>vyhledávání v databázích, digitálních knihovnách, EIZ </c:v>
                </c:pt>
                <c:pt idx="8">
                  <c:v>půjčování zvukových knih</c:v>
                </c:pt>
                <c:pt idx="9">
                  <c:v>regionální informace</c:v>
                </c:pt>
                <c:pt idx="10">
                  <c:v>vzdělávání, počítače</c:v>
                </c:pt>
                <c:pt idx="11">
                  <c:v>poradenství</c:v>
                </c:pt>
                <c:pt idx="12">
                  <c:v>elektronické dodávání dokumentů</c:v>
                </c:pt>
                <c:pt idx="13">
                  <c:v>kulturní pořady</c:v>
                </c:pt>
                <c:pt idx="14">
                  <c:v>Kreativní dílna, makerspace</c:v>
                </c:pt>
              </c:strCache>
            </c:strRef>
          </c:cat>
          <c:val>
            <c:numRef>
              <c:f>'Další služby'!$G$3:$G$17</c:f>
              <c:numCache>
                <c:formatCode>0%</c:formatCode>
                <c:ptCount val="15"/>
                <c:pt idx="0">
                  <c:v>0.43110426420645398</c:v>
                </c:pt>
                <c:pt idx="1">
                  <c:v>0.36088834327474845</c:v>
                </c:pt>
                <c:pt idx="2">
                  <c:v>0.33685366859429577</c:v>
                </c:pt>
                <c:pt idx="3">
                  <c:v>0.31438365916180389</c:v>
                </c:pt>
                <c:pt idx="4">
                  <c:v>0.29337597604617754</c:v>
                </c:pt>
                <c:pt idx="5">
                  <c:v>0.28771092462448511</c:v>
                </c:pt>
                <c:pt idx="6">
                  <c:v>0.28692679186960934</c:v>
                </c:pt>
                <c:pt idx="7">
                  <c:v>0.25940229146557392</c:v>
                </c:pt>
                <c:pt idx="8">
                  <c:v>0.25207707168870686</c:v>
                </c:pt>
                <c:pt idx="9">
                  <c:v>0.2273896097475081</c:v>
                </c:pt>
                <c:pt idx="10">
                  <c:v>0.22116186457084011</c:v>
                </c:pt>
                <c:pt idx="11">
                  <c:v>0.22094661888875047</c:v>
                </c:pt>
                <c:pt idx="12">
                  <c:v>0.18811782128446533</c:v>
                </c:pt>
                <c:pt idx="13">
                  <c:v>0.17967344928824477</c:v>
                </c:pt>
                <c:pt idx="14">
                  <c:v>8.9485297321610008E-2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F4-444F-B416-5B0F95A3AD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67295520"/>
        <c:axId val="1539015728"/>
      </c:barChart>
      <c:catAx>
        <c:axId val="367295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015728"/>
        <c:crosses val="autoZero"/>
        <c:auto val="1"/>
        <c:lblAlgn val="ctr"/>
        <c:lblOffset val="100"/>
        <c:noMultiLvlLbl val="0"/>
      </c:catAx>
      <c:valAx>
        <c:axId val="15390157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6729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cs-CZ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Jak lidé vnímají knihovny - míra souhlasu s výrokem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'Názory na knihovny'!$C$21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'Názory na knihovny'!$B$22:$B$28</c:f>
              <c:strCache>
                <c:ptCount val="7"/>
                <c:pt idx="0">
                  <c:v>Knihovny umožňují přístup ke zdrojům a knihám, které lidé nemají doma</c:v>
                </c:pt>
                <c:pt idx="1">
                  <c:v>Knihovna je důležité vzdělávací zařízení</c:v>
                </c:pt>
                <c:pt idx="2">
                  <c:v>Knihovny jsou vhodným místem pro učení/studium</c:v>
                </c:pt>
                <c:pt idx="3">
                  <c:v>Knihovny jsou atraktivním místem pro trávení volného času</c:v>
                </c:pt>
                <c:pt idx="4">
                  <c:v>Chodit do knihovny není dnes „cool“ (moderní)</c:v>
                </c:pt>
                <c:pt idx="5">
                  <c:v>Knihovny jsou v době internetu zbytečné</c:v>
                </c:pt>
                <c:pt idx="6">
                  <c:v>Knihovna je zaprášený sklad knih</c:v>
                </c:pt>
              </c:strCache>
            </c:strRef>
          </c:cat>
          <c:val>
            <c:numRef>
              <c:f>'Názory na knihovny'!$C$22:$C$28</c:f>
              <c:numCache>
                <c:formatCode>###0%</c:formatCode>
                <c:ptCount val="7"/>
                <c:pt idx="0">
                  <c:v>0.93703101075898942</c:v>
                </c:pt>
                <c:pt idx="1">
                  <c:v>0.81728667841582836</c:v>
                </c:pt>
                <c:pt idx="2">
                  <c:v>0.75558549765279226</c:v>
                </c:pt>
                <c:pt idx="3">
                  <c:v>0.42949989415270939</c:v>
                </c:pt>
                <c:pt idx="4">
                  <c:v>0.39788147194548129</c:v>
                </c:pt>
                <c:pt idx="5">
                  <c:v>0.23449471422847434</c:v>
                </c:pt>
                <c:pt idx="6">
                  <c:v>0.14878092662991046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F-4B8B-9E52-FC38C1F9F553}"/>
            </c:ext>
          </c:extLst>
        </c:ser>
        <c:ser>
          <c:idx val="1"/>
          <c:order val="1"/>
          <c:tx>
            <c:strRef>
              <c:f>'Názory na knihovny'!$D$21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'Názory na knihovny'!$B$22:$B$28</c:f>
              <c:strCache>
                <c:ptCount val="7"/>
                <c:pt idx="0">
                  <c:v>Knihovny umožňují přístup ke zdrojům a knihám, které lidé nemají doma</c:v>
                </c:pt>
                <c:pt idx="1">
                  <c:v>Knihovna je důležité vzdělávací zařízení</c:v>
                </c:pt>
                <c:pt idx="2">
                  <c:v>Knihovny jsou vhodným místem pro učení/studium</c:v>
                </c:pt>
                <c:pt idx="3">
                  <c:v>Knihovny jsou atraktivním místem pro trávení volného času</c:v>
                </c:pt>
                <c:pt idx="4">
                  <c:v>Chodit do knihovny není dnes „cool“ (moderní)</c:v>
                </c:pt>
                <c:pt idx="5">
                  <c:v>Knihovny jsou v době internetu zbytečné</c:v>
                </c:pt>
                <c:pt idx="6">
                  <c:v>Knihovna je zaprášený sklad knih</c:v>
                </c:pt>
              </c:strCache>
            </c:strRef>
          </c:cat>
          <c:val>
            <c:numRef>
              <c:f>'Názory na knihovny'!$D$22:$D$28</c:f>
              <c:numCache>
                <c:formatCode>###0%</c:formatCode>
                <c:ptCount val="7"/>
                <c:pt idx="0">
                  <c:v>0.91703014439301933</c:v>
                </c:pt>
                <c:pt idx="1">
                  <c:v>0.8824175445225152</c:v>
                </c:pt>
                <c:pt idx="2">
                  <c:v>0.85317499631111648</c:v>
                </c:pt>
                <c:pt idx="3">
                  <c:v>0.63246449983544983</c:v>
                </c:pt>
                <c:pt idx="4">
                  <c:v>0.30822845784623065</c:v>
                </c:pt>
                <c:pt idx="5">
                  <c:v>0.17941167744914044</c:v>
                </c:pt>
                <c:pt idx="6">
                  <c:v>0.14603043548361128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DF-4B8B-9E52-FC38C1F9F5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6174256"/>
        <c:axId val="96962912"/>
      </c:barChart>
      <c:catAx>
        <c:axId val="28617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6962912"/>
        <c:crosses val="autoZero"/>
        <c:auto val="1"/>
        <c:lblAlgn val="ctr"/>
        <c:lblOffset val="100"/>
        <c:noMultiLvlLbl val="0"/>
      </c:catAx>
      <c:valAx>
        <c:axId val="96962912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8617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cs-CZ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992537697493704E-2"/>
          <c:w val="0.97342995169082125"/>
          <c:h val="0.79471524882919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Trendy!$B$14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Trendy!$A$15:$A$17</c:f>
              <c:strCache>
                <c:ptCount val="3"/>
                <c:pt idx="0">
                  <c:v>Čtou knihy</c:v>
                </c:pt>
                <c:pt idx="1">
                  <c:v>Kupují knihy</c:v>
                </c:pt>
                <c:pt idx="2">
                  <c:v>Navštívili knihovnu</c:v>
                </c:pt>
              </c:strCache>
            </c:strRef>
          </c:cat>
          <c:val>
            <c:numRef>
              <c:f>Trendy!$B$15:$B$17</c:f>
              <c:numCache>
                <c:formatCode>###0%</c:formatCode>
                <c:ptCount val="3"/>
                <c:pt idx="0" formatCode="0%">
                  <c:v>0.83</c:v>
                </c:pt>
                <c:pt idx="1">
                  <c:v>0.71</c:v>
                </c:pt>
                <c:pt idx="2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9-433A-899E-19FD97EAE7B9}"/>
            </c:ext>
          </c:extLst>
        </c:ser>
        <c:ser>
          <c:idx val="1"/>
          <c:order val="1"/>
          <c:tx>
            <c:strRef>
              <c:f>Trendy!$C$14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Trendy!$A$15:$A$17</c:f>
              <c:strCache>
                <c:ptCount val="3"/>
                <c:pt idx="0">
                  <c:v>Čtou knihy</c:v>
                </c:pt>
                <c:pt idx="1">
                  <c:v>Kupují knihy</c:v>
                </c:pt>
                <c:pt idx="2">
                  <c:v>Navštívili knihovnu</c:v>
                </c:pt>
              </c:strCache>
            </c:strRef>
          </c:cat>
          <c:val>
            <c:numRef>
              <c:f>Trendy!$C$15:$C$17</c:f>
              <c:numCache>
                <c:formatCode>###0%</c:formatCode>
                <c:ptCount val="3"/>
                <c:pt idx="0" formatCode="0%">
                  <c:v>0.79</c:v>
                </c:pt>
                <c:pt idx="1">
                  <c:v>0.46</c:v>
                </c:pt>
                <c:pt idx="2" formatCode="0%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9-433A-899E-19FD97EAE7B9}"/>
            </c:ext>
          </c:extLst>
        </c:ser>
        <c:ser>
          <c:idx val="2"/>
          <c:order val="2"/>
          <c:tx>
            <c:strRef>
              <c:f>Trendy!$D$14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Trendy!$A$15:$A$17</c:f>
              <c:strCache>
                <c:ptCount val="3"/>
                <c:pt idx="0">
                  <c:v>Čtou knihy</c:v>
                </c:pt>
                <c:pt idx="1">
                  <c:v>Kupují knihy</c:v>
                </c:pt>
                <c:pt idx="2">
                  <c:v>Navštívili knihovnu</c:v>
                </c:pt>
              </c:strCache>
            </c:strRef>
          </c:cat>
          <c:val>
            <c:numRef>
              <c:f>Trendy!$D$15:$D$17</c:f>
              <c:numCache>
                <c:formatCode>###0%</c:formatCode>
                <c:ptCount val="3"/>
                <c:pt idx="0" formatCode="0%">
                  <c:v>0.84</c:v>
                </c:pt>
                <c:pt idx="1">
                  <c:v>0.48</c:v>
                </c:pt>
                <c:pt idx="2" formatCode="0%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9-433A-899E-19FD97EAE7B9}"/>
            </c:ext>
          </c:extLst>
        </c:ser>
        <c:ser>
          <c:idx val="3"/>
          <c:order val="3"/>
          <c:tx>
            <c:strRef>
              <c:f>Trendy!$E$14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Trendy!$A$15:$A$17</c:f>
              <c:strCache>
                <c:ptCount val="3"/>
                <c:pt idx="0">
                  <c:v>Čtou knihy</c:v>
                </c:pt>
                <c:pt idx="1">
                  <c:v>Kupují knihy</c:v>
                </c:pt>
                <c:pt idx="2">
                  <c:v>Navštívili knihovnu</c:v>
                </c:pt>
              </c:strCache>
            </c:strRef>
          </c:cat>
          <c:val>
            <c:numRef>
              <c:f>Trendy!$E$15:$E$17</c:f>
              <c:numCache>
                <c:formatCode>###0%</c:formatCode>
                <c:ptCount val="3"/>
                <c:pt idx="0">
                  <c:v>0.78233789523455699</c:v>
                </c:pt>
                <c:pt idx="1">
                  <c:v>0.44</c:v>
                </c:pt>
                <c:pt idx="2" formatCode="0%">
                  <c:v>0.2818195133505017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9-433A-899E-19FD97EAE7B9}"/>
            </c:ext>
          </c:extLst>
        </c:ser>
        <c:ser>
          <c:idx val="4"/>
          <c:order val="4"/>
          <c:tx>
            <c:strRef>
              <c:f>Trendy!$F$14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Trendy!$A$15:$A$17</c:f>
              <c:strCache>
                <c:ptCount val="3"/>
                <c:pt idx="0">
                  <c:v>Čtou knihy</c:v>
                </c:pt>
                <c:pt idx="1">
                  <c:v>Kupují knihy</c:v>
                </c:pt>
                <c:pt idx="2">
                  <c:v>Navštívili knihovnu</c:v>
                </c:pt>
              </c:strCache>
            </c:strRef>
          </c:cat>
          <c:val>
            <c:numRef>
              <c:f>Trendy!$F$15:$F$17</c:f>
              <c:numCache>
                <c:formatCode>###0%</c:formatCode>
                <c:ptCount val="3"/>
                <c:pt idx="0">
                  <c:v>0.73</c:v>
                </c:pt>
                <c:pt idx="1">
                  <c:v>0.627</c:v>
                </c:pt>
                <c:pt idx="2" formatCode="0%">
                  <c:v>0.27968648565761778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49-433A-899E-19FD97EAE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3425888"/>
        <c:axId val="783427856"/>
      </c:barChart>
      <c:catAx>
        <c:axId val="7834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3427856"/>
        <c:crosses val="autoZero"/>
        <c:auto val="1"/>
        <c:lblAlgn val="ctr"/>
        <c:lblOffset val="100"/>
        <c:noMultiLvlLbl val="0"/>
      </c:catAx>
      <c:valAx>
        <c:axId val="783427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8342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cs-CZ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 b="1"/>
              <a:t>Nepřečetli ani jednu knihu za rok (2013)</a:t>
            </a:r>
            <a:endParaRPr lang="en-US" sz="1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Čtení!$C$21</c:f>
              <c:strCache>
                <c:ptCount val="1"/>
                <c:pt idx="0">
                  <c:v>r.2013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BB-4BE9-B9F0-6C9D46D11CEF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BB-4BE9-B9F0-6C9D46D11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Čtení!$A$22:$A$35</c:f>
              <c:strCache>
                <c:ptCount val="14"/>
                <c:pt idx="0">
                  <c:v>Portugalsko</c:v>
                </c:pt>
                <c:pt idx="1">
                  <c:v>Řecko</c:v>
                </c:pt>
                <c:pt idx="2">
                  <c:v>Itálie </c:v>
                </c:pt>
                <c:pt idx="3">
                  <c:v>Polsko</c:v>
                </c:pt>
                <c:pt idx="4">
                  <c:v>Španělsko</c:v>
                </c:pt>
                <c:pt idx="5">
                  <c:v>Slovensko </c:v>
                </c:pt>
                <c:pt idx="6">
                  <c:v>ČR</c:v>
                </c:pt>
                <c:pt idx="7">
                  <c:v>Francie </c:v>
                </c:pt>
                <c:pt idx="8">
                  <c:v>Rakousko</c:v>
                </c:pt>
                <c:pt idx="9">
                  <c:v>Německo </c:v>
                </c:pt>
                <c:pt idx="10">
                  <c:v>Velká Británie</c:v>
                </c:pt>
                <c:pt idx="11">
                  <c:v>Dánsko </c:v>
                </c:pt>
                <c:pt idx="12">
                  <c:v>Nizozemsko</c:v>
                </c:pt>
                <c:pt idx="13">
                  <c:v>Švédsko</c:v>
                </c:pt>
              </c:strCache>
            </c:strRef>
          </c:cat>
          <c:val>
            <c:numRef>
              <c:f>Čtení!$C$22:$C$35</c:f>
              <c:numCache>
                <c:formatCode>0%</c:formatCode>
                <c:ptCount val="14"/>
                <c:pt idx="0">
                  <c:v>0.6</c:v>
                </c:pt>
                <c:pt idx="1">
                  <c:v>0.5</c:v>
                </c:pt>
                <c:pt idx="2">
                  <c:v>0.43999999999999995</c:v>
                </c:pt>
                <c:pt idx="3">
                  <c:v>0.43999999999999995</c:v>
                </c:pt>
                <c:pt idx="4">
                  <c:v>0.4</c:v>
                </c:pt>
                <c:pt idx="5">
                  <c:v>0.31999999999999995</c:v>
                </c:pt>
                <c:pt idx="6">
                  <c:v>0.29000000000000004</c:v>
                </c:pt>
                <c:pt idx="7">
                  <c:v>0.27</c:v>
                </c:pt>
                <c:pt idx="8">
                  <c:v>0.27</c:v>
                </c:pt>
                <c:pt idx="9">
                  <c:v>0.20999999999999996</c:v>
                </c:pt>
                <c:pt idx="10">
                  <c:v>0.19999999999999996</c:v>
                </c:pt>
                <c:pt idx="11">
                  <c:v>0.18000000000000005</c:v>
                </c:pt>
                <c:pt idx="12">
                  <c:v>0.14000000000000001</c:v>
                </c:pt>
                <c:pt idx="13">
                  <c:v>9.9999999999999978E-2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BB-4BE9-B9F0-6C9D46D11C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7374344"/>
        <c:axId val="507377624"/>
      </c:barChart>
      <c:catAx>
        <c:axId val="50737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507377624"/>
        <c:crosses val="autoZero"/>
        <c:auto val="1"/>
        <c:lblAlgn val="ctr"/>
        <c:lblOffset val="100"/>
        <c:noMultiLvlLbl val="0"/>
      </c:catAx>
      <c:valAx>
        <c:axId val="507377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7374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'3 Nečtenáři 2'!$A$7</c:f>
              <c:strCache>
                <c:ptCount val="1"/>
                <c:pt idx="0">
                  <c:v>15 - 24 let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2'!$B$7:$F$7</c:f>
              <c:numCache>
                <c:formatCode>####%</c:formatCode>
                <c:ptCount val="5"/>
                <c:pt idx="0">
                  <c:v>0.14000000000000001</c:v>
                </c:pt>
                <c:pt idx="1">
                  <c:v>0.16000000000000003</c:v>
                </c:pt>
                <c:pt idx="2">
                  <c:v>0.15000000000000002</c:v>
                </c:pt>
                <c:pt idx="3">
                  <c:v>0.17000000000000004</c:v>
                </c:pt>
                <c:pt idx="4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2B-490F-B45B-FE4AC9BDC913}"/>
            </c:ext>
          </c:extLst>
        </c:ser>
        <c:ser>
          <c:idx val="1"/>
          <c:order val="1"/>
          <c:tx>
            <c:strRef>
              <c:f>'3 Nečtenáři 2'!$A$8</c:f>
              <c:strCache>
                <c:ptCount val="1"/>
                <c:pt idx="0">
                  <c:v>25 - 34 let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2'!$B$8:$F$8</c:f>
              <c:numCache>
                <c:formatCode>####%</c:formatCode>
                <c:ptCount val="5"/>
                <c:pt idx="0">
                  <c:v>0.18999999999999995</c:v>
                </c:pt>
                <c:pt idx="1">
                  <c:v>0.26</c:v>
                </c:pt>
                <c:pt idx="2">
                  <c:v>0.18000000000000005</c:v>
                </c:pt>
                <c:pt idx="3">
                  <c:v>0.21999999999999997</c:v>
                </c:pt>
                <c:pt idx="4">
                  <c:v>0.21999999999999997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2B-490F-B45B-FE4AC9BDC913}"/>
            </c:ext>
          </c:extLst>
        </c:ser>
        <c:ser>
          <c:idx val="2"/>
          <c:order val="2"/>
          <c:tx>
            <c:strRef>
              <c:f>'3 Nečtenáři 2'!$A$9</c:f>
              <c:strCache>
                <c:ptCount val="1"/>
                <c:pt idx="0">
                  <c:v>35 - 44 let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2'!$B$9:$F$9</c:f>
              <c:numCache>
                <c:formatCode>####%</c:formatCode>
                <c:ptCount val="5"/>
                <c:pt idx="0">
                  <c:v>0.13</c:v>
                </c:pt>
                <c:pt idx="1">
                  <c:v>0.19999999999999996</c:v>
                </c:pt>
                <c:pt idx="2">
                  <c:v>0.16000000000000003</c:v>
                </c:pt>
                <c:pt idx="3">
                  <c:v>0.21999999999999997</c:v>
                </c:pt>
                <c:pt idx="4">
                  <c:v>0.30000000000000004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2B-490F-B45B-FE4AC9BDC913}"/>
            </c:ext>
          </c:extLst>
        </c:ser>
        <c:ser>
          <c:idx val="3"/>
          <c:order val="3"/>
          <c:tx>
            <c:strRef>
              <c:f>'3 Nečtenáři 2'!$A$10</c:f>
              <c:strCache>
                <c:ptCount val="1"/>
                <c:pt idx="0">
                  <c:v>45 - 54 let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2'!$B$10:$F$10</c:f>
              <c:numCache>
                <c:formatCode>####%</c:formatCode>
                <c:ptCount val="5"/>
                <c:pt idx="0">
                  <c:v>0.16000000000000003</c:v>
                </c:pt>
                <c:pt idx="1">
                  <c:v>0.18999999999999995</c:v>
                </c:pt>
                <c:pt idx="2">
                  <c:v>0.17000000000000004</c:v>
                </c:pt>
                <c:pt idx="3">
                  <c:v>0.22999999999999998</c:v>
                </c:pt>
                <c:pt idx="4">
                  <c:v>0.33999999999999997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2B-490F-B45B-FE4AC9BDC913}"/>
            </c:ext>
          </c:extLst>
        </c:ser>
        <c:ser>
          <c:idx val="4"/>
          <c:order val="4"/>
          <c:tx>
            <c:strRef>
              <c:f>'3 Nečtenáři 2'!$A$11</c:f>
              <c:strCache>
                <c:ptCount val="1"/>
                <c:pt idx="0">
                  <c:v>55 - 64 let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2'!$B$11:$F$11</c:f>
              <c:numCache>
                <c:formatCode>####%</c:formatCode>
                <c:ptCount val="5"/>
                <c:pt idx="0">
                  <c:v>0.18999999999999995</c:v>
                </c:pt>
                <c:pt idx="1">
                  <c:v>0.22999999999999998</c:v>
                </c:pt>
                <c:pt idx="2">
                  <c:v>0.16000000000000003</c:v>
                </c:pt>
                <c:pt idx="3">
                  <c:v>0.21999999999999997</c:v>
                </c:pt>
                <c:pt idx="4">
                  <c:v>0.31000000000000005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2B-490F-B45B-FE4AC9BDC913}"/>
            </c:ext>
          </c:extLst>
        </c:ser>
        <c:ser>
          <c:idx val="5"/>
          <c:order val="5"/>
          <c:tx>
            <c:strRef>
              <c:f>'3 Nečtenáři 2'!$A$12</c:f>
              <c:strCache>
                <c:ptCount val="1"/>
                <c:pt idx="0">
                  <c:v>65 let a více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Nečtenáři 2'!$B$3:$F$3</c:f>
              <c:strCache>
                <c:ptCount val="5"/>
                <c:pt idx="0">
                  <c:v>r. 2007</c:v>
                </c:pt>
                <c:pt idx="1">
                  <c:v>r. 2010</c:v>
                </c:pt>
                <c:pt idx="2">
                  <c:v>r. 2013</c:v>
                </c:pt>
                <c:pt idx="3">
                  <c:v>r. 2018</c:v>
                </c:pt>
                <c:pt idx="4">
                  <c:v>r.2023</c:v>
                </c:pt>
              </c:strCache>
            </c:strRef>
          </c:cat>
          <c:val>
            <c:numRef>
              <c:f>'3 Nečtenáři 2'!$B$12:$F$12</c:f>
              <c:numCache>
                <c:formatCode>####%</c:formatCode>
                <c:ptCount val="5"/>
                <c:pt idx="0">
                  <c:v>0.21999999999999997</c:v>
                </c:pt>
                <c:pt idx="1">
                  <c:v>0.22999999999999998</c:v>
                </c:pt>
                <c:pt idx="2">
                  <c:v>0.15000000000000002</c:v>
                </c:pt>
                <c:pt idx="3">
                  <c:v>0.22999999999999998</c:v>
                </c:pt>
                <c:pt idx="4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2B-490F-B45B-FE4AC9BDC9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8966271"/>
        <c:axId val="2078815392"/>
      </c:lineChart>
      <c:catAx>
        <c:axId val="61896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8815392"/>
        <c:crosses val="autoZero"/>
        <c:auto val="1"/>
        <c:lblAlgn val="ctr"/>
        <c:lblOffset val="100"/>
        <c:noMultiLvlLbl val="0"/>
      </c:catAx>
      <c:valAx>
        <c:axId val="2078815392"/>
        <c:scaling>
          <c:orientation val="minMax"/>
        </c:scaling>
        <c:delete val="1"/>
        <c:axPos val="l"/>
        <c:numFmt formatCode="####%" sourceLinked="1"/>
        <c:majorTickMark val="none"/>
        <c:minorTickMark val="none"/>
        <c:tickLblPos val="nextTo"/>
        <c:crossAx val="61896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/>
              <a:t>Počet přečtených knih za rok</a:t>
            </a:r>
          </a:p>
        </c:rich>
      </c:tx>
      <c:layout>
        <c:manualLayout>
          <c:xMode val="edge"/>
          <c:yMode val="edge"/>
          <c:x val="0.23039706757956466"/>
          <c:y val="2.0680738253503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'profil čtenáře'!$F$5</c:f>
              <c:strCache>
                <c:ptCount val="1"/>
                <c:pt idx="0">
                  <c:v>nečtenář (0 knih)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'profil čtenáře'!$G$4:$K$4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</c:numCache>
            </c:numRef>
          </c:cat>
          <c:val>
            <c:numRef>
              <c:f>'profil čtenáře'!$G$5:$K$5</c:f>
              <c:numCache>
                <c:formatCode>0%</c:formatCode>
                <c:ptCount val="5"/>
                <c:pt idx="0">
                  <c:v>0.17</c:v>
                </c:pt>
                <c:pt idx="1">
                  <c:v>0.21</c:v>
                </c:pt>
                <c:pt idx="2">
                  <c:v>0.16</c:v>
                </c:pt>
                <c:pt idx="3">
                  <c:v>0.21766210476544307</c:v>
                </c:pt>
                <c:pt idx="4">
                  <c:v>0.27064676616915401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9-4379-87C6-D2D230131DC1}"/>
            </c:ext>
          </c:extLst>
        </c:ser>
        <c:ser>
          <c:idx val="1"/>
          <c:order val="1"/>
          <c:tx>
            <c:strRef>
              <c:f>'profil čtenáře'!$F$6</c:f>
              <c:strCache>
                <c:ptCount val="1"/>
                <c:pt idx="0">
                  <c:v>sporadický, slabý (1-6 knih)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'profil čtenáře'!$G$4:$K$4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</c:numCache>
            </c:numRef>
          </c:cat>
          <c:val>
            <c:numRef>
              <c:f>'profil čtenáře'!$G$6:$K$6</c:f>
              <c:numCache>
                <c:formatCode>0%</c:formatCode>
                <c:ptCount val="5"/>
                <c:pt idx="0">
                  <c:v>0.38500000000000001</c:v>
                </c:pt>
                <c:pt idx="1">
                  <c:v>0.32</c:v>
                </c:pt>
                <c:pt idx="2">
                  <c:v>0.4</c:v>
                </c:pt>
                <c:pt idx="3">
                  <c:v>0.37920074037502599</c:v>
                </c:pt>
                <c:pt idx="4">
                  <c:v>0.43333333333333335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9-4379-87C6-D2D230131DC1}"/>
            </c:ext>
          </c:extLst>
        </c:ser>
        <c:ser>
          <c:idx val="2"/>
          <c:order val="2"/>
          <c:tx>
            <c:strRef>
              <c:f>'profil čtenáře'!$F$7</c:f>
              <c:strCache>
                <c:ptCount val="1"/>
                <c:pt idx="0">
                  <c:v>pravidelný, průměrný (7-12 knih)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'profil čtenáře'!$G$4:$K$4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</c:numCache>
            </c:numRef>
          </c:cat>
          <c:val>
            <c:numRef>
              <c:f>'profil čtenáře'!$G$7:$K$7</c:f>
              <c:numCache>
                <c:formatCode>0%</c:formatCode>
                <c:ptCount val="5"/>
                <c:pt idx="0">
                  <c:v>0.155</c:v>
                </c:pt>
                <c:pt idx="1">
                  <c:v>0.17</c:v>
                </c:pt>
                <c:pt idx="2">
                  <c:v>0.2</c:v>
                </c:pt>
                <c:pt idx="3">
                  <c:v>0.17527964859359021</c:v>
                </c:pt>
                <c:pt idx="4">
                  <c:v>0.11592039800995024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9-4379-87C6-D2D230131DC1}"/>
            </c:ext>
          </c:extLst>
        </c:ser>
        <c:ser>
          <c:idx val="3"/>
          <c:order val="3"/>
          <c:tx>
            <c:strRef>
              <c:f>'profil čtenáře'!$F$8</c:f>
              <c:strCache>
                <c:ptCount val="1"/>
                <c:pt idx="0">
                  <c:v>častý (13 a více)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'profil čtenáře'!$G$4:$K$4</c:f>
              <c:numCache>
                <c:formatCode>General</c:formatCode>
                <c:ptCount val="5"/>
                <c:pt idx="0">
                  <c:v>2007</c:v>
                </c:pt>
                <c:pt idx="1">
                  <c:v>2010</c:v>
                </c:pt>
                <c:pt idx="2">
                  <c:v>2013</c:v>
                </c:pt>
                <c:pt idx="3">
                  <c:v>2018</c:v>
                </c:pt>
                <c:pt idx="4">
                  <c:v>2023</c:v>
                </c:pt>
              </c:numCache>
            </c:numRef>
          </c:cat>
          <c:val>
            <c:numRef>
              <c:f>'profil čtenáře'!$G$8:$K$8</c:f>
              <c:numCache>
                <c:formatCode>0%</c:formatCode>
                <c:ptCount val="5"/>
                <c:pt idx="0">
                  <c:v>0.29000000000000004</c:v>
                </c:pt>
                <c:pt idx="1">
                  <c:v>0.30000000000000004</c:v>
                </c:pt>
                <c:pt idx="2">
                  <c:v>0.24</c:v>
                </c:pt>
                <c:pt idx="3">
                  <c:v>0.22785750626594217</c:v>
                </c:pt>
                <c:pt idx="4">
                  <c:v>0.18009950248756218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C9-4379-87C6-D2D230131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921197296"/>
        <c:axId val="1539032528"/>
      </c:barChart>
      <c:catAx>
        <c:axId val="192119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9032528"/>
        <c:crosses val="autoZero"/>
        <c:auto val="1"/>
        <c:lblAlgn val="ctr"/>
        <c:lblOffset val="100"/>
        <c:noMultiLvlLbl val="0"/>
      </c:catAx>
      <c:valAx>
        <c:axId val="1539032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92119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54964287031874"/>
          <c:y val="4.6567289504163785E-2"/>
          <c:w val="0.83746522706819104"/>
          <c:h val="0.87346324507090278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ČTENÁŘI!$A$68:$A$73</c:f>
              <c:strCache>
                <c:ptCount val="6"/>
                <c:pt idx="0">
                  <c:v>65 let a více</c:v>
                </c:pt>
                <c:pt idx="1">
                  <c:v>55 - 64 let</c:v>
                </c:pt>
                <c:pt idx="2">
                  <c:v>45 - 54 let</c:v>
                </c:pt>
                <c:pt idx="3">
                  <c:v>35 - 44 let</c:v>
                </c:pt>
                <c:pt idx="4">
                  <c:v>25 - 34 let</c:v>
                </c:pt>
                <c:pt idx="5">
                  <c:v>15 - 24 let</c:v>
                </c:pt>
              </c:strCache>
            </c:strRef>
          </c:cat>
          <c:val>
            <c:numRef>
              <c:f>ČTENÁŘI!$B$68:$B$73</c:f>
              <c:numCache>
                <c:formatCode>General</c:formatCode>
                <c:ptCount val="6"/>
                <c:pt idx="0">
                  <c:v>12.9</c:v>
                </c:pt>
                <c:pt idx="1">
                  <c:v>9.6999999999999993</c:v>
                </c:pt>
                <c:pt idx="2">
                  <c:v>9</c:v>
                </c:pt>
                <c:pt idx="3">
                  <c:v>7.7</c:v>
                </c:pt>
                <c:pt idx="4">
                  <c:v>8.6</c:v>
                </c:pt>
                <c:pt idx="5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0-4033-8BCA-4B0B1D4A0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88664448"/>
        <c:axId val="188674432"/>
      </c:barChart>
      <c:catAx>
        <c:axId val="188664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8674432"/>
        <c:crosses val="autoZero"/>
        <c:auto val="1"/>
        <c:lblAlgn val="ctr"/>
        <c:lblOffset val="100"/>
        <c:noMultiLvlLbl val="0"/>
      </c:catAx>
      <c:valAx>
        <c:axId val="1886744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8664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D91B9"/>
              </a:solidFill>
            </c:spPr>
            <c:extLst>
              <c:ext xmlns:c16="http://schemas.microsoft.com/office/drawing/2014/chart" uri="{C3380CC4-5D6E-409C-BE32-E72D297353CC}">
                <c16:uniqueId val="{00000001-9ECE-438A-86C7-DC7184F04573}"/>
              </c:ext>
            </c:extLst>
          </c:dPt>
          <c:dPt>
            <c:idx val="1"/>
            <c:invertIfNegative val="0"/>
            <c:bubble3D val="0"/>
            <c:spPr>
              <a:solidFill>
                <a:srgbClr val="2D91B9"/>
              </a:solidFill>
            </c:spPr>
            <c:extLst>
              <c:ext xmlns:c16="http://schemas.microsoft.com/office/drawing/2014/chart" uri="{C3380CC4-5D6E-409C-BE32-E72D297353CC}">
                <c16:uniqueId val="{00000003-9ECE-438A-86C7-DC7184F0457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ČTENÁŘI!$A$89:$A$90</c:f>
              <c:strCache>
                <c:ptCount val="2"/>
                <c:pt idx="0">
                  <c:v>ženy</c:v>
                </c:pt>
                <c:pt idx="1">
                  <c:v>muži</c:v>
                </c:pt>
              </c:strCache>
            </c:strRef>
          </c:cat>
          <c:val>
            <c:numRef>
              <c:f>ČTENÁŘI!$B$89:$B$90</c:f>
              <c:numCache>
                <c:formatCode>0.0</c:formatCode>
                <c:ptCount val="2"/>
                <c:pt idx="0">
                  <c:v>12.8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CE-438A-86C7-DC7184F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8693504"/>
        <c:axId val="188711680"/>
      </c:barChart>
      <c:catAx>
        <c:axId val="188693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88711680"/>
        <c:crossesAt val="0"/>
        <c:auto val="1"/>
        <c:lblAlgn val="ctr"/>
        <c:lblOffset val="100"/>
        <c:noMultiLvlLbl val="0"/>
      </c:catAx>
      <c:valAx>
        <c:axId val="188711680"/>
        <c:scaling>
          <c:orientation val="minMax"/>
          <c:max val="14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88693504"/>
        <c:crosses val="autoZero"/>
        <c:crossBetween val="between"/>
        <c:majorUnit val="2"/>
        <c:minorUnit val="0.4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/>
              <a:t>Četba tištěných knih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'Čtení-EK_TK_ZV'!$B$20:$C$20</c:f>
              <c:numCache>
                <c:formatCode>###0%</c:formatCode>
                <c:ptCount val="2"/>
                <c:pt idx="0">
                  <c:v>0.33136037164198678</c:v>
                </c:pt>
                <c:pt idx="1">
                  <c:v>0.27141892287045211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B96-8EA5-3352CD7B468D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'Čtení-EK_TK_ZV'!$B$21:$C$21</c:f>
              <c:numCache>
                <c:formatCode>###0%</c:formatCode>
                <c:ptCount val="2"/>
                <c:pt idx="0">
                  <c:v>0.21940217205577711</c:v>
                </c:pt>
                <c:pt idx="1">
                  <c:v>0.19261295512143142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E-4B96-8EA5-3352CD7B468D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'Čtení-EK_TK_ZV'!$B$22:$C$22</c:f>
              <c:numCache>
                <c:formatCode>###0%</c:formatCode>
                <c:ptCount val="2"/>
                <c:pt idx="0">
                  <c:v>0.22050801147216992</c:v>
                </c:pt>
                <c:pt idx="1">
                  <c:v>0.2550213612452748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E-4B96-8EA5-3352CD7B468D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'Čtení-EK_TK_ZV'!$B$23:$C$23</c:f>
              <c:numCache>
                <c:formatCode>###0%</c:formatCode>
                <c:ptCount val="2"/>
                <c:pt idx="0">
                  <c:v>1.1067340064624943E-2</c:v>
                </c:pt>
                <c:pt idx="1">
                  <c:v>1.1625906828062032E-2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E-4B96-8EA5-3352CD7B468D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'Čtení-EK_TK_ZV'!$B$24:$C$24</c:f>
              <c:numCache>
                <c:formatCode>###0%</c:formatCode>
                <c:ptCount val="2"/>
                <c:pt idx="0">
                  <c:v>0.21766210476544307</c:v>
                </c:pt>
                <c:pt idx="1">
                  <c:v>0.2693208539347805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E-4B96-8EA5-3352CD7B4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62336"/>
        <c:axId val="1239070816"/>
      </c:barChart>
      <c:catAx>
        <c:axId val="205576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9070816"/>
        <c:crosses val="autoZero"/>
        <c:auto val="1"/>
        <c:lblAlgn val="ctr"/>
        <c:lblOffset val="100"/>
        <c:noMultiLvlLbl val="0"/>
      </c:catAx>
      <c:valAx>
        <c:axId val="1239070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600"/>
              <a:t>Četba tištěných knih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'Čtení-EK_TK_ZV'!$A$20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'Čtení-EK_TK_ZV'!$B$20:$C$20</c:f>
              <c:numCache>
                <c:formatCode>###0%</c:formatCode>
                <c:ptCount val="2"/>
                <c:pt idx="0">
                  <c:v>0.33136037164198678</c:v>
                </c:pt>
                <c:pt idx="1">
                  <c:v>0.27141892287045211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B96-8EA5-3352CD7B468D}"/>
            </c:ext>
          </c:extLst>
        </c:ser>
        <c:ser>
          <c:idx val="1"/>
          <c:order val="1"/>
          <c:tx>
            <c:strRef>
              <c:f>'Čtení-EK_TK_ZV'!$A$21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'Čtení-EK_TK_ZV'!$B$21:$C$21</c:f>
              <c:numCache>
                <c:formatCode>###0%</c:formatCode>
                <c:ptCount val="2"/>
                <c:pt idx="0">
                  <c:v>0.21940217205577711</c:v>
                </c:pt>
                <c:pt idx="1">
                  <c:v>0.19261295512143142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4E-4B96-8EA5-3352CD7B468D}"/>
            </c:ext>
          </c:extLst>
        </c:ser>
        <c:ser>
          <c:idx val="2"/>
          <c:order val="2"/>
          <c:tx>
            <c:strRef>
              <c:f>'Čtení-EK_TK_ZV'!$A$22</c:f>
              <c:strCache>
                <c:ptCount val="1"/>
                <c:pt idx="0">
                  <c:v>Zřídka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'Čtení-EK_TK_ZV'!$B$22:$C$22</c:f>
              <c:numCache>
                <c:formatCode>###0%</c:formatCode>
                <c:ptCount val="2"/>
                <c:pt idx="0">
                  <c:v>0.22050801147216992</c:v>
                </c:pt>
                <c:pt idx="1">
                  <c:v>0.2550213612452748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4E-4B96-8EA5-3352CD7B468D}"/>
            </c:ext>
          </c:extLst>
        </c:ser>
        <c:ser>
          <c:idx val="3"/>
          <c:order val="3"/>
          <c:tx>
            <c:strRef>
              <c:f>'Čtení-EK_TK_ZV'!$A$23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'Čtení-EK_TK_ZV'!$B$23:$C$23</c:f>
              <c:numCache>
                <c:formatCode>###0%</c:formatCode>
                <c:ptCount val="2"/>
                <c:pt idx="0">
                  <c:v>1.1067340064624943E-2</c:v>
                </c:pt>
                <c:pt idx="1">
                  <c:v>1.1625906828062032E-2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4E-4B96-8EA5-3352CD7B468D}"/>
            </c:ext>
          </c:extLst>
        </c:ser>
        <c:ser>
          <c:idx val="4"/>
          <c:order val="4"/>
          <c:tx>
            <c:strRef>
              <c:f>'Čtení-EK_TK_ZV'!$A$24</c:f>
              <c:strCache>
                <c:ptCount val="1"/>
                <c:pt idx="0">
                  <c:v>Nečtenář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'Čtení-EK_TK_ZV'!$B$19:$C$19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'Čtení-EK_TK_ZV'!$B$24:$C$24</c:f>
              <c:numCache>
                <c:formatCode>###0%</c:formatCode>
                <c:ptCount val="2"/>
                <c:pt idx="0">
                  <c:v>0.21766210476544307</c:v>
                </c:pt>
                <c:pt idx="1">
                  <c:v>0.2693208539347805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4E-4B96-8EA5-3352CD7B46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055762336"/>
        <c:axId val="1239070816"/>
      </c:barChart>
      <c:catAx>
        <c:axId val="2055762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9070816"/>
        <c:crosses val="autoZero"/>
        <c:auto val="1"/>
        <c:lblAlgn val="ctr"/>
        <c:lblOffset val="100"/>
        <c:noMultiLvlLbl val="0"/>
      </c:catAx>
      <c:valAx>
        <c:axId val="12390708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557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0.88225</cdr:x>
      <cdr:y>0.4387</cdr:y>
    </cdr:from>
    <cdr:to>
      <cdr:x>0.93569</cdr:x>
      <cdr:y>0.66568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86E35EB6-54B4-2A36-37C3-EAC0A474B52F}"/>
            </a:ext>
          </a:extLst>
        </cdr:cNvPr>
        <cdr:cNvSpPr/>
      </cdr:nvSpPr>
      <cdr:spPr>
        <a:xfrm xmlns:a="http://schemas.openxmlformats.org/drawingml/2006/main">
          <a:off x="9277350" y="2190750"/>
          <a:ext cx="561976" cy="11334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0.88345</cdr:x>
      <cdr:y>0.18883</cdr:y>
    </cdr:from>
    <cdr:to>
      <cdr:x>0.9369</cdr:x>
      <cdr:y>0.34714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F504D766-A4CA-3564-D9DE-795838C6E8EF}"/>
            </a:ext>
          </a:extLst>
        </cdr:cNvPr>
        <cdr:cNvSpPr/>
      </cdr:nvSpPr>
      <cdr:spPr>
        <a:xfrm xmlns:a="http://schemas.openxmlformats.org/drawingml/2006/main">
          <a:off x="9290050" y="942975"/>
          <a:ext cx="561976" cy="79057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0.2657</cdr:x>
      <cdr:y>0.17267</cdr:y>
    </cdr:from>
    <cdr:to>
      <cdr:x>0.35447</cdr:x>
      <cdr:y>0.3084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id="{B72A61B8-6C74-0148-EF1B-598DE7F490F6}"/>
            </a:ext>
          </a:extLst>
        </cdr:cNvPr>
        <cdr:cNvCxnSpPr/>
      </cdr:nvCxnSpPr>
      <cdr:spPr>
        <a:xfrm xmlns:a="http://schemas.openxmlformats.org/drawingml/2006/main">
          <a:off x="2794000" y="593724"/>
          <a:ext cx="933450" cy="46672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0.88889</cdr:x>
      <cdr:y>0.53555</cdr:y>
    </cdr:from>
    <cdr:to>
      <cdr:x>0.97766</cdr:x>
      <cdr:y>0.67128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B72A61B8-6C74-0148-EF1B-598DE7F490F6}"/>
            </a:ext>
          </a:extLst>
        </cdr:cNvPr>
        <cdr:cNvCxnSpPr/>
      </cdr:nvCxnSpPr>
      <cdr:spPr>
        <a:xfrm xmlns:a="http://schemas.openxmlformats.org/drawingml/2006/main">
          <a:off x="9347200" y="1841499"/>
          <a:ext cx="933450" cy="46672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0.14583</cdr:x>
      <cdr:y>0.45614</cdr:y>
    </cdr:from>
    <cdr:to>
      <cdr:x>0.23158</cdr:x>
      <cdr:y>0.60942</cdr:y>
    </cdr:to>
    <cdr:cxnSp macro="">
      <cdr:nvCxnSpPr>
        <cdr:cNvPr id="4" name="Přímá spojnice se šipkou 3">
          <a:extLst xmlns:a="http://schemas.openxmlformats.org/drawingml/2006/main">
            <a:ext uri="{FF2B5EF4-FFF2-40B4-BE49-F238E27FC236}">
              <a16:creationId xmlns:a16="http://schemas.microsoft.com/office/drawing/2014/main" id="{B72A61B8-6C74-0148-EF1B-598DE7F490F6}"/>
            </a:ext>
          </a:extLst>
        </cdr:cNvPr>
        <cdr:cNvCxnSpPr/>
      </cdr:nvCxnSpPr>
      <cdr:spPr>
        <a:xfrm xmlns:a="http://schemas.openxmlformats.org/drawingml/2006/main" flipV="1">
          <a:off x="1533525" y="1568452"/>
          <a:ext cx="901700" cy="527048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0.40338</cdr:x>
      <cdr:y>0.41736</cdr:y>
    </cdr:from>
    <cdr:to>
      <cdr:x>0.48913</cdr:x>
      <cdr:y>0.57064</cdr:y>
    </cdr:to>
    <cdr:cxnSp macro="">
      <cdr:nvCxnSpPr>
        <cdr:cNvPr id="7" name="Přímá spojnice se šipkou 6">
          <a:extLst xmlns:a="http://schemas.openxmlformats.org/drawingml/2006/main">
            <a:ext uri="{FF2B5EF4-FFF2-40B4-BE49-F238E27FC236}">
              <a16:creationId xmlns:a16="http://schemas.microsoft.com/office/drawing/2014/main" id="{EB9A51B8-EF19-F3C6-5769-99C9247B7E3F}"/>
            </a:ext>
          </a:extLst>
        </cdr:cNvPr>
        <cdr:cNvCxnSpPr/>
      </cdr:nvCxnSpPr>
      <cdr:spPr>
        <a:xfrm xmlns:a="http://schemas.openxmlformats.org/drawingml/2006/main" flipV="1">
          <a:off x="4241800" y="1435103"/>
          <a:ext cx="901700" cy="527048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0.65338</cdr:x>
      <cdr:y>0.5</cdr:y>
    </cdr:from>
    <cdr:to>
      <cdr:x>0.73913</cdr:x>
      <cdr:y>0.65328</cdr:y>
    </cdr:to>
    <cdr:cxnSp macro="">
      <cdr:nvCxnSpPr>
        <cdr:cNvPr id="8" name="Přímá spojnice se šipkou 7">
          <a:extLst xmlns:a="http://schemas.openxmlformats.org/drawingml/2006/main">
            <a:ext uri="{FF2B5EF4-FFF2-40B4-BE49-F238E27FC236}">
              <a16:creationId xmlns:a16="http://schemas.microsoft.com/office/drawing/2014/main" id="{71B46A79-1919-A6A2-9882-5F4F39BABB02}"/>
            </a:ext>
          </a:extLst>
        </cdr:cNvPr>
        <cdr:cNvCxnSpPr/>
      </cdr:nvCxnSpPr>
      <cdr:spPr>
        <a:xfrm xmlns:a="http://schemas.openxmlformats.org/drawingml/2006/main" flipV="1">
          <a:off x="6870700" y="1719262"/>
          <a:ext cx="901700" cy="527048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0.52899</cdr:x>
      <cdr:y>0.35688</cdr:y>
    </cdr:from>
    <cdr:to>
      <cdr:x>0.61594</cdr:x>
      <cdr:y>0.35688</cdr:y>
    </cdr:to>
    <cdr:cxnSp macro="">
      <cdr:nvCxnSpPr>
        <cdr:cNvPr id="9" name="Přímá spojnice se šipkou 8">
          <a:extLst xmlns:a="http://schemas.openxmlformats.org/drawingml/2006/main">
            <a:ext uri="{FF2B5EF4-FFF2-40B4-BE49-F238E27FC236}">
              <a16:creationId xmlns:a16="http://schemas.microsoft.com/office/drawing/2014/main" id="{EB9166C3-8FBC-757A-E429-E3786B50DEF7}"/>
            </a:ext>
          </a:extLst>
        </cdr:cNvPr>
        <cdr:cNvCxnSpPr/>
      </cdr:nvCxnSpPr>
      <cdr:spPr>
        <a:xfrm xmlns:a="http://schemas.openxmlformats.org/drawingml/2006/main">
          <a:off x="5562600" y="1227135"/>
          <a:ext cx="914400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6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0.76298</cdr:x>
      <cdr:y>0.58218</cdr:y>
    </cdr:from>
    <cdr:to>
      <cdr:x>0.84994</cdr:x>
      <cdr:y>0.58218</cdr:y>
    </cdr:to>
    <cdr:cxnSp macro="">
      <cdr:nvCxnSpPr>
        <cdr:cNvPr id="11" name="Přímá spojnice se šipkou 10">
          <a:extLst xmlns:a="http://schemas.openxmlformats.org/drawingml/2006/main">
            <a:ext uri="{FF2B5EF4-FFF2-40B4-BE49-F238E27FC236}">
              <a16:creationId xmlns:a16="http://schemas.microsoft.com/office/drawing/2014/main" id="{623EBAF0-D270-1098-7D6C-7C6874BFC73A}"/>
            </a:ext>
          </a:extLst>
        </cdr:cNvPr>
        <cdr:cNvCxnSpPr/>
      </cdr:nvCxnSpPr>
      <cdr:spPr>
        <a:xfrm xmlns:a="http://schemas.openxmlformats.org/drawingml/2006/main">
          <a:off x="8023225" y="2001835"/>
          <a:ext cx="914400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accent6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0.66821</cdr:x>
      <cdr:y>0.55448</cdr:y>
    </cdr:from>
    <cdr:to>
      <cdr:x>0.81114</cdr:x>
      <cdr:y>0.65623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96BC7166-E8A9-FE93-C213-610532364499}"/>
            </a:ext>
          </a:extLst>
        </cdr:cNvPr>
        <cdr:cNvSpPr/>
      </cdr:nvSpPr>
      <cdr:spPr>
        <a:xfrm xmlns:a="http://schemas.openxmlformats.org/drawingml/2006/main">
          <a:off x="3109171" y="2782882"/>
          <a:ext cx="665018" cy="5106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0.57522</cdr:x>
      <cdr:y>0.76728</cdr:y>
    </cdr:from>
    <cdr:to>
      <cdr:x>0.71814</cdr:x>
      <cdr:y>0.86903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96BC7166-E8A9-FE93-C213-610532364499}"/>
            </a:ext>
          </a:extLst>
        </cdr:cNvPr>
        <cdr:cNvSpPr/>
      </cdr:nvSpPr>
      <cdr:spPr>
        <a:xfrm xmlns:a="http://schemas.openxmlformats.org/drawingml/2006/main">
          <a:off x="2676466" y="3850904"/>
          <a:ext cx="665018" cy="5106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0.05162</cdr:x>
      <cdr:y>0.04902</cdr:y>
    </cdr:from>
    <cdr:to>
      <cdr:x>0.29076</cdr:x>
      <cdr:y>0.10588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id="{DD435CC2-E40C-64D6-29F4-D85E82E17364}"/>
            </a:ext>
          </a:extLst>
        </cdr:cNvPr>
        <cdr:cNvCxnSpPr/>
      </cdr:nvCxnSpPr>
      <cdr:spPr>
        <a:xfrm xmlns:a="http://schemas.openxmlformats.org/drawingml/2006/main">
          <a:off x="542809" y="238125"/>
          <a:ext cx="2514716" cy="2762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0.70228</cdr:x>
      <cdr:y>0.42614</cdr:y>
    </cdr:from>
    <cdr:to>
      <cdr:x>0.94143</cdr:x>
      <cdr:y>0.48301</cdr:y>
    </cdr:to>
    <cdr:cxnSp macro="">
      <cdr:nvCxnSpPr>
        <cdr:cNvPr id="4" name="Přímá spojnice se šipkou 3">
          <a:extLst xmlns:a="http://schemas.openxmlformats.org/drawingml/2006/main">
            <a:ext uri="{FF2B5EF4-FFF2-40B4-BE49-F238E27FC236}">
              <a16:creationId xmlns:a16="http://schemas.microsoft.com/office/drawing/2014/main" id="{D0409234-D3F3-2E31-25AA-E40A7D5D4D11}"/>
            </a:ext>
          </a:extLst>
        </cdr:cNvPr>
        <cdr:cNvCxnSpPr/>
      </cdr:nvCxnSpPr>
      <cdr:spPr>
        <a:xfrm xmlns:a="http://schemas.openxmlformats.org/drawingml/2006/main">
          <a:off x="7384934" y="2070100"/>
          <a:ext cx="2514716" cy="2762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0.43116</cdr:x>
      <cdr:y>0.23922</cdr:y>
    </cdr:from>
    <cdr:to>
      <cdr:x>0.6096</cdr:x>
      <cdr:y>0.38235</cdr:y>
    </cdr:to>
    <cdr:cxnSp macro="">
      <cdr:nvCxnSpPr>
        <cdr:cNvPr id="5" name="Přímá spojnice se šipkou 4">
          <a:extLst xmlns:a="http://schemas.openxmlformats.org/drawingml/2006/main">
            <a:ext uri="{FF2B5EF4-FFF2-40B4-BE49-F238E27FC236}">
              <a16:creationId xmlns:a16="http://schemas.microsoft.com/office/drawing/2014/main" id="{ADA3A4F3-9204-6F9B-F777-C72140550EF0}"/>
            </a:ext>
          </a:extLst>
        </cdr:cNvPr>
        <cdr:cNvCxnSpPr/>
      </cdr:nvCxnSpPr>
      <cdr:spPr>
        <a:xfrm xmlns:a="http://schemas.openxmlformats.org/drawingml/2006/main" flipV="1">
          <a:off x="4533900" y="1162050"/>
          <a:ext cx="1876425" cy="695325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2072-1DBB-4881-83D2-0B940EB4CBF2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B5CAA-D44C-49C0-A041-580F4759D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92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5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tránka (var.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3">
            <a:extLst>
              <a:ext uri="{FF2B5EF4-FFF2-40B4-BE49-F238E27FC236}">
                <a16:creationId xmlns:a16="http://schemas.microsoft.com/office/drawing/2014/main" id="{B8F17F75-A778-4671-B7B2-F6FAFCAA5D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8872" y="2533113"/>
            <a:ext cx="10107613" cy="130651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Přidat název prezentace</a:t>
            </a:r>
            <a:br>
              <a:rPr lang="cs-CZ" dirty="0"/>
            </a:br>
            <a:r>
              <a:rPr lang="cs-CZ" dirty="0"/>
              <a:t>(1–2 řádky)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E9AFD8F7-F193-4F2A-8463-093AC0DC58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8871" y="4184912"/>
            <a:ext cx="10107613" cy="15557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cs-CZ" dirty="0"/>
              <a:t>Přidat podnadpis</a:t>
            </a:r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AC2B43FD-BAE4-4EDE-85AF-7CB421F6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917448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Autor prezentace, Název oddělení, Datum prezentace (zde zápatí zarovnat na střed a vymazat číslo strany)</a:t>
            </a:r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92B5E3A-89E0-4581-9967-9A5A53D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6356350"/>
            <a:ext cx="1021080" cy="365125"/>
          </a:xfrm>
          <a:prstGeom prst="rect">
            <a:avLst/>
          </a:prstGeom>
        </p:spPr>
        <p:txBody>
          <a:bodyPr/>
          <a:lstStyle>
            <a:lvl1pPr algn="r">
              <a:defRPr lang="cs-CZ" sz="11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78E236E8-9460-46F5-B13F-2FEC233B9BD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29839" y="160320"/>
            <a:ext cx="10823961" cy="659340"/>
          </a:xfrm>
        </p:spPr>
        <p:txBody>
          <a:bodyPr>
            <a:normAutofit/>
          </a:bodyPr>
          <a:lstStyle>
            <a:lvl1pPr>
              <a:defRPr sz="3600" b="1" cap="all" baseline="0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29839" y="1548714"/>
            <a:ext cx="10823961" cy="48520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11692762" y="646235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C83B217-0940-4CB5-B9EA-E6E35C9C8AE4}" type="slidenum">
              <a:rPr lang="cs-CZ" sz="1400" smtClean="0"/>
              <a:t>‹#›</a:t>
            </a:fld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5157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416" y="365126"/>
            <a:ext cx="9869384" cy="81053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583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8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9418" y="365126"/>
            <a:ext cx="9774382" cy="561150"/>
          </a:xfrm>
        </p:spPr>
        <p:txBody>
          <a:bodyPr/>
          <a:lstStyle>
            <a:lvl1pPr>
              <a:defRPr sz="3200" b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385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6EDB99B-668E-CA9F-BD72-D41FB96E8F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8" y="476672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A9AAD2-8D27-C6F7-89A6-BB104CBFA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8" y="476672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7B9F48-B0DD-703F-5646-846D45003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8" y="476672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8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00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42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54AD-6B4F-4DB1-AE6B-B997EAD75603}" type="datetimeFigureOut">
              <a:rPr lang="cs-CZ" smtClean="0"/>
              <a:t>05.06.2024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EF10-D18E-48F1-8E48-FE2B919A4E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3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z/Aktuality/Mezinarodni-setreni-PIRLS-2021-%E2%80%93-Narodni-zprava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odborne-cinnosti/ctenarstvi-1/12_Cten.htm#pruzkum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vit.richter@nkp.cz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icr.cz/cz/Aktuality/Tematicka-zprava-%E2%80%93-Ctenarska-gramotnost-na-zaklad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28B09CD-A644-44B8-8C5D-835E63C5E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1460665"/>
            <a:ext cx="10107613" cy="2409441"/>
          </a:xfrm>
        </p:spPr>
        <p:txBody>
          <a:bodyPr>
            <a:normAutofit/>
          </a:bodyPr>
          <a:lstStyle/>
          <a:p>
            <a:r>
              <a:rPr lang="cs-CZ" sz="4000" b="1" i="0" dirty="0">
                <a:effectLst/>
                <a:latin typeface="Verdana" panose="020B0604030504040204" pitchFamily="34" charset="0"/>
              </a:rPr>
              <a:t>Lublaňský manifest čtení </a:t>
            </a:r>
          </a:p>
          <a:p>
            <a:r>
              <a:rPr lang="cs-CZ" sz="4000" b="1" i="0" dirty="0">
                <a:effectLst/>
                <a:latin typeface="Verdana" panose="020B0604030504040204" pitchFamily="34" charset="0"/>
              </a:rPr>
              <a:t>v souvislostech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/>
              <a:t>Zlín </a:t>
            </a:r>
          </a:p>
          <a:p>
            <a:r>
              <a:rPr lang="cs-CZ" sz="1700" dirty="0"/>
              <a:t>Krajské knihovně Františka Bartoše ve Zlíně</a:t>
            </a:r>
          </a:p>
          <a:p>
            <a:r>
              <a:rPr lang="cs-CZ" sz="1700" dirty="0"/>
              <a:t>5. 6. 2024</a:t>
            </a:r>
          </a:p>
          <a:p>
            <a:r>
              <a:rPr lang="cs-CZ" sz="1200" dirty="0"/>
              <a:t>Vít Richter</a:t>
            </a:r>
          </a:p>
          <a:p>
            <a:r>
              <a:rPr lang="cs-CZ" sz="1200" dirty="0"/>
              <a:t>Národní knihovna ČR</a:t>
            </a:r>
          </a:p>
          <a:p>
            <a:r>
              <a:rPr lang="cs-CZ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vit.richter@nkp.cz</a:t>
            </a:r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033825-10FC-4B1A-9E8A-4A07257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21FEC8-D003-88D0-69E3-47E18D64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BA291F-6E22-D8C8-66D0-9713D8A4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5622B9-A7CD-41B5-91E2-F7F168B5D0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79157" y="2914147"/>
            <a:ext cx="3387041" cy="10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6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22D0-1091-43D5-ACEF-E5A8E754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5" y="365126"/>
            <a:ext cx="10553392" cy="810532"/>
          </a:xfrm>
        </p:spPr>
        <p:txBody>
          <a:bodyPr>
            <a:noAutofit/>
          </a:bodyPr>
          <a:lstStyle/>
          <a:p>
            <a:r>
              <a:rPr lang="cs-CZ" sz="2800" b="1" dirty="0"/>
              <a:t>Pětina dětí má nedostatečnou úroveň čtenářské gramotnosti</a:t>
            </a:r>
            <a:endParaRPr lang="cs-CZ" sz="4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90CEC8-8055-40F7-B2E4-72293204B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944" y="2218428"/>
            <a:ext cx="10222410" cy="339472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ADE0CB-0A7B-4879-9A21-41CDEEBF7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7549A440-80FF-4B26-B6E6-986750984686}"/>
              </a:ext>
            </a:extLst>
          </p:cNvPr>
          <p:cNvSpPr/>
          <p:nvPr/>
        </p:nvSpPr>
        <p:spPr>
          <a:xfrm>
            <a:off x="3023857" y="2906327"/>
            <a:ext cx="1738266" cy="23537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163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322D0-1091-43D5-ACEF-E5A8E754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Čtenářská gramotnost chlapců než dívek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527B9F5-BD3E-4A09-8DD2-2E700F7031B6}"/>
              </a:ext>
            </a:extLst>
          </p:cNvPr>
          <p:cNvSpPr txBox="1"/>
          <p:nvPr/>
        </p:nvSpPr>
        <p:spPr>
          <a:xfrm flipH="1">
            <a:off x="6921647" y="4116925"/>
            <a:ext cx="41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Čtenářství dívek a chlapců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7ADE0CB-0A7B-4879-9A21-41CDEEBF7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1C2533A4-5AE1-410E-8115-FBF2CE93C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5972" y="1825625"/>
            <a:ext cx="8960056" cy="4351338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A3AFEF-739E-485D-A258-B989AB24C7B2}"/>
              </a:ext>
            </a:extLst>
          </p:cNvPr>
          <p:cNvCxnSpPr>
            <a:cxnSpLocks/>
          </p:cNvCxnSpPr>
          <p:nvPr/>
        </p:nvCxnSpPr>
        <p:spPr>
          <a:xfrm flipV="1">
            <a:off x="3431689" y="3291840"/>
            <a:ext cx="193638" cy="825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B9E27E1-ED0E-4F9F-8618-C29C953CD139}"/>
              </a:ext>
            </a:extLst>
          </p:cNvPr>
          <p:cNvCxnSpPr/>
          <p:nvPr/>
        </p:nvCxnSpPr>
        <p:spPr>
          <a:xfrm>
            <a:off x="3474720" y="4116925"/>
            <a:ext cx="419548" cy="10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B623A65-6F28-4305-9678-AFFC92D89C45}"/>
              </a:ext>
            </a:extLst>
          </p:cNvPr>
          <p:cNvCxnSpPr/>
          <p:nvPr/>
        </p:nvCxnSpPr>
        <p:spPr>
          <a:xfrm>
            <a:off x="3431689" y="4116925"/>
            <a:ext cx="193638" cy="97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7506FDC-ADFB-4E01-88A8-2C7ED3D0201C}"/>
              </a:ext>
            </a:extLst>
          </p:cNvPr>
          <p:cNvSpPr txBox="1"/>
          <p:nvPr/>
        </p:nvSpPr>
        <p:spPr>
          <a:xfrm>
            <a:off x="771832" y="6176963"/>
            <a:ext cx="10648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Chlapci jsou horší čtenáři</a:t>
            </a:r>
          </a:p>
        </p:txBody>
      </p:sp>
    </p:spTree>
    <p:extLst>
      <p:ext uri="{BB962C8B-B14F-4D97-AF65-F5344CB8AC3E}">
        <p14:creationId xmlns:p14="http://schemas.microsoft.com/office/powerpoint/2010/main" val="99554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89862-0036-4079-9637-D5CF3C40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žáků k vlastnímu čtení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D41CDA-8029-4382-B74A-708F6D6E9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889" y="2104031"/>
            <a:ext cx="10515600" cy="218300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B00483-CB80-49C2-A9CE-23FEF56A2C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3C35AE-8BA5-4362-8E98-7B22ED3E649B}"/>
              </a:ext>
            </a:extLst>
          </p:cNvPr>
          <p:cNvSpPr txBox="1"/>
          <p:nvPr/>
        </p:nvSpPr>
        <p:spPr>
          <a:xfrm flipH="1">
            <a:off x="6011689" y="5139839"/>
            <a:ext cx="552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České děti mají negativní postoj k vlastnímu čtení </a:t>
            </a:r>
          </a:p>
        </p:txBody>
      </p:sp>
      <p:sp>
        <p:nvSpPr>
          <p:cNvPr id="8" name="Levá složená závorka 7">
            <a:extLst>
              <a:ext uri="{FF2B5EF4-FFF2-40B4-BE49-F238E27FC236}">
                <a16:creationId xmlns:a16="http://schemas.microsoft.com/office/drawing/2014/main" id="{A319570D-01AE-4435-ACFE-45338265607C}"/>
              </a:ext>
            </a:extLst>
          </p:cNvPr>
          <p:cNvSpPr/>
          <p:nvPr/>
        </p:nvSpPr>
        <p:spPr>
          <a:xfrm rot="16200000">
            <a:off x="8457163" y="3016027"/>
            <a:ext cx="638046" cy="3180070"/>
          </a:xfrm>
          <a:prstGeom prst="leftBrace">
            <a:avLst>
              <a:gd name="adj1" fmla="val 8333"/>
              <a:gd name="adj2" fmla="val 49432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7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939F88-89E3-40FC-8295-DED3766ED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Texty používané ve výuce nejsou moc zajímavé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A70C3D-6372-4AC1-9967-40FC65219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334" y="2000765"/>
            <a:ext cx="10431331" cy="4001058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975781-0860-4253-9FC0-3D5635042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9CA10-1770-476B-B1DB-E141BE0D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365126"/>
            <a:ext cx="9869384" cy="486212"/>
          </a:xfrm>
        </p:spPr>
        <p:txBody>
          <a:bodyPr>
            <a:normAutofit fontScale="90000"/>
          </a:bodyPr>
          <a:lstStyle/>
          <a:p>
            <a:r>
              <a:rPr lang="cs-CZ" dirty="0"/>
              <a:t>Nabídka knih k povinné četbě k maturitě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2595D0-4075-48B1-A3DE-A76BE1054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33" y="1151633"/>
            <a:ext cx="9348278" cy="4905211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351A8E-D4C5-43B2-8F1D-828524A6C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3F3E8F3-0A9A-4EA0-99BD-482F0BB6DB84}"/>
              </a:ext>
            </a:extLst>
          </p:cNvPr>
          <p:cNvSpPr txBox="1"/>
          <p:nvPr/>
        </p:nvSpPr>
        <p:spPr>
          <a:xfrm>
            <a:off x="1387366" y="6357139"/>
            <a:ext cx="4379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Až 70 % dětí není spokojeno s nabídkou</a:t>
            </a:r>
          </a:p>
        </p:txBody>
      </p:sp>
    </p:spTree>
    <p:extLst>
      <p:ext uri="{BB962C8B-B14F-4D97-AF65-F5344CB8AC3E}">
        <p14:creationId xmlns:p14="http://schemas.microsoft.com/office/powerpoint/2010/main" val="201680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616A3-6273-4948-B86B-73B67DDC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Školní knihovny nejsou příliš funkční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DA6163-50A0-43BD-9C87-2955B7CB3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2014" y="1362350"/>
            <a:ext cx="9587972" cy="478965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DEABA19-A435-4E21-BA62-10C7BD5EB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0A43A4-41BE-47F9-B34D-24156C59DD3F}"/>
              </a:ext>
            </a:extLst>
          </p:cNvPr>
          <p:cNvSpPr txBox="1"/>
          <p:nvPr/>
        </p:nvSpPr>
        <p:spPr>
          <a:xfrm>
            <a:off x="771832" y="6176963"/>
            <a:ext cx="10648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Prostor pro spolupráci se školou – knihovna jako jiné místo pro volný čas</a:t>
            </a:r>
          </a:p>
        </p:txBody>
      </p:sp>
    </p:spTree>
    <p:extLst>
      <p:ext uri="{BB962C8B-B14F-4D97-AF65-F5344CB8AC3E}">
        <p14:creationId xmlns:p14="http://schemas.microsoft.com/office/powerpoint/2010/main" val="260220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C01EA-A005-483D-BC3D-D0589EC3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šetření čtenářské gramotnosti PIRLS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1B36FD-A191-4AFA-B230-B355D5564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84" y="1497014"/>
            <a:ext cx="3340535" cy="4351338"/>
          </a:xfrm>
          <a:ln>
            <a:solidFill>
              <a:schemeClr val="tx1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461172A-C07C-452C-9109-605A632874E0}"/>
              </a:ext>
            </a:extLst>
          </p:cNvPr>
          <p:cNvSpPr txBox="1"/>
          <p:nvPr/>
        </p:nvSpPr>
        <p:spPr>
          <a:xfrm>
            <a:off x="444884" y="6488668"/>
            <a:ext cx="973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https://www.csicr.cz/cz/Aktuality/Mezinarodni-setreni-PIRLS-2021-%E2%80%93-Narodni-zprava</a:t>
            </a:r>
            <a:r>
              <a:rPr lang="cs-CZ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B2B1B12-C422-47CA-97E7-412E63214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971" y="4148156"/>
            <a:ext cx="4395610" cy="2344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5E7E1A0-9A0D-4CFE-BCE6-1529E72F0F1D}"/>
              </a:ext>
            </a:extLst>
          </p:cNvPr>
          <p:cNvSpPr txBox="1"/>
          <p:nvPr/>
        </p:nvSpPr>
        <p:spPr>
          <a:xfrm flipH="1">
            <a:off x="3981621" y="2551837"/>
            <a:ext cx="29663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České děti se v úrovni čtenářské gramotnosti pohybují na průměru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Mírná stagnace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Mezi roky 2016 a 2021 nedošlo k podstatným změnám 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B99EF65-B315-45DD-9CCF-9A283D3CA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650" y="1307484"/>
            <a:ext cx="4396931" cy="24229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53C9E57-3424-41F6-831D-F5888A380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14" y="1307484"/>
            <a:ext cx="4624553" cy="24365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E6BFAB-0BEF-447C-A0E5-FAB9244D0D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4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6C25-2F6E-6CC6-9737-070354B9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8A3A79D-7BD1-42DD-D5B1-3698B9203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2143125"/>
            <a:ext cx="10107613" cy="1726981"/>
          </a:xfrm>
        </p:spPr>
        <p:txBody>
          <a:bodyPr>
            <a:normAutofit lnSpcReduction="10000"/>
          </a:bodyPr>
          <a:lstStyle/>
          <a:p>
            <a:r>
              <a:rPr lang="cs-CZ" sz="5400" dirty="0">
                <a:latin typeface="Metropolis"/>
              </a:rPr>
              <a:t>České děti jako čtenáři v době pandemie 2021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4B368-EFED-86F6-4036-1D3AAF437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705A2E-F0AD-8D16-0797-9B1BA41F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EE1547-3A40-A664-C63B-84C18C22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91DC14-BA9E-F3BB-7E35-275FA8D7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57499-B98D-BDEB-06A8-DB9EBAE8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6" y="350820"/>
            <a:ext cx="8117971" cy="659340"/>
          </a:xfrm>
        </p:spPr>
        <p:txBody>
          <a:bodyPr>
            <a:normAutofit/>
          </a:bodyPr>
          <a:lstStyle/>
          <a:p>
            <a:r>
              <a:rPr lang="cs-CZ" cap="none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Názory dětí a mládeže na čtení knih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497EC6B-85EB-F69A-283C-32E49FC239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0876" y="1238250"/>
          <a:ext cx="811847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A661E08B-3EC6-4A6E-8F8F-C86F0EC5E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4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10" y="215816"/>
            <a:ext cx="9819289" cy="659340"/>
          </a:xfrm>
        </p:spPr>
        <p:txBody>
          <a:bodyPr>
            <a:normAutofit/>
          </a:bodyPr>
          <a:lstStyle/>
          <a:p>
            <a:r>
              <a:rPr lang="cs-CZ" sz="3200" cap="none" dirty="0">
                <a:solidFill>
                  <a:srgbClr val="009999"/>
                </a:solidFill>
              </a:rPr>
              <a:t>Názory rodičů na 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839" y="1254935"/>
            <a:ext cx="10823961" cy="5303519"/>
          </a:xfrm>
        </p:spPr>
        <p:txBody>
          <a:bodyPr>
            <a:normAutofit/>
          </a:bodyPr>
          <a:lstStyle/>
          <a:p>
            <a:r>
              <a:rPr lang="cs-CZ" sz="1800" b="1" dirty="0"/>
              <a:t>Méně rodičů než v roce 2017 se domnívá, 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děti se dnes věnují řadě jiných, </a:t>
            </a:r>
            <a:r>
              <a:rPr lang="cs-CZ" sz="1800" b="1" dirty="0"/>
              <a:t>stejně hodnotných aktivit, jako je čtení,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/>
              <a:t>význam čtení pro život se v dnešní době přeceňuje</a:t>
            </a:r>
            <a:r>
              <a:rPr lang="cs-CZ" sz="18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" y="2183892"/>
            <a:ext cx="11812524" cy="4674108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8909045" y="3742926"/>
            <a:ext cx="288" cy="4636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9910928" y="3742926"/>
            <a:ext cx="288" cy="4636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1DE00BBB-CD70-4217-8F1B-2C10DE7C0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4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82BB5-08B9-4939-AD2F-363EFF76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témata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C3FBC-6B9B-44B1-B860-C5484E5D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Lublaňský manifest</a:t>
            </a:r>
          </a:p>
          <a:p>
            <a:endParaRPr lang="cs-CZ" dirty="0"/>
          </a:p>
          <a:p>
            <a:r>
              <a:rPr lang="cs-CZ" dirty="0"/>
              <a:t>Jak jsou hodnoceny čtenářské dovednosti českých dětí </a:t>
            </a:r>
          </a:p>
          <a:p>
            <a:pPr lvl="1"/>
            <a:r>
              <a:rPr lang="cs-CZ" dirty="0"/>
              <a:t>Čtenářská gramotnost na základních a středních školách 2022/2023</a:t>
            </a:r>
          </a:p>
          <a:p>
            <a:pPr lvl="1"/>
            <a:r>
              <a:rPr lang="cs-CZ" dirty="0"/>
              <a:t>Mezinárodní průzkum PIRLS</a:t>
            </a:r>
          </a:p>
          <a:p>
            <a:pPr lvl="1"/>
            <a:r>
              <a:rPr lang="cs-CZ" i="0" dirty="0">
                <a:effectLst/>
                <a:latin typeface="Metropolis"/>
              </a:rPr>
              <a:t>České děti jako čtenáři v době pandemie 2021</a:t>
            </a:r>
          </a:p>
          <a:p>
            <a:endParaRPr lang="cs-CZ" sz="2800" i="0" dirty="0">
              <a:effectLst/>
              <a:latin typeface="Metropolis"/>
            </a:endParaRPr>
          </a:p>
          <a:p>
            <a:r>
              <a:rPr lang="cs-CZ" sz="2800" i="0" dirty="0">
                <a:effectLst/>
                <a:latin typeface="Metropolis"/>
              </a:rPr>
              <a:t>Jak se proměňují čtenáři a čtení v ČR? Celostátní průzkumy 2007 – 2023 – dospělá populace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E67DA6-8B41-43AC-8A64-756AA41A7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7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8C6D0-52E2-48F5-8A18-5A4E669F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Závěr: situace je složitá, ale nikoliv tragická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9620C-0071-4930-B37C-134CF9F1E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4638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Větší prostor pro spolupráci knihoven a škol</a:t>
            </a:r>
          </a:p>
          <a:p>
            <a:r>
              <a:rPr lang="cs-CZ" dirty="0"/>
              <a:t>Memorandum o spolupráci MŠMT a MK</a:t>
            </a:r>
          </a:p>
          <a:p>
            <a:pPr lvl="1"/>
            <a:r>
              <a:rPr lang="cs-CZ" dirty="0"/>
              <a:t>Novela Standardu pro dobrou knihovnu</a:t>
            </a:r>
          </a:p>
          <a:p>
            <a:pPr lvl="1"/>
            <a:r>
              <a:rPr lang="cs-CZ" dirty="0"/>
              <a:t>Doporučení MŠMT pro školní knihovny</a:t>
            </a:r>
          </a:p>
          <a:p>
            <a:r>
              <a:rPr lang="cs-CZ" dirty="0"/>
              <a:t>Spolupráce při výuce čtenářské, mediální a informační gramotnosti</a:t>
            </a:r>
          </a:p>
          <a:p>
            <a:pPr lvl="1"/>
            <a:r>
              <a:rPr lang="cs-CZ" dirty="0"/>
              <a:t>Kvalitní nabídka akcí pro školy</a:t>
            </a:r>
          </a:p>
          <a:p>
            <a:r>
              <a:rPr lang="cs-CZ" dirty="0"/>
              <a:t>Nové RVP</a:t>
            </a:r>
          </a:p>
          <a:p>
            <a:pPr lvl="1"/>
            <a:r>
              <a:rPr lang="cs-CZ" dirty="0"/>
              <a:t>Podpora základních gramotností</a:t>
            </a:r>
          </a:p>
          <a:p>
            <a:pPr lvl="1"/>
            <a:r>
              <a:rPr lang="cs-CZ" dirty="0"/>
              <a:t>Spolupráce s knihovnami a dalšími institucemi neformálního vzdělávání</a:t>
            </a:r>
          </a:p>
          <a:p>
            <a:r>
              <a:rPr lang="cs-CZ" dirty="0"/>
              <a:t>Knihovna jako prostor pro volný čas</a:t>
            </a:r>
          </a:p>
          <a:p>
            <a:r>
              <a:rPr lang="cs-CZ" dirty="0"/>
              <a:t>Čtení jako zábava</a:t>
            </a:r>
          </a:p>
          <a:p>
            <a:r>
              <a:rPr lang="cs-CZ" dirty="0"/>
              <a:t>Pomoc při výběru knih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0F47715-819F-41C3-B184-3FBD5B8E0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09683" y="1825625"/>
            <a:ext cx="3072978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2494AE-10FC-4286-9BA1-A02CE253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4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2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28B09CD-A644-44B8-8C5D-835E63C5E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2143125"/>
            <a:ext cx="10107613" cy="1726981"/>
          </a:xfrm>
        </p:spPr>
        <p:txBody>
          <a:bodyPr>
            <a:normAutofit fontScale="70000" lnSpcReduction="20000"/>
          </a:bodyPr>
          <a:lstStyle/>
          <a:p>
            <a:r>
              <a:rPr lang="cs-CZ" sz="6300" b="1" i="0" dirty="0">
                <a:effectLst/>
                <a:latin typeface="Metropolis"/>
              </a:rPr>
              <a:t>Jak se proměňují čtenáři a čtení v ČR? </a:t>
            </a:r>
          </a:p>
          <a:p>
            <a:r>
              <a:rPr lang="cs-CZ" sz="3600" b="1" i="0" dirty="0">
                <a:effectLst/>
                <a:latin typeface="Metropolis"/>
              </a:rPr>
              <a:t>Výsledky celostátního výzkumu čtení a čtenářství dospělé populace 15+</a:t>
            </a:r>
            <a:endParaRPr lang="cs-CZ" sz="5800" dirty="0"/>
          </a:p>
          <a:p>
            <a:r>
              <a:rPr lang="cs-CZ" sz="2400" dirty="0"/>
              <a:t>(1996) - 2007 – 2010 – 2013 – 2018 – 2023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r>
              <a:rPr lang="cs-CZ" sz="2000" dirty="0"/>
              <a:t>Výběr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033825-10FC-4B1A-9E8A-4A07257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21FEC8-D003-88D0-69E3-47E18D64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BA291F-6E22-D8C8-66D0-9713D8A4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1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6C25-2F6E-6CC6-9737-070354B9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8A3A79D-7BD1-42DD-D5B1-3698B9203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2143125"/>
            <a:ext cx="10107613" cy="1726981"/>
          </a:xfrm>
        </p:spPr>
        <p:txBody>
          <a:bodyPr>
            <a:normAutofit/>
          </a:bodyPr>
          <a:lstStyle/>
          <a:p>
            <a:r>
              <a:rPr lang="cs-CZ" sz="6300" b="1" i="0" dirty="0">
                <a:effectLst/>
                <a:latin typeface="Metropolis"/>
              </a:rPr>
              <a:t>Jak čteme?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4B368-EFED-86F6-4036-1D3AAF437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705A2E-F0AD-8D16-0797-9B1BA41F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EE1547-3A40-A664-C63B-84C18C22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91DC14-BA9E-F3BB-7E35-275FA8D7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6266CF-150B-E03E-ADCF-50957E7E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49" y="365125"/>
            <a:ext cx="9610725" cy="663575"/>
          </a:xfrm>
        </p:spPr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Nečtenář</a:t>
            </a:r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během roku nepřečte ani jednu knihu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9288346"/>
              </p:ext>
            </p:extLst>
          </p:nvPr>
        </p:nvGraphicFramePr>
        <p:xfrm>
          <a:off x="542925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7C44DDD-F2F3-1B66-5B68-50A2839D83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2152574"/>
              </p:ext>
            </p:extLst>
          </p:nvPr>
        </p:nvGraphicFramePr>
        <p:xfrm>
          <a:off x="6324600" y="1943101"/>
          <a:ext cx="5391150" cy="423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4B4F06C7-5E54-6CF7-9D9D-4919A902F851}"/>
              </a:ext>
            </a:extLst>
          </p:cNvPr>
          <p:cNvSpPr txBox="1"/>
          <p:nvPr/>
        </p:nvSpPr>
        <p:spPr>
          <a:xfrm>
            <a:off x="2140953" y="1487071"/>
            <a:ext cx="1985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Česká republika 2023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4B6488F-563C-A665-EF6A-E1FDBE1FEB68}"/>
              </a:ext>
            </a:extLst>
          </p:cNvPr>
          <p:cNvSpPr txBox="1"/>
          <p:nvPr/>
        </p:nvSpPr>
        <p:spPr>
          <a:xfrm>
            <a:off x="8522549" y="1487071"/>
            <a:ext cx="1233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Evropa 2013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3823F20D-1455-F65F-E293-9A7DAACC39A7}"/>
              </a:ext>
            </a:extLst>
          </p:cNvPr>
          <p:cNvCxnSpPr/>
          <p:nvPr/>
        </p:nvCxnSpPr>
        <p:spPr>
          <a:xfrm>
            <a:off x="1466850" y="2876550"/>
            <a:ext cx="3895725" cy="361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9D41DC14-668E-9C84-D124-A4D48A9F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1" y="566486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9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A6E9855-8992-3559-51EC-BBB845ED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588" y="365126"/>
            <a:ext cx="9922211" cy="787400"/>
          </a:xfrm>
        </p:spPr>
        <p:txBody>
          <a:bodyPr>
            <a:normAutofit/>
          </a:bodyPr>
          <a:lstStyle/>
          <a:p>
            <a:r>
              <a:rPr lang="cs-CZ" sz="3200" b="1" i="0" u="none" strike="noStrike" kern="1200" spc="0" baseline="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nečtenářů v dospělé populaci roste </a:t>
            </a:r>
            <a:endParaRPr lang="cs-CZ" sz="32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1B0F06FE-8457-75ED-FDC3-113007AB7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321751"/>
              </p:ext>
            </p:extLst>
          </p:nvPr>
        </p:nvGraphicFramePr>
        <p:xfrm>
          <a:off x="838200" y="1314450"/>
          <a:ext cx="10515600" cy="499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73D81CE7-4955-7E11-317B-AC1C000916A2}"/>
              </a:ext>
            </a:extLst>
          </p:cNvPr>
          <p:cNvSpPr txBox="1"/>
          <p:nvPr/>
        </p:nvSpPr>
        <p:spPr>
          <a:xfrm>
            <a:off x="514350" y="6308208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N=2010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7329958-5366-EEA4-DA49-197368B8200C}"/>
              </a:ext>
            </a:extLst>
          </p:cNvPr>
          <p:cNvSpPr txBox="1"/>
          <p:nvPr/>
        </p:nvSpPr>
        <p:spPr>
          <a:xfrm>
            <a:off x="10220325" y="467943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/>
                </a:solidFill>
              </a:rPr>
              <a:t>mladí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B40C0AC-0B23-BBD2-4CDA-776A9D90696B}"/>
              </a:ext>
            </a:extLst>
          </p:cNvPr>
          <p:cNvSpPr txBox="1"/>
          <p:nvPr/>
        </p:nvSpPr>
        <p:spPr>
          <a:xfrm>
            <a:off x="10141417" y="1809235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střední věk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F2F9657-C140-A992-90C4-013756A88F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1" y="566486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16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A996A84-0504-E924-76AC-2CA7EFECD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54" y="365126"/>
            <a:ext cx="9512733" cy="82391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Klesá počet přečtených knih 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F609CF01-220E-CA9F-4492-C9D0350DCA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494864"/>
              </p:ext>
            </p:extLst>
          </p:nvPr>
        </p:nvGraphicFramePr>
        <p:xfrm>
          <a:off x="836612" y="1681163"/>
          <a:ext cx="5157787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05FE5E45-8B5B-CE6D-59A7-AD895F5FDF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Téměř třetina lidí za rok přečte 1 až 4 knihy.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Pouze necelá 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desetina české populace 15+ přečte za rok 30 a více knih.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Ženy jsou silnější čtenářky než muži.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Mezi ženami najdeme 13 % těch, co čtou 30 a více knih za rok, u mužů je to pouze 5 %.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Žádnou knihu za poslední rok nepřečetla bezmála 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třetina mužů (31 %)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, mezi ženami najdeme pouze 23 %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nečtenářek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silné čtenáře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se častěji řadí lidé s </a:t>
            </a: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vysokoškolským vzděláním,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duševním typem zaměstnání a ti, co jsou ekonomicky neaktivní. </a:t>
            </a:r>
          </a:p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214741D-DA05-832E-9448-58EA980DAC6A}"/>
              </a:ext>
            </a:extLst>
          </p:cNvPr>
          <p:cNvSpPr txBox="1"/>
          <p:nvPr/>
        </p:nvSpPr>
        <p:spPr>
          <a:xfrm flipH="1">
            <a:off x="1324185" y="6308208"/>
            <a:ext cx="242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Naše čtení knih řídne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E92C7A-7D8C-02D3-2106-58505740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405513"/>
            <a:ext cx="7203421" cy="2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8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5D874-CC92-BB1E-AD2E-1571F241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5" y="452512"/>
            <a:ext cx="9915525" cy="616648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2D9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přečtených knih (věk - pohlaví) </a:t>
            </a:r>
            <a:endParaRPr lang="cs-CZ" sz="3200" b="1" dirty="0">
              <a:solidFill>
                <a:srgbClr val="2D96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AFB1460-83C6-4E86-91E9-BCB4AB079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174817"/>
              </p:ext>
            </p:extLst>
          </p:nvPr>
        </p:nvGraphicFramePr>
        <p:xfrm>
          <a:off x="448128" y="1495792"/>
          <a:ext cx="5482772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FB5112E-8DDC-46C5-B0D1-55388A303696}"/>
              </a:ext>
            </a:extLst>
          </p:cNvPr>
          <p:cNvSpPr txBox="1"/>
          <p:nvPr/>
        </p:nvSpPr>
        <p:spPr>
          <a:xfrm>
            <a:off x="1514169" y="6286002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>
                <a:latin typeface="Arial" panose="020B0604020202020204" pitchFamily="34" charset="0"/>
                <a:cs typeface="Arial" panose="020B0604020202020204" pitchFamily="34" charset="0"/>
              </a:rPr>
              <a:t>Základ: Celý vzorek, 2023, N=2010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33B8363-E909-1A34-29F9-8D9AF4EF0B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66178"/>
              </p:ext>
            </p:extLst>
          </p:nvPr>
        </p:nvGraphicFramePr>
        <p:xfrm>
          <a:off x="6586537" y="1584692"/>
          <a:ext cx="5194301" cy="457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988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05469-4BB7-680A-ADAD-1CFA264E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17501"/>
            <a:ext cx="9944100" cy="736104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Četba tištěných, elektronických a zvukových knih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B3D69C0-0D58-0DEC-47AE-886DF8A29A3D}"/>
              </a:ext>
            </a:extLst>
          </p:cNvPr>
          <p:cNvGraphicFramePr>
            <a:graphicFrameLocks/>
          </p:cNvGraphicFramePr>
          <p:nvPr/>
        </p:nvGraphicFramePr>
        <p:xfrm>
          <a:off x="285751" y="2105024"/>
          <a:ext cx="3743325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1AF032E-4DAC-B251-A076-C14A8D903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" y="471236"/>
            <a:ext cx="855888" cy="7200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5E04A8-F295-427A-29B3-9EEF4C192979}"/>
              </a:ext>
            </a:extLst>
          </p:cNvPr>
          <p:cNvSpPr txBox="1"/>
          <p:nvPr/>
        </p:nvSpPr>
        <p:spPr>
          <a:xfrm flipH="1">
            <a:off x="838200" y="5826875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55 %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4E58E3D-4297-B238-84B7-49498449D646}"/>
              </a:ext>
            </a:extLst>
          </p:cNvPr>
          <p:cNvSpPr/>
          <p:nvPr/>
        </p:nvSpPr>
        <p:spPr>
          <a:xfrm>
            <a:off x="1739052" y="5919208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6DDAD4A-B3A4-EA35-AA2C-2D190DDFCD26}"/>
              </a:ext>
            </a:extLst>
          </p:cNvPr>
          <p:cNvSpPr txBox="1"/>
          <p:nvPr/>
        </p:nvSpPr>
        <p:spPr>
          <a:xfrm flipH="1">
            <a:off x="2413000" y="58268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46 %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405BC9-59D6-0541-7F3C-64111F21E024}"/>
              </a:ext>
            </a:extLst>
          </p:cNvPr>
          <p:cNvSpPr txBox="1"/>
          <p:nvPr/>
        </p:nvSpPr>
        <p:spPr>
          <a:xfrm flipH="1">
            <a:off x="860211" y="5435064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B86CBF-FD4B-6F73-C0C2-64218B5394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01" t="7582"/>
          <a:stretch/>
        </p:blipFill>
        <p:spPr>
          <a:xfrm>
            <a:off x="4717145" y="6430463"/>
            <a:ext cx="3329209" cy="2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4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05469-4BB7-680A-ADAD-1CFA264E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17501"/>
            <a:ext cx="9944100" cy="72008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Četba tištěných, elektronických a zvukových knih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B3D69C0-0D58-0DEC-47AE-886DF8A29A3D}"/>
              </a:ext>
            </a:extLst>
          </p:cNvPr>
          <p:cNvGraphicFramePr>
            <a:graphicFrameLocks/>
          </p:cNvGraphicFramePr>
          <p:nvPr/>
        </p:nvGraphicFramePr>
        <p:xfrm>
          <a:off x="285751" y="2105024"/>
          <a:ext cx="3743325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1673417-8B38-6892-FD98-B4C10181D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34505"/>
              </p:ext>
            </p:extLst>
          </p:nvPr>
        </p:nvGraphicFramePr>
        <p:xfrm>
          <a:off x="4029076" y="2105024"/>
          <a:ext cx="3743325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1AF032E-4DAC-B251-A076-C14A8D903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" y="471236"/>
            <a:ext cx="855888" cy="7200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5E04A8-F295-427A-29B3-9EEF4C192979}"/>
              </a:ext>
            </a:extLst>
          </p:cNvPr>
          <p:cNvSpPr txBox="1"/>
          <p:nvPr/>
        </p:nvSpPr>
        <p:spPr>
          <a:xfrm flipH="1">
            <a:off x="838200" y="5826875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55 %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4E58E3D-4297-B238-84B7-49498449D646}"/>
              </a:ext>
            </a:extLst>
          </p:cNvPr>
          <p:cNvSpPr/>
          <p:nvPr/>
        </p:nvSpPr>
        <p:spPr>
          <a:xfrm>
            <a:off x="1739052" y="5919208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6DDAD4A-B3A4-EA35-AA2C-2D190DDFCD26}"/>
              </a:ext>
            </a:extLst>
          </p:cNvPr>
          <p:cNvSpPr txBox="1"/>
          <p:nvPr/>
        </p:nvSpPr>
        <p:spPr>
          <a:xfrm flipH="1">
            <a:off x="2413000" y="58268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46 %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BAE18D1-81FA-20FB-514F-6F916A8EEB5A}"/>
              </a:ext>
            </a:extLst>
          </p:cNvPr>
          <p:cNvSpPr txBox="1"/>
          <p:nvPr/>
        </p:nvSpPr>
        <p:spPr>
          <a:xfrm flipH="1">
            <a:off x="4910667" y="5823697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10 %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B34B8181-3FCF-B81E-FAA8-993388366338}"/>
              </a:ext>
            </a:extLst>
          </p:cNvPr>
          <p:cNvSpPr/>
          <p:nvPr/>
        </p:nvSpPr>
        <p:spPr>
          <a:xfrm>
            <a:off x="5811519" y="5916030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C9EFEFE-9422-2FB2-2D74-795AB2072C52}"/>
              </a:ext>
            </a:extLst>
          </p:cNvPr>
          <p:cNvSpPr txBox="1"/>
          <p:nvPr/>
        </p:nvSpPr>
        <p:spPr>
          <a:xfrm flipH="1">
            <a:off x="6485467" y="582369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15 %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405BC9-59D6-0541-7F3C-64111F21E024}"/>
              </a:ext>
            </a:extLst>
          </p:cNvPr>
          <p:cNvSpPr txBox="1"/>
          <p:nvPr/>
        </p:nvSpPr>
        <p:spPr>
          <a:xfrm flipH="1">
            <a:off x="838200" y="5454365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DE5ADE-E458-D28B-FD4B-5DF7846B2D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01" t="7582"/>
          <a:stretch/>
        </p:blipFill>
        <p:spPr>
          <a:xfrm>
            <a:off x="4717145" y="6430463"/>
            <a:ext cx="3329209" cy="2200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1CBC2A-4D3C-1DDC-335F-7D55ABAC85B2}"/>
              </a:ext>
            </a:extLst>
          </p:cNvPr>
          <p:cNvSpPr txBox="1"/>
          <p:nvPr/>
        </p:nvSpPr>
        <p:spPr>
          <a:xfrm flipH="1">
            <a:off x="4574542" y="5454365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</p:spTree>
    <p:extLst>
      <p:ext uri="{BB962C8B-B14F-4D97-AF65-F5344CB8AC3E}">
        <p14:creationId xmlns:p14="http://schemas.microsoft.com/office/powerpoint/2010/main" val="2356431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05469-4BB7-680A-ADAD-1CFA264E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17500"/>
            <a:ext cx="9944100" cy="72008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Četba tištěných, elektronických a zvukových knih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B3D69C0-0D58-0DEC-47AE-886DF8A29A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633696"/>
              </p:ext>
            </p:extLst>
          </p:nvPr>
        </p:nvGraphicFramePr>
        <p:xfrm>
          <a:off x="285751" y="2105024"/>
          <a:ext cx="3743325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1673417-8B38-6892-FD98-B4C10181D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75287"/>
              </p:ext>
            </p:extLst>
          </p:nvPr>
        </p:nvGraphicFramePr>
        <p:xfrm>
          <a:off x="4029076" y="2105024"/>
          <a:ext cx="3743325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A97919EB-9EB4-7850-BD3C-EDAB58442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756474"/>
              </p:ext>
            </p:extLst>
          </p:nvPr>
        </p:nvGraphicFramePr>
        <p:xfrm>
          <a:off x="7772401" y="2105024"/>
          <a:ext cx="3848100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1AF032E-4DAC-B251-A076-C14A8D903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6" y="471236"/>
            <a:ext cx="855888" cy="7200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5E04A8-F295-427A-29B3-9EEF4C192979}"/>
              </a:ext>
            </a:extLst>
          </p:cNvPr>
          <p:cNvSpPr txBox="1"/>
          <p:nvPr/>
        </p:nvSpPr>
        <p:spPr>
          <a:xfrm flipH="1">
            <a:off x="838200" y="5826875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55 %</a:t>
            </a: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4E58E3D-4297-B238-84B7-49498449D646}"/>
              </a:ext>
            </a:extLst>
          </p:cNvPr>
          <p:cNvSpPr/>
          <p:nvPr/>
        </p:nvSpPr>
        <p:spPr>
          <a:xfrm>
            <a:off x="1739052" y="5919208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6DDAD4A-B3A4-EA35-AA2C-2D190DDFCD26}"/>
              </a:ext>
            </a:extLst>
          </p:cNvPr>
          <p:cNvSpPr txBox="1"/>
          <p:nvPr/>
        </p:nvSpPr>
        <p:spPr>
          <a:xfrm flipH="1">
            <a:off x="2413000" y="582687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46 %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BAE18D1-81FA-20FB-514F-6F916A8EEB5A}"/>
              </a:ext>
            </a:extLst>
          </p:cNvPr>
          <p:cNvSpPr txBox="1"/>
          <p:nvPr/>
        </p:nvSpPr>
        <p:spPr>
          <a:xfrm flipH="1">
            <a:off x="4910667" y="5823697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10 %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B34B8181-3FCF-B81E-FAA8-993388366338}"/>
              </a:ext>
            </a:extLst>
          </p:cNvPr>
          <p:cNvSpPr/>
          <p:nvPr/>
        </p:nvSpPr>
        <p:spPr>
          <a:xfrm>
            <a:off x="5811519" y="5916030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C9EFEFE-9422-2FB2-2D74-795AB2072C52}"/>
              </a:ext>
            </a:extLst>
          </p:cNvPr>
          <p:cNvSpPr txBox="1"/>
          <p:nvPr/>
        </p:nvSpPr>
        <p:spPr>
          <a:xfrm flipH="1">
            <a:off x="6485467" y="582369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15 %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DAEF37E-6C5E-A975-403B-073D987736AA}"/>
              </a:ext>
            </a:extLst>
          </p:cNvPr>
          <p:cNvSpPr txBox="1"/>
          <p:nvPr/>
        </p:nvSpPr>
        <p:spPr>
          <a:xfrm flipH="1">
            <a:off x="8600441" y="5781156"/>
            <a:ext cx="67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2 %</a:t>
            </a: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5B3A0667-19A5-D4FF-8D6B-4FC2532187A4}"/>
              </a:ext>
            </a:extLst>
          </p:cNvPr>
          <p:cNvSpPr/>
          <p:nvPr/>
        </p:nvSpPr>
        <p:spPr>
          <a:xfrm>
            <a:off x="9501293" y="5873489"/>
            <a:ext cx="301306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6E0EB99-CCF3-EE85-C410-D9AFD8A66975}"/>
              </a:ext>
            </a:extLst>
          </p:cNvPr>
          <p:cNvSpPr txBox="1"/>
          <p:nvPr/>
        </p:nvSpPr>
        <p:spPr>
          <a:xfrm flipH="1">
            <a:off x="10175241" y="57811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17 %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405BC9-59D6-0541-7F3C-64111F21E024}"/>
              </a:ext>
            </a:extLst>
          </p:cNvPr>
          <p:cNvSpPr txBox="1"/>
          <p:nvPr/>
        </p:nvSpPr>
        <p:spPr>
          <a:xfrm flipH="1">
            <a:off x="860211" y="5435064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F547C0-BD53-A7C3-0048-972EDFB5D3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801" t="7582"/>
          <a:stretch/>
        </p:blipFill>
        <p:spPr>
          <a:xfrm>
            <a:off x="4431395" y="6402829"/>
            <a:ext cx="3329209" cy="2200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E1F69B0-AD62-B2C6-1B3C-CCADB19754A8}"/>
              </a:ext>
            </a:extLst>
          </p:cNvPr>
          <p:cNvSpPr txBox="1"/>
          <p:nvPr/>
        </p:nvSpPr>
        <p:spPr>
          <a:xfrm flipH="1">
            <a:off x="4574542" y="5454365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B195B5-E641-659D-B3D4-931A56F90914}"/>
              </a:ext>
            </a:extLst>
          </p:cNvPr>
          <p:cNvSpPr txBox="1"/>
          <p:nvPr/>
        </p:nvSpPr>
        <p:spPr>
          <a:xfrm flipH="1">
            <a:off x="8686377" y="5454365"/>
            <a:ext cx="202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Pravidelně + občas</a:t>
            </a:r>
          </a:p>
        </p:txBody>
      </p:sp>
    </p:spTree>
    <p:extLst>
      <p:ext uri="{BB962C8B-B14F-4D97-AF65-F5344CB8AC3E}">
        <p14:creationId xmlns:p14="http://schemas.microsoft.com/office/powerpoint/2010/main" val="373573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82BB5-08B9-4939-AD2F-363EFF76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5" y="365126"/>
            <a:ext cx="10515599" cy="810532"/>
          </a:xfrm>
        </p:spPr>
        <p:txBody>
          <a:bodyPr>
            <a:noAutofit/>
          </a:bodyPr>
          <a:lstStyle/>
          <a:p>
            <a:r>
              <a:rPr lang="cs-CZ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Lublaňský manifest o významu pokročilých čtenářských dovedností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C3FBC-6B9B-44B1-B860-C5484E5D9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Frankfurtský knižní veletrh 2023 – hostující země Slovinsko</a:t>
            </a:r>
          </a:p>
          <a:p>
            <a:r>
              <a:rPr lang="cs-CZ" b="1" dirty="0"/>
              <a:t>Autoři:</a:t>
            </a:r>
          </a:p>
          <a:p>
            <a:pPr lvl="1"/>
            <a:r>
              <a:rPr lang="cs-CZ" dirty="0"/>
              <a:t>André </a:t>
            </a:r>
            <a:r>
              <a:rPr lang="cs-CZ" dirty="0" err="1"/>
              <a:t>Schüller-Zwierlein</a:t>
            </a:r>
            <a:r>
              <a:rPr lang="cs-CZ" dirty="0"/>
              <a:t> Univerzita </a:t>
            </a:r>
            <a:r>
              <a:rPr lang="cs-CZ" dirty="0" err="1"/>
              <a:t>Regensburg</a:t>
            </a:r>
            <a:endParaRPr lang="cs-CZ" dirty="0"/>
          </a:p>
          <a:p>
            <a:pPr lvl="1"/>
            <a:r>
              <a:rPr lang="cs-CZ" dirty="0"/>
              <a:t>Anne </a:t>
            </a:r>
            <a:r>
              <a:rPr lang="cs-CZ" dirty="0" err="1"/>
              <a:t>Mangen</a:t>
            </a:r>
            <a:r>
              <a:rPr lang="cs-CZ" dirty="0"/>
              <a:t> Univerzita ve </a:t>
            </a:r>
            <a:r>
              <a:rPr lang="cs-CZ" dirty="0" err="1"/>
              <a:t>Stavangeru</a:t>
            </a:r>
            <a:r>
              <a:rPr lang="cs-CZ" dirty="0"/>
              <a:t>, Norsko</a:t>
            </a:r>
          </a:p>
          <a:p>
            <a:pPr lvl="1"/>
            <a:r>
              <a:rPr lang="cs-CZ" dirty="0" err="1"/>
              <a:t>Miha</a:t>
            </a:r>
            <a:r>
              <a:rPr lang="cs-CZ" dirty="0"/>
              <a:t> Kovače Univerzita v Lublani</a:t>
            </a:r>
          </a:p>
          <a:p>
            <a:pPr lvl="1"/>
            <a:r>
              <a:rPr lang="cs-CZ" dirty="0" err="1"/>
              <a:t>Adriaana</a:t>
            </a:r>
            <a:r>
              <a:rPr lang="cs-CZ" dirty="0"/>
              <a:t> van der </a:t>
            </a:r>
            <a:r>
              <a:rPr lang="cs-CZ" dirty="0" err="1"/>
              <a:t>Weela</a:t>
            </a:r>
            <a:r>
              <a:rPr lang="cs-CZ" dirty="0"/>
              <a:t> Univerzita v Leidenu</a:t>
            </a:r>
          </a:p>
          <a:p>
            <a:r>
              <a:rPr lang="cs-CZ" b="1" dirty="0"/>
              <a:t>Podporují:</a:t>
            </a:r>
          </a:p>
          <a:p>
            <a:pPr lvl="1"/>
            <a:r>
              <a:rPr lang="en-US" dirty="0"/>
              <a:t>International Publishers Association</a:t>
            </a:r>
          </a:p>
          <a:p>
            <a:pPr lvl="1"/>
            <a:r>
              <a:rPr lang="en-US" dirty="0"/>
              <a:t>German Academy for Language and Literature</a:t>
            </a:r>
          </a:p>
          <a:p>
            <a:pPr lvl="1"/>
            <a:r>
              <a:rPr lang="en-US" dirty="0"/>
              <a:t>Federation of European Publishers</a:t>
            </a:r>
          </a:p>
          <a:p>
            <a:pPr lvl="1"/>
            <a:r>
              <a:rPr lang="en-US" dirty="0"/>
              <a:t>EU-READ, Consortium of European reading promotion </a:t>
            </a:r>
            <a:r>
              <a:rPr lang="en-US" dirty="0" err="1"/>
              <a:t>organisations</a:t>
            </a:r>
            <a:endParaRPr lang="en-US" dirty="0"/>
          </a:p>
          <a:p>
            <a:pPr lvl="1"/>
            <a:r>
              <a:rPr lang="en-US" dirty="0"/>
              <a:t>PEN International</a:t>
            </a:r>
          </a:p>
          <a:p>
            <a:pPr lvl="1"/>
            <a:r>
              <a:rPr lang="en-US" dirty="0"/>
              <a:t>International Federation of Library Associations</a:t>
            </a:r>
          </a:p>
          <a:p>
            <a:pPr lvl="1"/>
            <a:r>
              <a:rPr lang="en-US" dirty="0"/>
              <a:t>The International Board on Books for Young People (IBBY)</a:t>
            </a:r>
          </a:p>
          <a:p>
            <a:pPr lvl="1"/>
            <a:r>
              <a:rPr lang="en-US" dirty="0"/>
              <a:t>Slovenian Book Agency</a:t>
            </a:r>
          </a:p>
          <a:p>
            <a:r>
              <a:rPr lang="cs-CZ" b="1" dirty="0"/>
              <a:t>Cíl: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uznat trvalý význam pokročilých čtenářských dovedností v digitálním věku</a:t>
            </a:r>
          </a:p>
          <a:p>
            <a:pPr lvl="1"/>
            <a:r>
              <a:rPr lang="cs-CZ" dirty="0">
                <a:effectLst/>
                <a:ea typeface="Calibri" panose="020F0502020204030204" pitchFamily="34" charset="0"/>
              </a:rPr>
              <a:t>potřebujeme čtenářské dovednosti a postupy na vyšší úrovni, než je pouhé dekódování textů</a:t>
            </a:r>
            <a:endParaRPr lang="cs-CZ" dirty="0">
              <a:ea typeface="Calibri" panose="020F0502020204030204" pitchFamily="34" charset="0"/>
            </a:endParaRP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FD4244-7138-426B-B082-9D630D1EC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93685" y="2452743"/>
            <a:ext cx="4350572" cy="12098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9E67DA6-8B41-43AC-8A64-756AA41A7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0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6351C-2D7D-7A73-6760-D32974BB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348734"/>
            <a:ext cx="9877425" cy="67573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Nahradí e-knihy knihy tištěné?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6BCD9D30-CB31-ED22-9B21-4B27E91CD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49688"/>
              </p:ext>
            </p:extLst>
          </p:nvPr>
        </p:nvGraphicFramePr>
        <p:xfrm>
          <a:off x="648195" y="1425040"/>
          <a:ext cx="5257800" cy="455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F2EEE41-8A35-AD7C-1B48-E6EAA9CEACC2}"/>
              </a:ext>
            </a:extLst>
          </p:cNvPr>
          <p:cNvSpPr txBox="1"/>
          <p:nvPr/>
        </p:nvSpPr>
        <p:spPr>
          <a:xfrm flipH="1">
            <a:off x="858520" y="6139934"/>
            <a:ext cx="356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Důvěra v tištěnou knihu trvá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9BE6C51-D8A0-92D6-6933-D3904A6D9A1D}"/>
              </a:ext>
            </a:extLst>
          </p:cNvPr>
          <p:cNvCxnSpPr/>
          <p:nvPr/>
        </p:nvCxnSpPr>
        <p:spPr>
          <a:xfrm>
            <a:off x="491067" y="4876800"/>
            <a:ext cx="367453" cy="127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72D82AC4-B070-BD9B-A22F-AEC0B3078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61" t="-9340"/>
          <a:stretch/>
        </p:blipFill>
        <p:spPr>
          <a:xfrm>
            <a:off x="6794205" y="6390167"/>
            <a:ext cx="1252149" cy="26036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0997DE4-B870-9FB7-03EC-293FD9975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1" t="-6862" r="44107" b="-9554"/>
          <a:stretch/>
        </p:blipFill>
        <p:spPr>
          <a:xfrm>
            <a:off x="4137838" y="6400799"/>
            <a:ext cx="2519916" cy="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6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9AC7C54-2F17-6364-86CF-CE36B411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43467"/>
            <a:ext cx="9906000" cy="372533"/>
          </a:xfrm>
        </p:spPr>
        <p:txBody>
          <a:bodyPr>
            <a:noAutofit/>
          </a:bodyPr>
          <a:lstStyle/>
          <a:p>
            <a:r>
              <a:rPr lang="cs-CZ" sz="3200" b="1" i="0" u="none" strike="noStrike" kern="1200" spc="0" baseline="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minut věnovaných mediálním aktivitám</a:t>
            </a:r>
            <a:endParaRPr lang="cs-CZ" sz="32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630D815-C651-8ACF-C858-7E5659356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058804"/>
              </p:ext>
            </p:extLst>
          </p:nvPr>
        </p:nvGraphicFramePr>
        <p:xfrm>
          <a:off x="609600" y="1839382"/>
          <a:ext cx="1051560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B72A61B8-6C74-0148-EF1B-598DE7F490F6}"/>
              </a:ext>
            </a:extLst>
          </p:cNvPr>
          <p:cNvCxnSpPr/>
          <p:nvPr/>
        </p:nvCxnSpPr>
        <p:spPr>
          <a:xfrm>
            <a:off x="876300" y="2106082"/>
            <a:ext cx="933450" cy="466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746858C-FEAC-56A4-8BD4-6A6CAB0E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450" y="6481948"/>
            <a:ext cx="7203421" cy="22365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0378F9D-85A4-C245-2696-9256844E00EB}"/>
              </a:ext>
            </a:extLst>
          </p:cNvPr>
          <p:cNvSpPr txBox="1"/>
          <p:nvPr/>
        </p:nvSpPr>
        <p:spPr>
          <a:xfrm>
            <a:off x="1447800" y="6481948"/>
            <a:ext cx="975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1996, N=1135</a:t>
            </a:r>
          </a:p>
        </p:txBody>
      </p:sp>
    </p:spTree>
    <p:extLst>
      <p:ext uri="{BB962C8B-B14F-4D97-AF65-F5344CB8AC3E}">
        <p14:creationId xmlns:p14="http://schemas.microsoft.com/office/powerpoint/2010/main" val="2305032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F22DF-FE73-9A8D-1EF9-D095532E1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048039"/>
          </a:xfrm>
        </p:spPr>
        <p:txBody>
          <a:bodyPr>
            <a:normAutofit/>
          </a:bodyPr>
          <a:lstStyle/>
          <a:p>
            <a:r>
              <a:rPr lang="cs-CZ" sz="3200" b="1" i="0" u="none" strike="noStrike" kern="1200" spc="0" baseline="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Průměrný počet minut věnovaných mediálním aktivitám – dva mediální světy</a:t>
            </a:r>
            <a:endParaRPr lang="cs-CZ" sz="3200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9E747FC2-2F5D-A043-0D35-FDB86B94E40D}"/>
              </a:ext>
            </a:extLst>
          </p:cNvPr>
          <p:cNvGraphicFramePr>
            <a:graphicFrameLocks/>
          </p:cNvGraphicFramePr>
          <p:nvPr/>
        </p:nvGraphicFramePr>
        <p:xfrm>
          <a:off x="1004886" y="1590675"/>
          <a:ext cx="4652963" cy="501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ál 4">
            <a:extLst>
              <a:ext uri="{FF2B5EF4-FFF2-40B4-BE49-F238E27FC236}">
                <a16:creationId xmlns:a16="http://schemas.microsoft.com/office/drawing/2014/main" id="{96BC7166-E8A9-FE93-C213-610532364499}"/>
              </a:ext>
            </a:extLst>
          </p:cNvPr>
          <p:cNvSpPr/>
          <p:nvPr/>
        </p:nvSpPr>
        <p:spPr>
          <a:xfrm>
            <a:off x="4346370" y="2648197"/>
            <a:ext cx="665018" cy="5106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FF522F9D-3381-911B-00AA-7EBA7CE56C7E}"/>
              </a:ext>
            </a:extLst>
          </p:cNvPr>
          <p:cNvGraphicFramePr>
            <a:graphicFrameLocks/>
          </p:cNvGraphicFramePr>
          <p:nvPr/>
        </p:nvGraphicFramePr>
        <p:xfrm>
          <a:off x="6713333" y="1590676"/>
          <a:ext cx="4572000" cy="501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0C66C9E0-DEBE-C38C-BC6C-4EB4496FE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61" t="-9340"/>
          <a:stretch/>
        </p:blipFill>
        <p:spPr>
          <a:xfrm>
            <a:off x="5559517" y="6479373"/>
            <a:ext cx="1252149" cy="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5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950A8-E08F-69A5-B271-4A45F7D9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2" y="151987"/>
            <a:ext cx="9914467" cy="72008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Poslech </a:t>
            </a:r>
            <a:r>
              <a:rPr lang="cs-CZ" sz="3200" b="1" dirty="0" err="1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endParaRPr lang="cs-CZ" sz="32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2F8C2C-262B-5842-D231-B6CA1618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802187"/>
          </a:xfrm>
        </p:spPr>
        <p:txBody>
          <a:bodyPr>
            <a:normAutofit fontScale="32500" lnSpcReduction="20000"/>
          </a:bodyPr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Zkušenost s poslechem </a:t>
            </a:r>
            <a:r>
              <a:rPr lang="cs-CZ" sz="4300" b="1" dirty="0" err="1"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 mají zhruba dvě třetiny české populace 15+. Občas 36 %.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Mírně vyšší zastoupení posluchačů </a:t>
            </a:r>
            <a:r>
              <a:rPr lang="cs-CZ" sz="4300" dirty="0" err="1"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najdeme mezi </a:t>
            </a: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muži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(69 % mužů vs. 64 % žen, které poslouchají alespoň zřídka). 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Nejvíce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posluchačů (i pravidelných) </a:t>
            </a: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je v mladších věkových kategoriích do 29 let.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Nejméně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posluchačů je </a:t>
            </a:r>
            <a:r>
              <a:rPr lang="cs-CZ" sz="4300" b="1" dirty="0">
                <a:latin typeface="Arial" panose="020B0604020202020204" pitchFamily="34" charset="0"/>
                <a:cs typeface="Arial" panose="020B0604020202020204" pitchFamily="34" charset="0"/>
              </a:rPr>
              <a:t>v nejstarší věkové kategorii 65 + 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(6 % pravidelných posluchačů.</a:t>
            </a: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cs-CZ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Čtenáři jsou častějšími posluchači </a:t>
            </a:r>
            <a:r>
              <a:rPr lang="cs-CZ" sz="4300" dirty="0" err="1"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než </a:t>
            </a:r>
            <a:r>
              <a:rPr lang="cs-CZ" sz="4300" dirty="0" err="1">
                <a:latin typeface="Arial" panose="020B0604020202020204" pitchFamily="34" charset="0"/>
                <a:cs typeface="Arial" panose="020B0604020202020204" pitchFamily="34" charset="0"/>
              </a:rPr>
              <a:t>nečtenáři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, nejvíce pravidelných posluchačů </a:t>
            </a:r>
            <a:r>
              <a:rPr lang="cs-CZ" sz="4300" dirty="0" err="1">
                <a:latin typeface="Arial" panose="020B0604020202020204" pitchFamily="34" charset="0"/>
                <a:cs typeface="Arial" panose="020B0604020202020204" pitchFamily="34" charset="0"/>
              </a:rPr>
              <a:t>podcastů</a:t>
            </a:r>
            <a:r>
              <a:rPr lang="cs-CZ" sz="4300" dirty="0">
                <a:latin typeface="Arial" panose="020B0604020202020204" pitchFamily="34" charset="0"/>
                <a:cs typeface="Arial" panose="020B0604020202020204" pitchFamily="34" charset="0"/>
              </a:rPr>
              <a:t> je mezi častými čtenáři (13+ knih ročně). </a:t>
            </a:r>
          </a:p>
          <a:p>
            <a:endParaRPr lang="cs-CZ" dirty="0"/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A3516A6-7053-594B-FC0E-5D01518EB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592840"/>
              </p:ext>
            </p:extLst>
          </p:nvPr>
        </p:nvGraphicFramePr>
        <p:xfrm>
          <a:off x="762000" y="1690688"/>
          <a:ext cx="4572000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EFA878D4-74D9-5E0A-9849-2B9E29B098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365126"/>
            <a:ext cx="855888" cy="72008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A5597B-B750-E434-3680-ECE27B156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61" t="-9340"/>
          <a:stretch/>
        </p:blipFill>
        <p:spPr>
          <a:xfrm>
            <a:off x="926270" y="6492874"/>
            <a:ext cx="1252149" cy="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ACDC1-2A05-696C-A005-620AB91D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9829800" cy="83820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Názory na čtení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389C4-25CD-0B7E-ACF1-6CB8254BA5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Vzdělaní lidé si uvědomují význam četby pro život</a:t>
            </a:r>
          </a:p>
          <a:p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Bezmála </a:t>
            </a:r>
            <a:r>
              <a:rPr lang="cs-C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třetina české populace se domnívá, že čtení není již v době počítačů a internetu tak důležité</a:t>
            </a:r>
            <a:r>
              <a:rPr lang="cs-CZ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předtím. Nejvíce souhlasí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nejmladš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 15–19 let (38 %),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muži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(35 %), 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s nižším vzděláním a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nečtenáři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druhou stranu s tímto názorem </a:t>
            </a:r>
            <a:r>
              <a:rPr lang="cs-CZ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silně nesouhlasí (určitě ne) dvě pětiny dotázaných a více než polovina vysokoškoláků.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Nesouhlas roste i s množstvím přečtených knih v uplynulém roce.</a:t>
            </a:r>
          </a:p>
          <a:p>
            <a:endParaRPr lang="cs-CZ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D01498F-D94F-C927-C17B-EA2F1658459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323975"/>
          <a:ext cx="5181600" cy="48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5C8A5C5-8A1E-F49D-0E85-CEDCBB216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365126"/>
            <a:ext cx="855888" cy="7200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11A976-B2CF-6891-6727-09CA06727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61" t="-9340"/>
          <a:stretch/>
        </p:blipFill>
        <p:spPr>
          <a:xfrm>
            <a:off x="728139" y="6492874"/>
            <a:ext cx="1252149" cy="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36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5D874-CC92-BB1E-AD2E-1571F241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74" y="313268"/>
            <a:ext cx="9725025" cy="7112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na podporu čtenářství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F269631A-16E9-00B5-DCFA-737D07D01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781267"/>
              </p:ext>
            </p:extLst>
          </p:nvPr>
        </p:nvGraphicFramePr>
        <p:xfrm>
          <a:off x="622300" y="1625600"/>
          <a:ext cx="6032500" cy="47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E4194BDD-D416-98E1-4931-8FBF127F2F21}"/>
              </a:ext>
            </a:extLst>
          </p:cNvPr>
          <p:cNvSpPr txBox="1"/>
          <p:nvPr/>
        </p:nvSpPr>
        <p:spPr>
          <a:xfrm>
            <a:off x="7200770" y="2509339"/>
            <a:ext cx="40047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Top 3 aktivity podporující čtenářství: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  <a:b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 Andersenem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(46 %),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Svět knihy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(44 %) a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Celé Česko čte dětem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(44 %).</a:t>
            </a:r>
          </a:p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Jedna pětina alespoň zaznamenala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Noc literatury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(20 %) a téměř pětina aktivitu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Knížka pro prvňáčka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(18 %).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8B44DF-5721-D7C4-A522-25BB532EB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61" t="-9340"/>
          <a:stretch/>
        </p:blipFill>
        <p:spPr>
          <a:xfrm>
            <a:off x="2360429" y="6410325"/>
            <a:ext cx="1252149" cy="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2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5F4A1-A510-3F73-1FF4-268991896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2D164FC-2F10-9863-6E90-A00CA81C8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2143125"/>
            <a:ext cx="10107613" cy="1726981"/>
          </a:xfrm>
        </p:spPr>
        <p:txBody>
          <a:bodyPr>
            <a:normAutofit/>
          </a:bodyPr>
          <a:lstStyle/>
          <a:p>
            <a:r>
              <a:rPr lang="cs-CZ" sz="6300" dirty="0">
                <a:latin typeface="Metropolis"/>
              </a:rPr>
              <a:t>Vztah ke knihovnám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A932BD-C55C-E4D2-66CF-8472DBFCCD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554F07-BA3A-B188-8105-44D03B44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ACC94C-3425-9B41-33D6-2F8D89BD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E4B8468-5D3B-3002-DBEF-DCB217B07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71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F0D42-9302-E4E3-F16E-FD949DFF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226070"/>
            <a:ext cx="9886950" cy="72007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knihoven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C20D38-D36F-684B-5268-A61FA38AD9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71450" indent="-171450" algn="just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Mírně klesl podíl těch, co knihovnu nikdy nenavštívili.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Skupina minulých návštěvníků naopak mírně vzrostla.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Aktuálních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návštěvníků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je stejně jako v roce 2018 –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28 %.</a:t>
            </a:r>
          </a:p>
          <a:p>
            <a:pPr marL="171450" indent="-171450" algn="just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Knihovnu navštěvují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častěji ženy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(33 %), nejmladší generace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15–19 let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(57 %), lidé s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VŠ vzděláním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(39 %) a pochopitelně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čtenáři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(34 %). </a:t>
            </a:r>
          </a:p>
          <a:p>
            <a:pPr algn="just">
              <a:lnSpc>
                <a:spcPct val="100000"/>
              </a:lnSpc>
              <a:buSzPct val="110000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Častých čtenářů (13+ knih ročně) navštěvuje knihovnu více než polovina (57 %). </a:t>
            </a:r>
          </a:p>
          <a:p>
            <a:endParaRPr lang="cs-CZ" sz="1600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D123452-F604-64BF-93BE-658D26B2A7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080224"/>
              </p:ext>
            </p:extLst>
          </p:nvPr>
        </p:nvGraphicFramePr>
        <p:xfrm>
          <a:off x="838200" y="1400175"/>
          <a:ext cx="4953000" cy="477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9CE839F-4219-1B8A-C246-1F53B2789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419657"/>
            <a:ext cx="855888" cy="720080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5E3BB95-C541-1059-6B78-9418271838A5}"/>
              </a:ext>
            </a:extLst>
          </p:cNvPr>
          <p:cNvSpPr/>
          <p:nvPr/>
        </p:nvSpPr>
        <p:spPr>
          <a:xfrm>
            <a:off x="4913637" y="2597397"/>
            <a:ext cx="665018" cy="5106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335580B-91BA-971C-1CF8-3FCBB4096B7D}"/>
              </a:ext>
            </a:extLst>
          </p:cNvPr>
          <p:cNvSpPr/>
          <p:nvPr/>
        </p:nvSpPr>
        <p:spPr>
          <a:xfrm>
            <a:off x="1021705" y="2570127"/>
            <a:ext cx="665018" cy="51063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EA4B6D-7C34-A409-FBFB-E34DD63BF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75" y="6447463"/>
            <a:ext cx="7203421" cy="22365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37EF443-60AE-9D6B-760F-4D1AFE26385F}"/>
              </a:ext>
            </a:extLst>
          </p:cNvPr>
          <p:cNvSpPr txBox="1"/>
          <p:nvPr/>
        </p:nvSpPr>
        <p:spPr>
          <a:xfrm>
            <a:off x="1686723" y="6420789"/>
            <a:ext cx="975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1996, N=1135</a:t>
            </a:r>
          </a:p>
        </p:txBody>
      </p:sp>
    </p:spTree>
    <p:extLst>
      <p:ext uri="{BB962C8B-B14F-4D97-AF65-F5344CB8AC3E}">
        <p14:creationId xmlns:p14="http://schemas.microsoft.com/office/powerpoint/2010/main" val="4258921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26B1E9-7267-81A0-4FB4-741F4165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01600"/>
            <a:ext cx="8763000" cy="103813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2D9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využívané služby knihovny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25F3CA-488E-A4C4-461D-315A52AE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050" y="1928811"/>
            <a:ext cx="5153025" cy="4144963"/>
          </a:xfrm>
        </p:spPr>
        <p:txBody>
          <a:bodyPr>
            <a:normAutofit/>
          </a:bodyPr>
          <a:lstStyle/>
          <a:p>
            <a:r>
              <a:rPr lang="cs-CZ" sz="2000" b="1" dirty="0"/>
              <a:t>Co klesá</a:t>
            </a:r>
          </a:p>
          <a:p>
            <a:pPr lvl="1"/>
            <a:r>
              <a:rPr lang="cs-CZ" sz="1800" dirty="0"/>
              <a:t>Půjčování knih 	</a:t>
            </a:r>
            <a:r>
              <a:rPr lang="cs-CZ" sz="1800" i="1" dirty="0">
                <a:solidFill>
                  <a:srgbClr val="2D96B9"/>
                </a:solidFill>
              </a:rPr>
              <a:t>Rok 1996 = 96 %</a:t>
            </a:r>
          </a:p>
          <a:p>
            <a:pPr lvl="1"/>
            <a:r>
              <a:rPr lang="cs-CZ" sz="1800" dirty="0"/>
              <a:t>Půjčování časopisů 	</a:t>
            </a:r>
            <a:r>
              <a:rPr lang="cs-CZ" sz="1800" i="1" dirty="0">
                <a:solidFill>
                  <a:srgbClr val="2D96B9"/>
                </a:solidFill>
              </a:rPr>
              <a:t>Rok 1996 = 75 %</a:t>
            </a:r>
          </a:p>
          <a:p>
            <a:pPr lvl="1"/>
            <a:r>
              <a:rPr lang="cs-CZ" sz="1800" dirty="0"/>
              <a:t>Kopírování 		</a:t>
            </a:r>
            <a:r>
              <a:rPr lang="cs-CZ" sz="1800" i="1" dirty="0">
                <a:solidFill>
                  <a:srgbClr val="2D96B9"/>
                </a:solidFill>
              </a:rPr>
              <a:t>Rok 2007 = 27 %</a:t>
            </a:r>
          </a:p>
          <a:p>
            <a:pPr lvl="1"/>
            <a:r>
              <a:rPr lang="cs-CZ" sz="1800" dirty="0"/>
              <a:t>Půjčování CD, DVD 	</a:t>
            </a:r>
            <a:r>
              <a:rPr lang="cs-CZ" sz="1800" i="1" dirty="0">
                <a:solidFill>
                  <a:srgbClr val="2D96B9"/>
                </a:solidFill>
              </a:rPr>
              <a:t>Rok 2007 = 19 %</a:t>
            </a:r>
          </a:p>
          <a:p>
            <a:endParaRPr lang="cs-CZ" sz="2000" b="1" dirty="0"/>
          </a:p>
          <a:p>
            <a:r>
              <a:rPr lang="cs-CZ" sz="2000" b="1" dirty="0"/>
              <a:t>Roste zájem o nové služby</a:t>
            </a:r>
          </a:p>
          <a:p>
            <a:pPr lvl="1"/>
            <a:r>
              <a:rPr lang="cs-CZ" sz="1800" dirty="0"/>
              <a:t>Půjčování e-knih a e-audioknih</a:t>
            </a:r>
          </a:p>
          <a:p>
            <a:pPr lvl="1"/>
            <a:r>
              <a:rPr lang="cs-CZ" sz="1800" dirty="0"/>
              <a:t>Využívání databází a digitálních knihoven</a:t>
            </a:r>
          </a:p>
          <a:p>
            <a:pPr lvl="1"/>
            <a:r>
              <a:rPr lang="cs-CZ" sz="1800" dirty="0"/>
              <a:t>Vzdělávací, kulturní akce</a:t>
            </a:r>
          </a:p>
          <a:p>
            <a:pPr lvl="1"/>
            <a:r>
              <a:rPr lang="cs-CZ" sz="1800" dirty="0"/>
              <a:t>Kreativní dílny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103EAB7-4EEB-2489-FE32-DB5A53D3A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419656"/>
            <a:ext cx="855888" cy="720080"/>
          </a:xfrm>
          <a:prstGeom prst="rect">
            <a:avLst/>
          </a:prstGeom>
        </p:spPr>
      </p:pic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B6F62D75-9D7C-CAFC-479A-439E9EF892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0750300"/>
              </p:ext>
            </p:extLst>
          </p:nvPr>
        </p:nvGraphicFramePr>
        <p:xfrm>
          <a:off x="0" y="1536700"/>
          <a:ext cx="6019801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EE79BBE2-F274-4D33-9133-902EE3A1840E}"/>
              </a:ext>
            </a:extLst>
          </p:cNvPr>
          <p:cNvSpPr txBox="1"/>
          <p:nvPr/>
        </p:nvSpPr>
        <p:spPr>
          <a:xfrm>
            <a:off x="1183871" y="6330622"/>
            <a:ext cx="45934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Základ: Za poslední rok navštívili nějakou veřejnou knihovnu , N=562</a:t>
            </a:r>
          </a:p>
        </p:txBody>
      </p:sp>
    </p:spTree>
    <p:extLst>
      <p:ext uri="{BB962C8B-B14F-4D97-AF65-F5344CB8AC3E}">
        <p14:creationId xmlns:p14="http://schemas.microsoft.com/office/powerpoint/2010/main" val="288190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A4B7D-CDE5-B830-BF06-E2B1EF3C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6" y="228601"/>
            <a:ext cx="7450817" cy="856606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2D96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Spokojenost se službami knihoven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5065AF-8F5F-A27B-AEA5-7CED2CF65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4" y="2714625"/>
            <a:ext cx="4886325" cy="3462338"/>
          </a:xfrm>
        </p:spPr>
        <p:txBody>
          <a:bodyPr>
            <a:norm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Spokojenost s nabídkou knih a služeb je dlouhodobě na vysoké úrovni.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Spokojenost trvale roste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roce 2023 je spokojenost na úrovni 84 %, což v porovnání s rokem 2018 představuje stabilní výsledek. </a:t>
            </a:r>
          </a:p>
          <a:p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48D2082-BE7F-2D89-7A92-C8B5DB37863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6770907"/>
              </p:ext>
            </p:extLst>
          </p:nvPr>
        </p:nvGraphicFramePr>
        <p:xfrm>
          <a:off x="590107" y="1337340"/>
          <a:ext cx="5996960" cy="483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1D590B9-0007-8806-2393-3ED22EB32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419656"/>
            <a:ext cx="855888" cy="7200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DEB0DD0-DEA4-42D6-B45A-3AE36EB97E85}"/>
              </a:ext>
            </a:extLst>
          </p:cNvPr>
          <p:cNvSpPr txBox="1"/>
          <p:nvPr/>
        </p:nvSpPr>
        <p:spPr>
          <a:xfrm>
            <a:off x="1007913" y="6266845"/>
            <a:ext cx="4593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Arial" panose="020B0604020202020204" pitchFamily="34" charset="0"/>
                <a:cs typeface="Arial" panose="020B0604020202020204" pitchFamily="34" charset="0"/>
              </a:rPr>
              <a:t>Základ: Za poslední rok navštívili nějakou veřejnou knihovnu , N=562</a:t>
            </a:r>
          </a:p>
        </p:txBody>
      </p:sp>
    </p:spTree>
    <p:extLst>
      <p:ext uri="{BB962C8B-B14F-4D97-AF65-F5344CB8AC3E}">
        <p14:creationId xmlns:p14="http://schemas.microsoft.com/office/powerpoint/2010/main" val="379705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5515A9-095E-4E1C-8E5A-7573D067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Čtení a digitální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98194-1056-482E-908F-404BF4E8D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Čtení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Čtení je dovednost, kterou jsme nezdědili, nemáme ji vrozenou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Složitý proces - propojování znaků s reálným světem i světem fantazie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Důležitá cesta k osobnímu rozvoji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 celoživotního vzdělávání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 značné části naší výměny informací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Ústřední rozměr vzájemného sociálního působení a účasti na společnosti</a:t>
            </a:r>
          </a:p>
          <a:p>
            <a:pPr lvl="1"/>
            <a:endParaRPr lang="cs-CZ" sz="1400" dirty="0"/>
          </a:p>
          <a:p>
            <a:pPr marL="0" inden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Digitální technologie mění náš svět i naše čtení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ásadně mění způsob, jakým žijeme, vzájemně komunikujeme, pracujeme, studujeme a čteme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Digitalizace a rozvoj zobrazovacích technologií má řadu pozitivních dopadů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Snadný přístup k obrovskému množství zvukového, vizuálního a textového obsahu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Textový obsah je stále dostupnější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Umožnění přístupu k textům pro lidi se zdravotním znevýhodněním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Nabídka ke čtení se stále rozšiřuje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6213B2-62A7-461B-B0BB-4621713FA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22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D9C3A-45D5-548C-7E5B-F26F9299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67733"/>
            <a:ext cx="9734550" cy="93239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služby by měly knihovny poskytovat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62D8F95-21EC-1144-ADA2-594CDD82C6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6126927"/>
              </p:ext>
            </p:extLst>
          </p:nvPr>
        </p:nvGraphicFramePr>
        <p:xfrm>
          <a:off x="838200" y="1443038"/>
          <a:ext cx="51816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6FE49341-CD1E-4554-D0AD-73C239A70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365126"/>
            <a:ext cx="855888" cy="720080"/>
          </a:xfrm>
          <a:prstGeom prst="rect">
            <a:avLst/>
          </a:prstGeom>
        </p:spPr>
      </p:pic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98763B74-ED88-592C-3920-203A8C4F08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8728691"/>
              </p:ext>
            </p:extLst>
          </p:nvPr>
        </p:nvGraphicFramePr>
        <p:xfrm>
          <a:off x="6172200" y="1443038"/>
          <a:ext cx="5181600" cy="485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FE4575A-9AFB-A7C3-FAD2-6459FB0D4A3E}"/>
              </a:ext>
            </a:extLst>
          </p:cNvPr>
          <p:cNvSpPr/>
          <p:nvPr/>
        </p:nvSpPr>
        <p:spPr>
          <a:xfrm>
            <a:off x="6308725" y="2201333"/>
            <a:ext cx="355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58CA6B-DAA6-EAC6-012B-93D4FE592238}"/>
              </a:ext>
            </a:extLst>
          </p:cNvPr>
          <p:cNvSpPr txBox="1"/>
          <p:nvPr/>
        </p:nvSpPr>
        <p:spPr>
          <a:xfrm flipH="1">
            <a:off x="1942145" y="6109238"/>
            <a:ext cx="338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Nikdy nebyli v knihovně, N=1 448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631DD8A-7A2D-C838-BF0C-64BDC9A81F02}"/>
              </a:ext>
            </a:extLst>
          </p:cNvPr>
          <p:cNvSpPr txBox="1"/>
          <p:nvPr/>
        </p:nvSpPr>
        <p:spPr>
          <a:xfrm flipH="1">
            <a:off x="7276146" y="6109238"/>
            <a:ext cx="338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Celý vzorek, N=2 010</a:t>
            </a:r>
          </a:p>
        </p:txBody>
      </p:sp>
    </p:spTree>
    <p:extLst>
      <p:ext uri="{BB962C8B-B14F-4D97-AF65-F5344CB8AC3E}">
        <p14:creationId xmlns:p14="http://schemas.microsoft.com/office/powerpoint/2010/main" val="3383799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DCD58-7114-ABB3-F5E2-BC9AEE3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4733"/>
            <a:ext cx="9677400" cy="795867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lidé vnímají knihovny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CD58B077-72AE-488F-B227-B8945FC1EA8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3454518"/>
              </p:ext>
            </p:extLst>
          </p:nvPr>
        </p:nvGraphicFramePr>
        <p:xfrm>
          <a:off x="838200" y="1485900"/>
          <a:ext cx="518160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0D3BEF1A-73D1-2E0C-ED56-03DFD6D11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365126"/>
            <a:ext cx="855888" cy="720080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B46F125-60DB-F035-EA2D-893D83E841F5}"/>
              </a:ext>
            </a:extLst>
          </p:cNvPr>
          <p:cNvSpPr/>
          <p:nvPr/>
        </p:nvSpPr>
        <p:spPr>
          <a:xfrm flipV="1">
            <a:off x="345926" y="3418841"/>
            <a:ext cx="304799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B81294CA-79A1-F9A2-8FCA-1C07B203539B}"/>
              </a:ext>
            </a:extLst>
          </p:cNvPr>
          <p:cNvSpPr/>
          <p:nvPr/>
        </p:nvSpPr>
        <p:spPr>
          <a:xfrm flipV="1">
            <a:off x="345926" y="2890520"/>
            <a:ext cx="304799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E1F5031-CED5-1EF8-F6F5-D5440051B723}"/>
              </a:ext>
            </a:extLst>
          </p:cNvPr>
          <p:cNvSpPr/>
          <p:nvPr/>
        </p:nvSpPr>
        <p:spPr>
          <a:xfrm flipV="1">
            <a:off x="381001" y="3947162"/>
            <a:ext cx="304799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97E1C0F-CCDE-84C1-B723-573B0218368D}"/>
              </a:ext>
            </a:extLst>
          </p:cNvPr>
          <p:cNvSpPr/>
          <p:nvPr/>
        </p:nvSpPr>
        <p:spPr>
          <a:xfrm flipV="1">
            <a:off x="381001" y="4475483"/>
            <a:ext cx="304799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9DFC4205-C9D9-8709-C113-0D4D77AAFB52}"/>
              </a:ext>
            </a:extLst>
          </p:cNvPr>
          <p:cNvSpPr/>
          <p:nvPr/>
        </p:nvSpPr>
        <p:spPr>
          <a:xfrm flipV="1">
            <a:off x="381001" y="5003804"/>
            <a:ext cx="304799" cy="259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9AF865-EFE8-5717-D5FB-BF68C7ECCA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801" t="7582"/>
          <a:stretch/>
        </p:blipFill>
        <p:spPr>
          <a:xfrm>
            <a:off x="7169457" y="6342415"/>
            <a:ext cx="3329209" cy="2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1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C7C0-7DE1-1E60-5A57-B1615660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00E9C91-2A15-841E-FF5A-69661EFD3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2143125"/>
            <a:ext cx="10107613" cy="1726981"/>
          </a:xfrm>
        </p:spPr>
        <p:txBody>
          <a:bodyPr>
            <a:normAutofit/>
          </a:bodyPr>
          <a:lstStyle/>
          <a:p>
            <a:r>
              <a:rPr lang="cs-CZ" sz="6300" dirty="0">
                <a:latin typeface="Metropolis"/>
              </a:rPr>
              <a:t>Trendy, závěry, doporučení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4EC44D-CC22-D89F-909C-19A16FBEA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CB4B2B-0A1C-290F-8600-59AB1363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42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635CCA-FD1D-8895-CA68-BD2AF422D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260BD79-E255-AFA8-6B2D-9CFC8D0CE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76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D447-3848-93D1-D164-3D06A065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05E5E-C11E-4E53-C089-5975AA2A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933" y="365126"/>
            <a:ext cx="9812867" cy="72008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trendy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1FB3DF0-7A88-F073-872B-BB3329C500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04950"/>
          <a:ext cx="1051560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4DDE11C-FB84-F589-288B-F4BDC4B03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1" y="566486"/>
            <a:ext cx="855888" cy="7200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B703BE-70F9-6543-79B2-3955175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37" y="6334984"/>
            <a:ext cx="94583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56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C401B-1DD7-6D2F-0A66-B3684F01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62468"/>
            <a:ext cx="9846732" cy="60959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trendů a poučení z průzkumu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2F734-16A0-3FCF-6583-6D8760527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326" y="1295400"/>
            <a:ext cx="5245373" cy="48768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Přesouváme se do digitálního prostředí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Mladí a staří se pohybují v rozdílných mediálních světech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Intenzita čtení knih klesá, ale lidé nečtou pouze knihy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Nejméně čte knihy střední generace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Muži – méně čtou, méně navštěvují knihovny, mají menší důvěru v knihovnu - mohou být nahrazeny internetem, častěji věští konec tištěné knihy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Zvyšuje se počet lidí, kteří čtou e-knihy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Zvyšuje se počet lidí, kteří využívají zvukové knihy, velký zájem je o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podcasty</a:t>
            </a: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Přetrvává důvěra v tištěnou knihu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preferují při čtení e-knih mobil, čtečka, tablet je pro vážné zájemce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6EA703-C23D-7E51-0AAD-625D080FF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8300" y="1295400"/>
            <a:ext cx="5460671" cy="5300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 více kupují knihy, méně dostávají knihu jako dárek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Knihy jsou drahé – příležitost pro knihovny?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Časopisy se méně čtou a méně také půjčují v knihovnách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Zvyšuje se zájem o cizojazyčné knihy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Roste zájem o služby v digitálním prostoru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Roste zájem o nové služby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Informovat o nových knihách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Nabízet občerstvení, donáška knih, přístup ke službám z webu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Vědět proč lidé knihovny nevyužívají nebo je opouští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Šetřit čas návštěvníkům knihoven</a:t>
            </a:r>
            <a:endParaRPr lang="cs-CZ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Někteří lidé nemají rádi půjčování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Rozšiřovat vzdělávací, kulturní a komunitní funkce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PR na podporu čtenářství a knihoven, spolupráce s partnery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7C4886-DCE1-181A-9F87-CCE179AD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6" y="365126"/>
            <a:ext cx="855888" cy="7200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897D5B-9D8F-E207-8063-17AB470131E0}"/>
              </a:ext>
            </a:extLst>
          </p:cNvPr>
          <p:cNvSpPr txBox="1"/>
          <p:nvPr/>
        </p:nvSpPr>
        <p:spPr>
          <a:xfrm>
            <a:off x="933450" y="6392462"/>
            <a:ext cx="1017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hlinkClick r:id="rId3"/>
              </a:rPr>
              <a:t>https://ipk.nkp.cz/odborne-cinnosti/ctenarstvi-1/12_Cten.htm#pruzkumy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548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282FDF-3B2B-4ADD-A2B7-17ECE5F9D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"Nebudou-li mladí čtenáři a spisovatelé, nebudou brzy ani ti starší. Písemná kultura bude mrtvá... a s ní zemře i demokracie." 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D7799-DC67-4E16-AB44-0C7005083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Margaret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Atwood</a:t>
            </a:r>
            <a:endParaRPr lang="cs-CZ" dirty="0"/>
          </a:p>
        </p:txBody>
      </p:sp>
      <p:pic>
        <p:nvPicPr>
          <p:cNvPr id="5" name="Zástupný obsah 5">
            <a:extLst>
              <a:ext uri="{FF2B5EF4-FFF2-40B4-BE49-F238E27FC236}">
                <a16:creationId xmlns:a16="http://schemas.microsoft.com/office/drawing/2014/main" id="{5388F0F2-8CE0-4CAA-B18C-AB892A34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5" y="5077417"/>
            <a:ext cx="3339662" cy="14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919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28B09CD-A644-44B8-8C5D-835E63C5E7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872" y="1460665"/>
            <a:ext cx="10107613" cy="2409441"/>
          </a:xfrm>
        </p:spPr>
        <p:txBody>
          <a:bodyPr>
            <a:normAutofit/>
          </a:bodyPr>
          <a:lstStyle/>
          <a:p>
            <a:r>
              <a:rPr lang="cs-CZ" sz="4000" b="1" i="0" dirty="0">
                <a:effectLst/>
                <a:latin typeface="Verdana" panose="020B0604030504040204" pitchFamily="34" charset="0"/>
              </a:rPr>
              <a:t>Lublaňský manifest čtení </a:t>
            </a:r>
          </a:p>
          <a:p>
            <a:r>
              <a:rPr lang="cs-CZ" sz="4000" b="1" i="0" dirty="0">
                <a:effectLst/>
                <a:latin typeface="Verdana" panose="020B0604030504040204" pitchFamily="34" charset="0"/>
              </a:rPr>
              <a:t>v souvislostech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E22E4-B31B-4627-834D-6DE3AAE99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 fontScale="92500" lnSpcReduction="10000"/>
          </a:bodyPr>
          <a:lstStyle/>
          <a:p>
            <a:r>
              <a:rPr lang="cs-CZ" sz="1700" dirty="0"/>
              <a:t>Zlín </a:t>
            </a:r>
          </a:p>
          <a:p>
            <a:r>
              <a:rPr lang="cs-CZ" sz="1700" dirty="0"/>
              <a:t>Krajské knihovně Františka Bartoše ve Zlíně</a:t>
            </a:r>
          </a:p>
          <a:p>
            <a:r>
              <a:rPr lang="cs-CZ" sz="1700" dirty="0"/>
              <a:t>5. 6. 2024</a:t>
            </a:r>
          </a:p>
          <a:p>
            <a:r>
              <a:rPr lang="cs-CZ" sz="1200" dirty="0"/>
              <a:t>Vít Richter</a:t>
            </a:r>
          </a:p>
          <a:p>
            <a:r>
              <a:rPr lang="cs-CZ" sz="1200" dirty="0"/>
              <a:t>Národní knihovna ČR</a:t>
            </a:r>
          </a:p>
          <a:p>
            <a:r>
              <a:rPr lang="cs-CZ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vit.richter@nkp.cz</a:t>
            </a:r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033825-10FC-4B1A-9E8A-4A07257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46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721FEC8-D003-88D0-69E3-47E18D64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BA291F-6E22-D8C8-66D0-9713D8A4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5622B9-A7CD-41B5-91E2-F7F168B5D0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79157" y="2914147"/>
            <a:ext cx="3387041" cy="10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9ED78-EDF7-44A8-8F05-EB95D033C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Čtení a digitální technologie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D2983-8562-41D0-AF2A-3BFF62634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>
                <a:latin typeface="Calibri" panose="020F0502020204030204" pitchFamily="34" charset="0"/>
                <a:ea typeface="Calibri" panose="020F0502020204030204" pitchFamily="34" charset="0"/>
              </a:rPr>
              <a:t>Digitální technologie mění naše čtení</a:t>
            </a: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Dopady digitálních technologií na čtenářské dovednosti a učení nejsou dostatečně prozkoumány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Rozdíl mezi čtením tištěného a digitálního textu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Digitální svět a média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Preference kratších textů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Pokušení číst povrchně a roztěkaně – nebo nečíst vůbec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Ohrožení pokročilých čtenářských dovedností 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Omezení čtení s porozuměním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Negativní vliv na čtení dlouhých textů - knih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Výzkumy  naznačují pokles klíčových čtenářských kompetencí a pokročilých čtenářských dovedností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kritické a uvědomělé čtení, 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pomalé čtení, 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nestrategické čtení </a:t>
            </a:r>
          </a:p>
          <a:p>
            <a:pPr lvl="1"/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čtení dlouhých textů, jako jsou knihy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24DD1CB-34B2-4680-9BCE-987CE4CB3C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10DF4-E7C1-4B71-B73E-3B73B9BA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jsou důležité pokročilé čtenářské dovednosti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C8973-C921-4571-AD84-F7174D32A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435"/>
            <a:ext cx="10515600" cy="49485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Intenzivní čtení – obrana proti dezinformacím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Intenzivní čtení je silným nástrojem pro rozvoj analytického a kritického myšlení. 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Cvičí pozornost a kognitivní trpělivost, rozšiřuje slovní zásobu a koncepční schopnosti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Rozšiřuje schopnost porozumět pojmům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Posiluje empatii 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Učí nás dívat se na problémy z různých úhlů pohledu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Učí nás testovat různé interpretace, objevovat rozpory, předsudky a logické omyly a vytvářet jemná a křehká spojení mezi texty a kulturním pozadím, které potřebujeme k výměně lidských úsudků a emocí. 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kritické čtení je nástrojem pro analytické a strategické myšlení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Zlepšit výuku a měření čtenářských kompetencí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Nesoustředit se pouze na základní funkční a informační dovednosti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Podporovat pokročilé čtenářské dovednosti a kritické myšlení</a:t>
            </a: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Zaměřit se na celoživotní osobní rozvoj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Budoucnost čtení ovlivňuje budoucnost naší společnosti. Demokratická společnost založená na informovaném souhlasu mnoha zúčastněných stran může mít úspěch jen díky odolným čtenářům s vysokou úrovní čtenářských dovedností. 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0FE04B-7A48-45B1-A646-95693D20A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D545A-E29F-4021-9585-27BA5B04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využít Lublaňský manifest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8CBC38-B75A-4C83-AFA6-9C38C55BC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6724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Cíl: 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</a:rPr>
              <a:t>uznat trvalý význam pokročilých čtenářských dovedností v digitálním věku</a:t>
            </a:r>
          </a:p>
          <a:p>
            <a:r>
              <a:rPr lang="cs-CZ" dirty="0"/>
              <a:t>Kvalitní, srozumitelná a stručná argumentace na podporu významu čtení</a:t>
            </a:r>
          </a:p>
          <a:p>
            <a:r>
              <a:rPr lang="cs-CZ" dirty="0"/>
              <a:t>Politici, veřejná správa, školy, partneři, rodiče…</a:t>
            </a:r>
          </a:p>
          <a:p>
            <a:r>
              <a:rPr lang="cs-CZ" dirty="0"/>
              <a:t>Využití pro aktivity</a:t>
            </a:r>
          </a:p>
          <a:p>
            <a:pPr lvl="1"/>
            <a:r>
              <a:rPr lang="cs-CZ" dirty="0"/>
              <a:t>na podporu čtenářství</a:t>
            </a:r>
          </a:p>
          <a:p>
            <a:pPr lvl="1"/>
            <a:r>
              <a:rPr lang="cs-CZ" dirty="0"/>
              <a:t>na podporu mediální gramotnosti</a:t>
            </a:r>
          </a:p>
          <a:p>
            <a:pPr lvl="1"/>
            <a:r>
              <a:rPr lang="cs-CZ" dirty="0"/>
              <a:t>Na podporu rozvoje knihovny</a:t>
            </a:r>
          </a:p>
        </p:txBody>
      </p:sp>
      <p:pic>
        <p:nvPicPr>
          <p:cNvPr id="1026" name="Picture 2" descr="Ke stažení - S knížkou do života">
            <a:extLst>
              <a:ext uri="{FF2B5EF4-FFF2-40B4-BE49-F238E27FC236}">
                <a16:creationId xmlns:a16="http://schemas.microsoft.com/office/drawing/2014/main" id="{355863EF-967B-4862-80FC-99F3B3133DC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69" y="4023617"/>
            <a:ext cx="1586519" cy="18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c s Andersenem">
            <a:extLst>
              <a:ext uri="{FF2B5EF4-FFF2-40B4-BE49-F238E27FC236}">
                <a16:creationId xmlns:a16="http://schemas.microsoft.com/office/drawing/2014/main" id="{6B46D642-405E-44C7-AA84-77097BF8E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014" y="4137881"/>
            <a:ext cx="1706897" cy="17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ž jsem čtenář - Knížka pro prvňáčka - Knihovna">
            <a:extLst>
              <a:ext uri="{FF2B5EF4-FFF2-40B4-BE49-F238E27FC236}">
                <a16:creationId xmlns:a16="http://schemas.microsoft.com/office/drawing/2014/main" id="{AA72D76A-08D9-4800-98FF-2A822B5B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6" y="4024600"/>
            <a:ext cx="1677919" cy="18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Týdne knihoven 2024 | Svaz knihovníků a informačních pracovníků ČR">
            <a:extLst>
              <a:ext uri="{FF2B5EF4-FFF2-40B4-BE49-F238E27FC236}">
                <a16:creationId xmlns:a16="http://schemas.microsoft.com/office/drawing/2014/main" id="{7BA89B72-3F12-4DEA-8A6E-F58EDCC1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09" y="1647578"/>
            <a:ext cx="2267488" cy="22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kát pro Týden knihoven 2024 | Svaz knihovníků a informačních pracovníků  ČR">
            <a:extLst>
              <a:ext uri="{FF2B5EF4-FFF2-40B4-BE49-F238E27FC236}">
                <a16:creationId xmlns:a16="http://schemas.microsoft.com/office/drawing/2014/main" id="{F515B681-D8DA-438B-A115-9E24CBED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06" y="1866670"/>
            <a:ext cx="1205497" cy="170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CEE7F7-070E-424E-8FA4-0E7456AD6E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247013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0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6C25-2F6E-6CC6-9737-070354B9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A4B368-EFED-86F6-4036-1D3AAF437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8872" y="4356100"/>
            <a:ext cx="10107613" cy="1867852"/>
          </a:xfrm>
        </p:spPr>
        <p:txBody>
          <a:bodyPr>
            <a:normAutofit/>
          </a:bodyPr>
          <a:lstStyle/>
          <a:p>
            <a:endParaRPr lang="cs-CZ" sz="12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705A2E-F0AD-8D16-0797-9B1BA41F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36E8-9460-46F5-B13F-2FEC233B9BD3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EE1547-3A40-A664-C63B-84C18C22A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333" y="449153"/>
            <a:ext cx="2028668" cy="6009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391DC14-BA9E-F3BB-7E35-275FA8D7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22" y="6356350"/>
            <a:ext cx="2279512" cy="311150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A614A2F-9FA3-4C99-AEE5-CD08409DCD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b="1" dirty="0"/>
              <a:t>Jak jsou hodnoceny čtenářské dovednosti českých dětí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70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2AF6F89-4706-4F77-9D02-9746C67346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3206" y="719812"/>
            <a:ext cx="3960770" cy="5146307"/>
          </a:xfrm>
          <a:ln>
            <a:solidFill>
              <a:schemeClr val="tx1"/>
            </a:solidFill>
          </a:ln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B1BFE06-E7B2-4E96-B27F-804E470E54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Ověřování se účastnilo necelých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 tis.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žáků 5. ročníku základních škol, více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než 21 tis. žáků 9. ročníku základních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 a odpovídajících ročníků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víceletých gymnázií a více než 74 tis.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žáků</a:t>
            </a:r>
            <a:r>
              <a:rPr lang="cs-CZ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cs-CZ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ročníku</a:t>
            </a:r>
            <a:r>
              <a:rPr lang="cs-CZ" sz="1800" b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středních</a:t>
            </a:r>
            <a:r>
              <a:rPr lang="cs-CZ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</a:t>
            </a:r>
            <a:r>
              <a:rPr lang="cs-CZ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</a:t>
            </a:r>
            <a:r>
              <a:rPr lang="cs-CZ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založeno</a:t>
            </a:r>
            <a:r>
              <a:rPr lang="cs-CZ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cs-CZ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odpovědích</a:t>
            </a:r>
            <a:r>
              <a:rPr lang="cs-CZ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téměř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 tis. učitelů základních škola</a:t>
            </a:r>
            <a:r>
              <a:rPr lang="cs-CZ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více</a:t>
            </a:r>
            <a:r>
              <a:rPr lang="cs-CZ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než</a:t>
            </a:r>
            <a:r>
              <a:rPr lang="cs-CZ" sz="1800" b="1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cs-CZ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tis.</a:t>
            </a:r>
            <a:r>
              <a:rPr lang="cs-CZ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učitelů</a:t>
            </a:r>
            <a:r>
              <a:rPr lang="cs-CZ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středních</a:t>
            </a:r>
            <a:r>
              <a:rPr lang="cs-CZ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 je založeno na souboru</a:t>
            </a:r>
            <a:r>
              <a:rPr lang="cs-CZ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téměř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tis. základních škol a téměř</a:t>
            </a:r>
            <a:r>
              <a:rPr lang="cs-CZ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250 středních škol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(včetně gymnázií).</a:t>
            </a:r>
            <a:r>
              <a:rPr lang="cs-CZ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Soubor</a:t>
            </a:r>
            <a:r>
              <a:rPr lang="cs-C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</a:t>
            </a:r>
            <a:r>
              <a:rPr lang="cs-CZ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není shodný s výběrovým</a:t>
            </a:r>
            <a:r>
              <a:rPr lang="cs-CZ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souborem</a:t>
            </a:r>
            <a:r>
              <a:rPr lang="cs-CZ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škol,</a:t>
            </a:r>
            <a:r>
              <a:rPr lang="cs-CZ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jejichž</a:t>
            </a:r>
            <a:r>
              <a:rPr lang="cs-CZ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žáci</a:t>
            </a:r>
            <a:r>
              <a:rPr lang="cs-CZ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cs-CZ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účastnili</a:t>
            </a:r>
            <a:r>
              <a:rPr lang="cs-CZ" sz="1800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ověřování</a:t>
            </a:r>
            <a:r>
              <a:rPr lang="cs-CZ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výsledků.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6A33EE4-88AD-498B-84E9-612483024664}"/>
              </a:ext>
            </a:extLst>
          </p:cNvPr>
          <p:cNvSpPr txBox="1"/>
          <p:nvPr/>
        </p:nvSpPr>
        <p:spPr>
          <a:xfrm>
            <a:off x="771832" y="6342238"/>
            <a:ext cx="10648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https://csicr.cz/cz/Aktuality/Tematicka-zprava-%E2%80%93-Ctenarska-gramotnost-na-zakladn</a:t>
            </a: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705868-BF63-41BA-9F11-9ECD6820C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" y="331096"/>
            <a:ext cx="8558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50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35492</TotalTime>
  <Words>2125</Words>
  <Application>Microsoft Office PowerPoint</Application>
  <PresentationFormat>Širokoúhlá obrazovka</PresentationFormat>
  <Paragraphs>300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Arial Narrow</vt:lpstr>
      <vt:lpstr>Calibri</vt:lpstr>
      <vt:lpstr>Calibri Light</vt:lpstr>
      <vt:lpstr>Metropolis</vt:lpstr>
      <vt:lpstr>Times New Roman</vt:lpstr>
      <vt:lpstr>Verdana</vt:lpstr>
      <vt:lpstr>Motiv Office</vt:lpstr>
      <vt:lpstr>Prezentace aplikace PowerPoint</vt:lpstr>
      <vt:lpstr>Hlavní témata</vt:lpstr>
      <vt:lpstr>Lublaňský manifest o významu pokročilých čtenářských dovedností</vt:lpstr>
      <vt:lpstr>Čtení a digitální technologie</vt:lpstr>
      <vt:lpstr>Čtení a digitální technologie</vt:lpstr>
      <vt:lpstr>Proč jsou důležité pokročilé čtenářské dovednosti</vt:lpstr>
      <vt:lpstr>Jak využít Lublaňský manifest</vt:lpstr>
      <vt:lpstr>Prezentace aplikace PowerPoint</vt:lpstr>
      <vt:lpstr>Prezentace aplikace PowerPoint</vt:lpstr>
      <vt:lpstr>Pětina dětí má nedostatečnou úroveň čtenářské gramotnosti</vt:lpstr>
      <vt:lpstr>Čtenářská gramotnost chlapců než dívek</vt:lpstr>
      <vt:lpstr>Postoje žáků k vlastnímu čtení</vt:lpstr>
      <vt:lpstr>Texty používané ve výuce nejsou moc zajímavé</vt:lpstr>
      <vt:lpstr>Nabídka knih k povinné četbě k maturitě</vt:lpstr>
      <vt:lpstr>Školní knihovny nejsou příliš funkční</vt:lpstr>
      <vt:lpstr>Mezinárodní šetření čtenářské gramotnosti PIRLS </vt:lpstr>
      <vt:lpstr>Prezentace aplikace PowerPoint</vt:lpstr>
      <vt:lpstr>Názory dětí a mládeže na čtení knih</vt:lpstr>
      <vt:lpstr>Názory rodičů na čtení</vt:lpstr>
      <vt:lpstr>Závěr: situace je složitá, ale nikoliv tragická</vt:lpstr>
      <vt:lpstr>Prezentace aplikace PowerPoint</vt:lpstr>
      <vt:lpstr>Prezentace aplikace PowerPoint</vt:lpstr>
      <vt:lpstr>Nečtenář = během roku nepřečte ani jednu knihu</vt:lpstr>
      <vt:lpstr>Podíl nečtenářů v dospělé populaci roste </vt:lpstr>
      <vt:lpstr>Klesá počet přečtených knih </vt:lpstr>
      <vt:lpstr>Průměrný počet přečtených knih (věk - pohlaví) </vt:lpstr>
      <vt:lpstr>Četba tištěných, elektronických a zvukových knih</vt:lpstr>
      <vt:lpstr>Četba tištěných, elektronických a zvukových knih</vt:lpstr>
      <vt:lpstr>Četba tištěných, elektronických a zvukových knih</vt:lpstr>
      <vt:lpstr>Nahradí e-knihy knihy tištěné?</vt:lpstr>
      <vt:lpstr>Průměrný počet minut věnovaných mediálním aktivitám</vt:lpstr>
      <vt:lpstr>Průměrný počet minut věnovaných mediálním aktivitám – dva mediální světy</vt:lpstr>
      <vt:lpstr>Poslech podcastů</vt:lpstr>
      <vt:lpstr>Názory na čtení</vt:lpstr>
      <vt:lpstr>Aktivity na podporu čtenářství</vt:lpstr>
      <vt:lpstr>Prezentace aplikace PowerPoint</vt:lpstr>
      <vt:lpstr>Využívání knihoven</vt:lpstr>
      <vt:lpstr>Nejčastěji využívané služby knihovny</vt:lpstr>
      <vt:lpstr>Spokojenost se službami knihoven</vt:lpstr>
      <vt:lpstr>Jaké služby by měly knihovny poskytovat</vt:lpstr>
      <vt:lpstr>Jak lidé vnímají knihovny</vt:lpstr>
      <vt:lpstr>Prezentace aplikace PowerPoint</vt:lpstr>
      <vt:lpstr>Hlavní trendy</vt:lpstr>
      <vt:lpstr>Několik trendů a poučení z průzkumu</vt:lpstr>
      <vt:lpstr>"Nebudou-li mladí čtenáři a spisovatelé, nebudou brzy ani ti starší. Písemná kultura bude mrtvá... a s ní zemře i demokracie." 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Šedá</dc:creator>
  <cp:lastModifiedBy>Richter Vít</cp:lastModifiedBy>
  <cp:revision>154</cp:revision>
  <dcterms:created xsi:type="dcterms:W3CDTF">2019-05-23T18:59:30Z</dcterms:created>
  <dcterms:modified xsi:type="dcterms:W3CDTF">2024-06-05T06:30:11Z</dcterms:modified>
</cp:coreProperties>
</file>