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9" r:id="rId4"/>
    <p:sldId id="263" r:id="rId5"/>
    <p:sldId id="271" r:id="rId6"/>
    <p:sldId id="261" r:id="rId7"/>
    <p:sldId id="262" r:id="rId8"/>
    <p:sldId id="264" r:id="rId9"/>
    <p:sldId id="274" r:id="rId10"/>
    <p:sldId id="265" r:id="rId11"/>
    <p:sldId id="266" r:id="rId12"/>
    <p:sldId id="267" r:id="rId13"/>
    <p:sldId id="273" r:id="rId14"/>
    <p:sldId id="268" r:id="rId15"/>
    <p:sldId id="275" r:id="rId16"/>
    <p:sldId id="272" r:id="rId17"/>
    <p:sldId id="269" r:id="rId18"/>
    <p:sldId id="270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7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new.ctenarskekluby.cz/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mpulsy.kjm.cz/aktualni-cislo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ame Side Corner Rectangle 1"/>
          <p:cNvSpPr/>
          <p:nvPr/>
        </p:nvSpPr>
        <p:spPr>
          <a:xfrm rot="10800000">
            <a:off x="4472921" y="-48934"/>
            <a:ext cx="4176464" cy="4293096"/>
          </a:xfrm>
          <a:prstGeom prst="round2SameRect">
            <a:avLst>
              <a:gd name="adj1" fmla="val 14350"/>
              <a:gd name="adj2" fmla="val 0"/>
            </a:avLst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4499992" y="2391271"/>
            <a:ext cx="41764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cs-CZ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Knihovna Jiřího Mahena v Brně, p. o.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Mgr. Pavlína </a:t>
            </a:r>
            <a:r>
              <a:rPr lang="cs-CZ" altLang="ko-KR" sz="1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Lišovská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499992" y="692696"/>
            <a:ext cx="417646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altLang="ko-KR" sz="24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Čtenářský klub jako podpora dětského čtenářství</a:t>
            </a:r>
            <a:endParaRPr lang="en-US" altLang="ko-KR" sz="2400" b="1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9871" y="2924944"/>
            <a:ext cx="1764457" cy="772209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5004048" y="2002531"/>
            <a:ext cx="3168352" cy="144016"/>
            <a:chOff x="899592" y="1359873"/>
            <a:chExt cx="3168352" cy="144016"/>
          </a:xfrm>
        </p:grpSpPr>
        <p:sp>
          <p:nvSpPr>
            <p:cNvPr id="3" name="Rectangle 2"/>
            <p:cNvSpPr/>
            <p:nvPr/>
          </p:nvSpPr>
          <p:spPr>
            <a:xfrm>
              <a:off x="2430865" y="1359873"/>
              <a:ext cx="144016" cy="144016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/>
          </p:nvSpPr>
          <p:spPr>
            <a:xfrm rot="2700000">
              <a:off x="2430865" y="1359873"/>
              <a:ext cx="144016" cy="144016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771800" y="1408806"/>
              <a:ext cx="1296144" cy="46150"/>
              <a:chOff x="2771800" y="1410205"/>
              <a:chExt cx="1296144" cy="4615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2771800" y="1410205"/>
                <a:ext cx="1296144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2771800" y="1456355"/>
                <a:ext cx="92772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 flipH="1">
              <a:off x="899592" y="1408806"/>
              <a:ext cx="1296144" cy="46150"/>
              <a:chOff x="2771800" y="1410205"/>
              <a:chExt cx="1296144" cy="4615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2771800" y="1410205"/>
                <a:ext cx="1296144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771800" y="1456355"/>
                <a:ext cx="92772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Vybavení klubu a jeho pravidla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2134072" y="1412776"/>
            <a:ext cx="6614392" cy="482453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smtClean="0"/>
              <a:t>Vybavení klubu: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 smtClean="0"/>
              <a:t>alfa-omega naší práce!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 smtClean="0"/>
              <a:t>nepodcenit výběr knih a jejich pestrost a množství!!!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 smtClean="0"/>
              <a:t>kvalita vs. kvantita,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 smtClean="0"/>
              <a:t>průběžné doplňování klubového fondu (existuje-li </a:t>
            </a:r>
            <a:br>
              <a:rPr lang="cs-CZ" sz="1600" dirty="0" smtClean="0"/>
            </a:br>
            <a:r>
              <a:rPr lang="cs-CZ" sz="1600" dirty="0" smtClean="0"/>
              <a:t>speciálně vyčleněný, jinak platí v obecné rovině),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 smtClean="0"/>
              <a:t>značení knih,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 smtClean="0"/>
              <a:t>prostředí klubu – bezpečné, vlídné, pohodlné, ideálně </a:t>
            </a:r>
            <a:br>
              <a:rPr lang="cs-CZ" sz="1600" dirty="0" smtClean="0"/>
            </a:br>
            <a:r>
              <a:rPr lang="cs-CZ" sz="1600" dirty="0" smtClean="0"/>
              <a:t>interaktivní.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smtClean="0"/>
              <a:t>Pravidla klubu: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 smtClean="0"/>
              <a:t>mluvíme o knihách,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 smtClean="0"/>
              <a:t>odpověď „Já nevím...“ u nás neexistuje,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 smtClean="0"/>
              <a:t>motivace úspěchem,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 smtClean="0"/>
              <a:t>plnění průběžných úkolů,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 smtClean="0"/>
              <a:t>z každého setkání odcházím s knihou,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 smtClean="0"/>
              <a:t>odpovědnost za dodržování pravidel leží i na lektorovi.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1764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Nastavení programu čtenářského klubu </a:t>
            </a:r>
            <a:br>
              <a:rPr lang="cs-CZ" sz="2800" dirty="0"/>
            </a:br>
            <a:r>
              <a:rPr lang="cs-CZ" sz="2800" dirty="0"/>
              <a:t>aneb Jak na to?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2134072" y="1412776"/>
            <a:ext cx="6758408" cy="414786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Promyšlenost, provázanost aktivit.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Realistické cíle a dostatečný čas na jejich naplnění.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Emoční prožitky – základem je sdílení a sounáležitost.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Náš Čtenářský klub: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/>
              <a:t>jednotné schéma, které se osvědčilo, ale různá témata,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/>
              <a:t>doporučování knih,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/>
              <a:t>na začátku hravé aktivity (uspokojení vybití energie),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/>
              <a:t>dílna čtení,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/>
              <a:t>reflexe,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/>
              <a:t>vybírání domácí četby...</a:t>
            </a:r>
          </a:p>
        </p:txBody>
      </p:sp>
    </p:spTree>
    <p:extLst>
      <p:ext uri="{BB962C8B-B14F-4D97-AF65-F5344CB8AC3E}">
        <p14:creationId xmlns:p14="http://schemas.microsoft.com/office/powerpoint/2010/main" val="311862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Dílna čtení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0450" y="933308"/>
            <a:ext cx="6746006" cy="5059505"/>
          </a:xfrm>
        </p:spPr>
      </p:pic>
    </p:spTree>
    <p:extLst>
      <p:ext uri="{BB962C8B-B14F-4D97-AF65-F5344CB8AC3E}">
        <p14:creationId xmlns:p14="http://schemas.microsoft.com/office/powerpoint/2010/main" val="42819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Volba aktivit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2134072" y="1484784"/>
            <a:ext cx="6563072" cy="414786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„Žánrové“ nastavení programu – náhodný vs. cílený </a:t>
            </a:r>
            <a:br>
              <a:rPr lang="cs-CZ" sz="1800" dirty="0"/>
            </a:br>
            <a:r>
              <a:rPr lang="cs-CZ" sz="1800" dirty="0"/>
              <a:t>výběr.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Pohled do zákulisí.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RWCT (model E-U-R) a projektové vyučování a </a:t>
            </a:r>
            <a:br>
              <a:rPr lang="cs-CZ" sz="1800" dirty="0"/>
            </a:br>
            <a:r>
              <a:rPr lang="cs-CZ" sz="1800" dirty="0"/>
              <a:t>odpovídající metody práce.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Exkurze – výběr míst.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Setkání s autory</a:t>
            </a:r>
            <a:r>
              <a:rPr lang="cs-CZ" sz="18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hlinkClick r:id="rId2"/>
              </a:rPr>
              <a:t>https://new.ctenarskekluby.cz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smtClean="0"/>
              <a:t>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5884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Setkání s </a:t>
            </a:r>
            <a:r>
              <a:rPr lang="cs-CZ" sz="2400" dirty="0" smtClean="0"/>
              <a:t>autory (Iva Mrkvičková – Maja a Kim)</a:t>
            </a:r>
            <a:endParaRPr lang="cs-CZ" sz="24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79712" y="944724"/>
            <a:ext cx="6768752" cy="5076564"/>
          </a:xfrm>
        </p:spPr>
      </p:pic>
    </p:spTree>
    <p:extLst>
      <p:ext uri="{BB962C8B-B14F-4D97-AF65-F5344CB8AC3E}">
        <p14:creationId xmlns:p14="http://schemas.microsoft.com/office/powerpoint/2010/main" val="335164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Detektivní </a:t>
            </a:r>
            <a:r>
              <a:rPr lang="cs-CZ" sz="2400" dirty="0" smtClean="0"/>
              <a:t>pátrání – hravé aktivity, stanoviště</a:t>
            </a:r>
            <a:endParaRPr lang="cs-CZ" sz="24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78454" y="969312"/>
            <a:ext cx="6698001" cy="5023501"/>
          </a:xfrm>
        </p:spPr>
      </p:pic>
    </p:spTree>
    <p:extLst>
      <p:ext uri="{BB962C8B-B14F-4D97-AF65-F5344CB8AC3E}">
        <p14:creationId xmlns:p14="http://schemas.microsoft.com/office/powerpoint/2010/main" val="336293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Má čtenářský klub v digitálním světě </a:t>
            </a:r>
            <a:br>
              <a:rPr lang="cs-CZ" sz="2800" dirty="0"/>
            </a:br>
            <a:r>
              <a:rPr lang="cs-CZ" sz="2800" dirty="0"/>
              <a:t>smysl?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2134072" y="1556792"/>
            <a:ext cx="6563072" cy="414786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800" dirty="0"/>
              <a:t>Odpověď je jednoduchá...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800" dirty="0"/>
              <a:t>Důležitost pro budoucnost – práce s informacemi.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800" dirty="0"/>
              <a:t>Náš šálek čaje, ale i denní chleba – my tím žijeme taky.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800" dirty="0"/>
              <a:t>Náročné, ale nádherné.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6454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1"/>
          <p:cNvSpPr/>
          <p:nvPr/>
        </p:nvSpPr>
        <p:spPr>
          <a:xfrm rot="10800000">
            <a:off x="4472921" y="-48934"/>
            <a:ext cx="4176464" cy="4293096"/>
          </a:xfrm>
          <a:prstGeom prst="round2SameRect">
            <a:avLst>
              <a:gd name="adj1" fmla="val 14350"/>
              <a:gd name="adj2" fmla="val 0"/>
            </a:avLst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3"/>
          <p:cNvSpPr txBox="1"/>
          <p:nvPr/>
        </p:nvSpPr>
        <p:spPr>
          <a:xfrm>
            <a:off x="4499992" y="2276872"/>
            <a:ext cx="417646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ko-K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Mgr. Pavlína </a:t>
            </a:r>
            <a:r>
              <a:rPr lang="cs-CZ" altLang="ko-KR" sz="16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Lišovská</a:t>
            </a:r>
            <a:endParaRPr lang="cs-CZ" altLang="ko-KR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cs-CZ" altLang="ko-K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Knihovna Jiřího Mahena v Brně</a:t>
            </a:r>
          </a:p>
          <a:p>
            <a:pPr algn="ctr">
              <a:defRPr/>
            </a:pPr>
            <a:r>
              <a:rPr lang="cs-CZ" altLang="ko-K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Centrum dětského čtenářství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cs-CZ" altLang="ko-KR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cs-CZ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Kobližná 4, 601 50 Brno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Tel.: 00420 542 532 146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cs-CZ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E-mail: cdc@kjm.cz</a:t>
            </a:r>
            <a:endParaRPr kumimoji="0" lang="en-US" altLang="ko-KR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4499992" y="692696"/>
            <a:ext cx="417646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altLang="ko-KR" sz="24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Čtenářský klub jako podpora dětského čtenářství</a:t>
            </a:r>
            <a:endParaRPr lang="en-US" altLang="ko-KR" sz="2400" b="1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pic>
        <p:nvPicPr>
          <p:cNvPr id="9" name="Picture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6256" y="6040282"/>
            <a:ext cx="1764457" cy="772209"/>
          </a:xfrm>
          <a:prstGeom prst="rect">
            <a:avLst/>
          </a:prstGeom>
        </p:spPr>
      </p:pic>
      <p:grpSp>
        <p:nvGrpSpPr>
          <p:cNvPr id="10" name="Group 18"/>
          <p:cNvGrpSpPr/>
          <p:nvPr/>
        </p:nvGrpSpPr>
        <p:grpSpPr>
          <a:xfrm>
            <a:off x="5004048" y="2002531"/>
            <a:ext cx="3168352" cy="144016"/>
            <a:chOff x="899592" y="1359873"/>
            <a:chExt cx="3168352" cy="144016"/>
          </a:xfrm>
        </p:grpSpPr>
        <p:sp>
          <p:nvSpPr>
            <p:cNvPr id="11" name="Rectangle 2"/>
            <p:cNvSpPr/>
            <p:nvPr/>
          </p:nvSpPr>
          <p:spPr>
            <a:xfrm>
              <a:off x="2430865" y="1359873"/>
              <a:ext cx="144016" cy="144016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Rectangle 8"/>
            <p:cNvSpPr/>
            <p:nvPr/>
          </p:nvSpPr>
          <p:spPr>
            <a:xfrm rot="2700000">
              <a:off x="2430865" y="1359873"/>
              <a:ext cx="144016" cy="144016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3" name="Group 14"/>
            <p:cNvGrpSpPr/>
            <p:nvPr/>
          </p:nvGrpSpPr>
          <p:grpSpPr>
            <a:xfrm>
              <a:off x="2771800" y="1408806"/>
              <a:ext cx="1296144" cy="46150"/>
              <a:chOff x="2771800" y="1410205"/>
              <a:chExt cx="1296144" cy="46150"/>
            </a:xfrm>
          </p:grpSpPr>
          <p:cxnSp>
            <p:nvCxnSpPr>
              <p:cNvPr id="17" name="Straight Connector 9"/>
              <p:cNvCxnSpPr/>
              <p:nvPr/>
            </p:nvCxnSpPr>
            <p:spPr>
              <a:xfrm>
                <a:off x="2771800" y="1410205"/>
                <a:ext cx="1296144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2"/>
              <p:cNvCxnSpPr/>
              <p:nvPr/>
            </p:nvCxnSpPr>
            <p:spPr>
              <a:xfrm>
                <a:off x="2771800" y="1456355"/>
                <a:ext cx="92772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5"/>
            <p:cNvGrpSpPr/>
            <p:nvPr/>
          </p:nvGrpSpPr>
          <p:grpSpPr>
            <a:xfrm flipH="1">
              <a:off x="899592" y="1408806"/>
              <a:ext cx="1296144" cy="46150"/>
              <a:chOff x="2771800" y="1410205"/>
              <a:chExt cx="1296144" cy="46150"/>
            </a:xfrm>
          </p:grpSpPr>
          <p:cxnSp>
            <p:nvCxnSpPr>
              <p:cNvPr id="15" name="Straight Connector 16"/>
              <p:cNvCxnSpPr/>
              <p:nvPr/>
            </p:nvCxnSpPr>
            <p:spPr>
              <a:xfrm>
                <a:off x="2771800" y="1410205"/>
                <a:ext cx="1296144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7"/>
              <p:cNvCxnSpPr/>
              <p:nvPr/>
            </p:nvCxnSpPr>
            <p:spPr>
              <a:xfrm>
                <a:off x="2771800" y="1456355"/>
                <a:ext cx="92772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1954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sz="2800" dirty="0"/>
              <a:t> </a:t>
            </a:r>
            <a:r>
              <a:rPr lang="cs-CZ" altLang="ko-KR" sz="2800" dirty="0"/>
              <a:t>Podpora čtenářství v KJM</a:t>
            </a:r>
            <a:endParaRPr lang="ko-KR" altLang="en-US" sz="2800" dirty="0"/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2134072" y="1513383"/>
            <a:ext cx="6563072" cy="443589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ko-KR" sz="2000" dirty="0">
                <a:latin typeface="Arial" pitchFamily="34" charset="0"/>
                <a:cs typeface="Arial" pitchFamily="34" charset="0"/>
              </a:rPr>
              <a:t>Přímá a nepřímá podpora dětského čtenářství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ko-KR" sz="2000" dirty="0">
              <a:latin typeface="Arial" pitchFamily="34" charset="0"/>
              <a:cs typeface="Arial" pitchFamily="34" charset="0"/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altLang="ko-KR" sz="1600" dirty="0">
                <a:latin typeface="Arial" pitchFamily="34" charset="0"/>
                <a:cs typeface="Arial" pitchFamily="34" charset="0"/>
              </a:rPr>
              <a:t>Vzdělávací programy pro školy, literární, výtvarné a pohybové dílny pro mladší děti, tematické výstavy, čtenářské soutěže, prázdninové akce, autorská čtení...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cs-CZ" altLang="ko-KR" sz="1600" dirty="0">
              <a:latin typeface="Arial" pitchFamily="34" charset="0"/>
              <a:cs typeface="Arial" pitchFamily="34" charset="0"/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altLang="ko-KR" sz="1600" dirty="0" smtClean="0">
                <a:latin typeface="Arial" pitchFamily="34" charset="0"/>
                <a:cs typeface="Arial" pitchFamily="34" charset="0"/>
              </a:rPr>
              <a:t>Centrum dětského čtenářství – letos 11 let existence:</a:t>
            </a:r>
          </a:p>
          <a:p>
            <a:pPr marL="1428750" lvl="2"/>
            <a:r>
              <a:rPr lang="cs-CZ" altLang="ko-KR" sz="1200" b="1" i="1" dirty="0">
                <a:latin typeface="Arial" pitchFamily="34" charset="0"/>
                <a:cs typeface="Arial" pitchFamily="34" charset="0"/>
              </a:rPr>
              <a:t>v</a:t>
            </a:r>
            <a:r>
              <a:rPr lang="cs-CZ" altLang="ko-KR" sz="1200" b="1" i="1" dirty="0" smtClean="0">
                <a:latin typeface="Arial" pitchFamily="34" charset="0"/>
                <a:cs typeface="Arial" pitchFamily="34" charset="0"/>
              </a:rPr>
              <a:t>zdělávací </a:t>
            </a:r>
            <a:r>
              <a:rPr lang="cs-CZ" altLang="ko-KR" sz="1200" b="1" i="1" dirty="0">
                <a:latin typeface="Arial" pitchFamily="34" charset="0"/>
                <a:cs typeface="Arial" pitchFamily="34" charset="0"/>
              </a:rPr>
              <a:t>semináře </a:t>
            </a:r>
            <a:r>
              <a:rPr lang="cs-CZ" altLang="ko-KR" sz="1200" dirty="0">
                <a:latin typeface="Arial" pitchFamily="34" charset="0"/>
                <a:cs typeface="Arial" pitchFamily="34" charset="0"/>
              </a:rPr>
              <a:t>pro knihovníky a další </a:t>
            </a:r>
            <a:r>
              <a:rPr lang="cs-CZ" altLang="ko-KR" sz="1200" dirty="0" smtClean="0">
                <a:latin typeface="Arial" pitchFamily="34" charset="0"/>
                <a:cs typeface="Arial" pitchFamily="34" charset="0"/>
              </a:rPr>
              <a:t>odborníky,</a:t>
            </a:r>
          </a:p>
          <a:p>
            <a:pPr marL="1428750" lvl="2"/>
            <a:r>
              <a:rPr lang="cs-CZ" altLang="ko-KR" sz="1200" b="1" i="1" dirty="0" smtClean="0">
                <a:latin typeface="Arial" pitchFamily="34" charset="0"/>
                <a:cs typeface="Arial" pitchFamily="34" charset="0"/>
              </a:rPr>
              <a:t>přednášky </a:t>
            </a:r>
            <a:r>
              <a:rPr lang="cs-CZ" altLang="ko-KR" sz="1200" b="1" i="1" dirty="0">
                <a:latin typeface="Arial" pitchFamily="34" charset="0"/>
                <a:cs typeface="Arial" pitchFamily="34" charset="0"/>
              </a:rPr>
              <a:t>pro učitele </a:t>
            </a:r>
            <a:r>
              <a:rPr lang="cs-CZ" altLang="ko-KR" sz="1200" dirty="0">
                <a:latin typeface="Arial" pitchFamily="34" charset="0"/>
                <a:cs typeface="Arial" pitchFamily="34" charset="0"/>
              </a:rPr>
              <a:t>z praxe </a:t>
            </a:r>
            <a:r>
              <a:rPr lang="cs-CZ" altLang="ko-KR" sz="1200" b="1" i="1" dirty="0">
                <a:latin typeface="Arial" pitchFamily="34" charset="0"/>
                <a:cs typeface="Arial" pitchFamily="34" charset="0"/>
              </a:rPr>
              <a:t>a studenty </a:t>
            </a:r>
            <a:r>
              <a:rPr lang="cs-CZ" altLang="ko-KR" sz="1200" dirty="0">
                <a:latin typeface="Arial" pitchFamily="34" charset="0"/>
                <a:cs typeface="Arial" pitchFamily="34" charset="0"/>
              </a:rPr>
              <a:t>vysokých škol </a:t>
            </a:r>
            <a:r>
              <a:rPr lang="cs-CZ" altLang="ko-KR" sz="1200" dirty="0" smtClean="0">
                <a:latin typeface="Arial" pitchFamily="34" charset="0"/>
                <a:cs typeface="Arial" pitchFamily="34" charset="0"/>
              </a:rPr>
              <a:t>aj.</a:t>
            </a:r>
          </a:p>
          <a:p>
            <a:pPr marL="1428750" lvl="2"/>
            <a:r>
              <a:rPr lang="cs-CZ" altLang="ko-KR" sz="1200" b="1" i="1" dirty="0" smtClean="0">
                <a:latin typeface="Arial" pitchFamily="34" charset="0"/>
                <a:cs typeface="Arial" pitchFamily="34" charset="0"/>
              </a:rPr>
              <a:t>Databanka </a:t>
            </a:r>
            <a:r>
              <a:rPr lang="cs-CZ" altLang="ko-KR" sz="1200" b="1" i="1" dirty="0">
                <a:latin typeface="Arial" pitchFamily="34" charset="0"/>
                <a:cs typeface="Arial" pitchFamily="34" charset="0"/>
              </a:rPr>
              <a:t>vzdělávacích knihovnických </a:t>
            </a:r>
            <a:r>
              <a:rPr lang="cs-CZ" altLang="ko-KR" sz="1200" b="1" i="1" dirty="0" smtClean="0">
                <a:latin typeface="Arial" pitchFamily="34" charset="0"/>
                <a:cs typeface="Arial" pitchFamily="34" charset="0"/>
              </a:rPr>
              <a:t>programů </a:t>
            </a:r>
            <a:r>
              <a:rPr lang="cs-CZ" altLang="ko-KR" sz="1200" dirty="0" smtClean="0">
                <a:latin typeface="Arial" pitchFamily="34" charset="0"/>
                <a:cs typeface="Arial" pitchFamily="34" charset="0"/>
              </a:rPr>
              <a:t>– aktuálně probíhají úpravy tohoto portálu,</a:t>
            </a:r>
          </a:p>
          <a:p>
            <a:pPr marL="1428750" lvl="2"/>
            <a:r>
              <a:rPr lang="cs-CZ" altLang="ko-KR" sz="1200" b="1" i="1" dirty="0" smtClean="0">
                <a:latin typeface="Arial" pitchFamily="34" charset="0"/>
                <a:cs typeface="Arial" pitchFamily="34" charset="0"/>
              </a:rPr>
              <a:t>elektronický </a:t>
            </a:r>
            <a:r>
              <a:rPr lang="cs-CZ" altLang="ko-KR" sz="1200" b="1" i="1" dirty="0">
                <a:latin typeface="Arial" pitchFamily="34" charset="0"/>
                <a:cs typeface="Arial" pitchFamily="34" charset="0"/>
              </a:rPr>
              <a:t>časopis Impulsy </a:t>
            </a:r>
            <a:r>
              <a:rPr lang="cs-CZ" altLang="ko-KR" sz="1200" dirty="0">
                <a:latin typeface="Arial" pitchFamily="34" charset="0"/>
                <a:cs typeface="Arial" pitchFamily="34" charset="0"/>
              </a:rPr>
              <a:t>- </a:t>
            </a:r>
            <a:r>
              <a:rPr lang="cs-CZ" altLang="ko-KR" sz="1200" dirty="0">
                <a:latin typeface="Arial" pitchFamily="34" charset="0"/>
                <a:cs typeface="Arial" pitchFamily="34" charset="0"/>
                <a:hlinkClick r:id="rId2"/>
              </a:rPr>
              <a:t>https://</a:t>
            </a:r>
            <a:r>
              <a:rPr lang="cs-CZ" altLang="ko-KR" sz="1200" dirty="0" smtClean="0">
                <a:latin typeface="Arial" pitchFamily="34" charset="0"/>
                <a:cs typeface="Arial" pitchFamily="34" charset="0"/>
                <a:hlinkClick r:id="rId2"/>
              </a:rPr>
              <a:t>impulsy.kjm.cz/</a:t>
            </a:r>
            <a:r>
              <a:rPr lang="cs-CZ" altLang="ko-KR" sz="1200" dirty="0" err="1" smtClean="0">
                <a:latin typeface="Arial" pitchFamily="34" charset="0"/>
                <a:cs typeface="Arial" pitchFamily="34" charset="0"/>
                <a:hlinkClick r:id="rId2"/>
              </a:rPr>
              <a:t>aktualni-cislo</a:t>
            </a:r>
            <a:r>
              <a:rPr lang="cs-CZ" altLang="ko-KR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cs-CZ" altLang="ko-KR" sz="1200" dirty="0">
              <a:latin typeface="Arial" pitchFamily="34" charset="0"/>
              <a:cs typeface="Arial" pitchFamily="34" charset="0"/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endParaRPr lang="cs-CZ" altLang="ko-KR" sz="1600" dirty="0">
              <a:latin typeface="Arial" pitchFamily="34" charset="0"/>
              <a:cs typeface="Arial" pitchFamily="34" charset="0"/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altLang="ko-KR" sz="1600" dirty="0">
                <a:latin typeface="Arial" pitchFamily="34" charset="0"/>
                <a:cs typeface="Arial" pitchFamily="34" charset="0"/>
              </a:rPr>
              <a:t>Čtenářský klub </a:t>
            </a:r>
            <a:r>
              <a:rPr lang="cs-CZ" altLang="ko-KR" sz="1600" dirty="0" smtClean="0">
                <a:latin typeface="Arial" pitchFamily="34" charset="0"/>
                <a:cs typeface="Arial" pitchFamily="34" charset="0"/>
              </a:rPr>
              <a:t>funguje na Ústřední knihovně </a:t>
            </a:r>
            <a:r>
              <a:rPr lang="cs-CZ" altLang="ko-KR" sz="1600" dirty="0">
                <a:latin typeface="Arial" pitchFamily="34" charset="0"/>
                <a:cs typeface="Arial" pitchFamily="34" charset="0"/>
              </a:rPr>
              <a:t>od </a:t>
            </a:r>
            <a:r>
              <a:rPr lang="cs-CZ" altLang="ko-KR" sz="1600" dirty="0" err="1">
                <a:latin typeface="Arial" pitchFamily="34" charset="0"/>
                <a:cs typeface="Arial" pitchFamily="34" charset="0"/>
              </a:rPr>
              <a:t>šk</a:t>
            </a:r>
            <a:r>
              <a:rPr lang="cs-CZ" altLang="ko-KR" sz="1600" dirty="0">
                <a:latin typeface="Arial" pitchFamily="34" charset="0"/>
                <a:cs typeface="Arial" pitchFamily="34" charset="0"/>
              </a:rPr>
              <a:t>. roku </a:t>
            </a:r>
            <a:r>
              <a:rPr lang="cs-CZ" altLang="ko-KR" sz="1600" dirty="0" smtClean="0">
                <a:latin typeface="Arial" pitchFamily="34" charset="0"/>
                <a:cs typeface="Arial" pitchFamily="34" charset="0"/>
              </a:rPr>
              <a:t>2017/2018, ale myšlenka existovala již několik let předtím.</a:t>
            </a:r>
            <a:endParaRPr lang="cs-CZ" altLang="ko-KR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Čtenářský klub v </a:t>
            </a:r>
            <a:r>
              <a:rPr lang="cs-CZ" sz="2800" dirty="0" smtClean="0"/>
              <a:t>KJM – základ úvah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2134072" y="1484784"/>
            <a:ext cx="6563072" cy="414786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</a:rPr>
              <a:t>volnočasový kroužek,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</a:rPr>
              <a:t>děti 8 – 12 let / 9 – 13 </a:t>
            </a:r>
            <a:r>
              <a:rPr lang="cs-CZ" sz="1800" dirty="0" smtClean="0">
                <a:solidFill>
                  <a:schemeClr val="tx1"/>
                </a:solidFill>
              </a:rPr>
              <a:t>let / 10 – 13 let (nově i jeden </a:t>
            </a:r>
            <a:br>
              <a:rPr lang="cs-CZ" sz="1800" dirty="0" smtClean="0">
                <a:solidFill>
                  <a:schemeClr val="tx1"/>
                </a:solidFill>
              </a:rPr>
            </a:br>
            <a:r>
              <a:rPr lang="cs-CZ" sz="1800" dirty="0" smtClean="0">
                <a:solidFill>
                  <a:schemeClr val="tx1"/>
                </a:solidFill>
              </a:rPr>
              <a:t>speciální klub pro teenagery 13+),</a:t>
            </a:r>
            <a:endParaRPr lang="cs-CZ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</a:rPr>
              <a:t>max. počet dětí 12, nyní stálá skupina cca 10 dětí,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</a:rPr>
              <a:t>setkání 1x za 3 týdny,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</a:rPr>
              <a:t>přihlášení před samotným začátkem realizace </a:t>
            </a:r>
            <a:r>
              <a:rPr lang="cs-CZ" sz="1800" dirty="0" smtClean="0">
                <a:solidFill>
                  <a:schemeClr val="tx1"/>
                </a:solidFill>
              </a:rPr>
              <a:t>klubu </a:t>
            </a:r>
            <a:br>
              <a:rPr lang="cs-CZ" sz="1800" dirty="0" smtClean="0">
                <a:solidFill>
                  <a:schemeClr val="tx1"/>
                </a:solidFill>
              </a:rPr>
            </a:br>
            <a:r>
              <a:rPr lang="cs-CZ" sz="1800" dirty="0" smtClean="0">
                <a:solidFill>
                  <a:schemeClr val="tx1"/>
                </a:solidFill>
              </a:rPr>
              <a:t>(viz přihláška s aktuálními náležitostmi – GDPR, </a:t>
            </a:r>
            <a:br>
              <a:rPr lang="cs-CZ" sz="1800" dirty="0" smtClean="0">
                <a:solidFill>
                  <a:schemeClr val="tx1"/>
                </a:solidFill>
              </a:rPr>
            </a:br>
            <a:r>
              <a:rPr lang="cs-CZ" sz="1800" dirty="0" smtClean="0">
                <a:solidFill>
                  <a:schemeClr val="tx1"/>
                </a:solidFill>
              </a:rPr>
              <a:t>bezinfekčnost aj.)</a:t>
            </a:r>
            <a:endParaRPr lang="cs-CZ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</a:rPr>
              <a:t>vybavení – stabilní zázemí knihovny, ale je třeba </a:t>
            </a:r>
            <a:br>
              <a:rPr lang="cs-CZ" sz="1800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rozšiřovat i specializovat.</a:t>
            </a:r>
          </a:p>
        </p:txBody>
      </p:sp>
    </p:spTree>
    <p:extLst>
      <p:ext uri="{BB962C8B-B14F-4D97-AF65-F5344CB8AC3E}">
        <p14:creationId xmlns:p14="http://schemas.microsoft.com/office/powerpoint/2010/main" val="13578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První setkání kroužku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5696" y="970255"/>
            <a:ext cx="6696744" cy="5022558"/>
          </a:xfrm>
        </p:spPr>
      </p:pic>
    </p:spTree>
    <p:extLst>
      <p:ext uri="{BB962C8B-B14F-4D97-AF65-F5344CB8AC3E}">
        <p14:creationId xmlns:p14="http://schemas.microsoft.com/office/powerpoint/2010/main" val="358396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Co obnáší založení čtenářského klubu?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2134072" y="1412776"/>
            <a:ext cx="6563072" cy="414786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Základní oblasti, nad nimiž je třeba se zamyslet: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1085850" lvl="1" indent="-342900">
              <a:buFont typeface="+mj-lt"/>
              <a:buAutoNum type="arabicPeriod"/>
            </a:pPr>
            <a:r>
              <a:rPr lang="cs-CZ" sz="1600" dirty="0"/>
              <a:t>cílová skupina a počet dětí ve skupině,</a:t>
            </a:r>
          </a:p>
          <a:p>
            <a:pPr marL="1085850" lvl="1" indent="-342900">
              <a:buFont typeface="+mj-lt"/>
              <a:buAutoNum type="arabicPeriod"/>
            </a:pPr>
            <a:endParaRPr lang="cs-CZ" sz="1600" dirty="0"/>
          </a:p>
          <a:p>
            <a:pPr marL="1085850" lvl="1" indent="-342900">
              <a:buFont typeface="+mj-lt"/>
              <a:buAutoNum type="arabicPeriod"/>
            </a:pPr>
            <a:r>
              <a:rPr lang="cs-CZ" sz="1600" dirty="0"/>
              <a:t>periodicita, čas a místo setkávání,</a:t>
            </a:r>
          </a:p>
          <a:p>
            <a:pPr marL="1085850" lvl="1" indent="-342900">
              <a:buFont typeface="+mj-lt"/>
              <a:buAutoNum type="arabicPeriod"/>
            </a:pPr>
            <a:endParaRPr lang="cs-CZ" sz="1600" dirty="0"/>
          </a:p>
          <a:p>
            <a:pPr marL="1085850" lvl="1" indent="-342900">
              <a:buFont typeface="+mj-lt"/>
              <a:buAutoNum type="arabicPeriod"/>
            </a:pPr>
            <a:r>
              <a:rPr lang="cs-CZ" sz="1600" dirty="0"/>
              <a:t>přihlašování dětí a propagace klubu,</a:t>
            </a:r>
          </a:p>
          <a:p>
            <a:pPr marL="1085850" lvl="1" indent="-342900">
              <a:buFont typeface="+mj-lt"/>
              <a:buAutoNum type="arabicPeriod"/>
            </a:pPr>
            <a:endParaRPr lang="cs-CZ" sz="1600" dirty="0"/>
          </a:p>
          <a:p>
            <a:pPr marL="1085850" lvl="1" indent="-342900">
              <a:buFont typeface="+mj-lt"/>
              <a:buAutoNum type="arabicPeriod"/>
            </a:pPr>
            <a:r>
              <a:rPr lang="cs-CZ" sz="1600" dirty="0"/>
              <a:t>vybavení klubu a jeho pravidla.</a:t>
            </a:r>
          </a:p>
          <a:p>
            <a:pPr marL="1085850" lvl="1" indent="-342900">
              <a:buFont typeface="+mj-lt"/>
              <a:buAutoNum type="arabicPeriod"/>
            </a:pPr>
            <a:endParaRPr lang="cs-CZ" sz="1600" dirty="0"/>
          </a:p>
          <a:p>
            <a:pPr marL="1085850" lvl="1" indent="-342900">
              <a:buFont typeface="+mj-lt"/>
              <a:buAutoNum type="arabicPeriod"/>
            </a:pPr>
            <a:r>
              <a:rPr lang="cs-CZ" sz="1600" dirty="0"/>
              <a:t>nastavení programu čtenářského klubu.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11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Cílová skupina a počet děti ve skupině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2134072" y="1268760"/>
            <a:ext cx="6563072" cy="414786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Je deset dětí moc nebo málo?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Množství členů ovlivní práci – pozitivně i negativně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Věk dětí – vzorec „</a:t>
            </a:r>
            <a:r>
              <a:rPr lang="cs-CZ" sz="1800" dirty="0" err="1"/>
              <a:t>čím-tím</a:t>
            </a:r>
            <a:r>
              <a:rPr lang="cs-CZ" sz="1800" dirty="0"/>
              <a:t>“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>
                <a:sym typeface="Wingdings" panose="05000000000000000000" pitchFamily="2" charset="2"/>
              </a:rPr>
              <a:t> čím mladší, tím...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>
                <a:sym typeface="Wingdings" panose="05000000000000000000" pitchFamily="2" charset="2"/>
              </a:rPr>
              <a:t> čím starší, tím...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>
                <a:sym typeface="Wingdings" panose="05000000000000000000" pitchFamily="2" charset="2"/>
              </a:rPr>
              <a:t> vyváženost?</a:t>
            </a:r>
          </a:p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1218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Periodicita, čas a místo setkávání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2134072" y="1412776"/>
            <a:ext cx="6563072" cy="414786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Intervaly setkávání: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/>
              <a:t>týdně? Měsíčně?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Čas setkání: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/>
              <a:t>únava, další aktivity, mimoškolní (resp. mimo školní) </a:t>
            </a:r>
            <a:br>
              <a:rPr lang="cs-CZ" sz="1600" dirty="0"/>
            </a:br>
            <a:r>
              <a:rPr lang="cs-CZ" sz="1600" dirty="0"/>
              <a:t>činnost...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Místo setkávání: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/>
              <a:t>Knihovna? Klubovna? Specializované pracoviště?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/>
              <a:t>Exkurze – strašák, nebo skvělý doplněk?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0441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Exkurze v České televizi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5696" y="970255"/>
            <a:ext cx="6696744" cy="5022558"/>
          </a:xfrm>
        </p:spPr>
      </p:pic>
    </p:spTree>
    <p:extLst>
      <p:ext uri="{BB962C8B-B14F-4D97-AF65-F5344CB8AC3E}">
        <p14:creationId xmlns:p14="http://schemas.microsoft.com/office/powerpoint/2010/main" val="64207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Přihlašování dětí a propagace klubu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2134072" y="1340768"/>
            <a:ext cx="6563072" cy="414786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Přihláška </a:t>
            </a:r>
            <a:r>
              <a:rPr lang="cs-CZ" sz="1800" dirty="0" smtClean="0"/>
              <a:t>po </a:t>
            </a:r>
            <a:r>
              <a:rPr lang="cs-CZ" sz="1800" dirty="0"/>
              <a:t>GDPR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/>
              <a:t>aneb Jak je důležité podchytit všechny kontakty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Propagace klubu: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/>
              <a:t>letáčky, e-maily, </a:t>
            </a:r>
            <a:r>
              <a:rPr lang="cs-CZ" sz="1600" dirty="0" err="1"/>
              <a:t>Facebook</a:t>
            </a:r>
            <a:r>
              <a:rPr lang="cs-CZ" sz="1600" dirty="0"/>
              <a:t>, </a:t>
            </a:r>
            <a:r>
              <a:rPr lang="cs-CZ" sz="1600" dirty="0" err="1"/>
              <a:t>Instagram</a:t>
            </a:r>
            <a:r>
              <a:rPr lang="cs-CZ" sz="1600" dirty="0"/>
              <a:t>, plakáty aj.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/>
              <a:t>Čtenářský klub jako výsada!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1245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512</Words>
  <Application>Microsoft Office PowerPoint</Application>
  <PresentationFormat>Předvádění na obrazovce (4:3)</PresentationFormat>
  <Paragraphs>128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Office Theme</vt:lpstr>
      <vt:lpstr>Custom Design</vt:lpstr>
      <vt:lpstr>Prezentace aplikace PowerPoint</vt:lpstr>
      <vt:lpstr> Podpora čtenářství v KJM</vt:lpstr>
      <vt:lpstr>Čtenářský klub v KJM – základ úvah</vt:lpstr>
      <vt:lpstr>První setkání kroužku</vt:lpstr>
      <vt:lpstr>Co obnáší založení čtenářského klubu?</vt:lpstr>
      <vt:lpstr>Cílová skupina a počet děti ve skupině</vt:lpstr>
      <vt:lpstr>Periodicita, čas a místo setkávání</vt:lpstr>
      <vt:lpstr>Exkurze v České televizi</vt:lpstr>
      <vt:lpstr>Přihlašování dětí a propagace klubu</vt:lpstr>
      <vt:lpstr>Vybavení klubu a jeho pravidla</vt:lpstr>
      <vt:lpstr>Nastavení programu čtenářského klubu  aneb Jak na to?</vt:lpstr>
      <vt:lpstr>Dílna čtení</vt:lpstr>
      <vt:lpstr>Volba aktivit</vt:lpstr>
      <vt:lpstr>Setkání s autory (Iva Mrkvičková – Maja a Kim)</vt:lpstr>
      <vt:lpstr>Detektivní pátrání – hravé aktivity, stanoviště</vt:lpstr>
      <vt:lpstr>Má čtenářský klub v digitálním světě  smysl?</vt:lpstr>
      <vt:lpstr>Prezentace aplikace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Zendulková Zuzana</cp:lastModifiedBy>
  <cp:revision>48</cp:revision>
  <dcterms:created xsi:type="dcterms:W3CDTF">2014-04-01T16:35:38Z</dcterms:created>
  <dcterms:modified xsi:type="dcterms:W3CDTF">2020-10-06T11:43:41Z</dcterms:modified>
</cp:coreProperties>
</file>