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3" r:id="rId3"/>
    <p:sldId id="297" r:id="rId4"/>
    <p:sldId id="272" r:id="rId5"/>
    <p:sldId id="308" r:id="rId6"/>
    <p:sldId id="280" r:id="rId7"/>
    <p:sldId id="281" r:id="rId8"/>
    <p:sldId id="294" r:id="rId9"/>
    <p:sldId id="295" r:id="rId10"/>
    <p:sldId id="296" r:id="rId11"/>
    <p:sldId id="29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96" d="100"/>
          <a:sy n="9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29ED-991C-4E16-990A-F19CE957492D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A3B88-2E80-441C-BB27-6B8BF00D4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46486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0140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5585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8898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8997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50313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925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78759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4135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03573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08126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1FE4D-1178-4B8C-8BEA-FC0621533EEE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9B5B-1BB5-4CB2-BF2B-C0E2ABA94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49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" pitchFamily="50" charset="-18"/>
              </a:rPr>
              <a:t/>
            </a:r>
            <a:b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" pitchFamily="50" charset="-18"/>
              </a:rPr>
            </a:b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Titillium" pitchFamily="50" charset="-1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764704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bg1">
                  <a:lumMod val="50000"/>
                </a:schemeClr>
              </a:solidFill>
              <a:latin typeface="Titillium" pitchFamily="50" charset="-1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63960" y="1772816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Titillium" pitchFamily="50" charset="-18"/>
              </a:rPr>
              <a:t>Národní muzeum v přírodě </a:t>
            </a:r>
            <a:endParaRPr lang="cs-CZ" dirty="0">
              <a:solidFill>
                <a:schemeClr val="bg1">
                  <a:lumMod val="50000"/>
                </a:schemeClr>
              </a:solidFill>
              <a:latin typeface="Titillium" pitchFamily="50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591387"/>
            <a:ext cx="1990393" cy="13110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591387"/>
            <a:ext cx="1748076" cy="13110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2564905"/>
            <a:ext cx="2013107" cy="13333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6" y="2564904"/>
            <a:ext cx="2000037" cy="1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6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laskova\Desktop\Prezentace jpg PP\NARODNI MUZEUM POWERPOINT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5" y="-10611"/>
            <a:ext cx="9273547" cy="69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443711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1974	záchrana kostela (Vlastivědné muzeum v Ústí n./L.</a:t>
            </a:r>
          </a:p>
          <a:p>
            <a:r>
              <a:rPr lang="cs-CZ" dirty="0" smtClean="0"/>
              <a:t>1977	myšlenka muzea lidové architektury</a:t>
            </a:r>
          </a:p>
          <a:p>
            <a:r>
              <a:rPr lang="cs-CZ" dirty="0" smtClean="0"/>
              <a:t>1988	muzeum otevřeno</a:t>
            </a:r>
          </a:p>
          <a:p>
            <a:r>
              <a:rPr lang="cs-CZ" dirty="0" smtClean="0"/>
              <a:t>1994	</a:t>
            </a:r>
            <a:r>
              <a:rPr lang="cs-CZ" dirty="0"/>
              <a:t>p</a:t>
            </a:r>
            <a:r>
              <a:rPr lang="cs-CZ" dirty="0" smtClean="0"/>
              <a:t>od správou Národního památkového ústavu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856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askova\Desktop\Prezentace jpg PP\NARODNI MUZEUM POWERPOINT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" y="-24138"/>
            <a:ext cx="9135414" cy="68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430043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1925	založení muzea (Dřevěné městečko)</a:t>
            </a:r>
          </a:p>
          <a:p>
            <a:r>
              <a:rPr lang="cs-CZ" dirty="0" smtClean="0"/>
              <a:t>60. léta	Valašská dědina</a:t>
            </a:r>
          </a:p>
          <a:p>
            <a:r>
              <a:rPr lang="cs-CZ" dirty="0" smtClean="0"/>
              <a:t>80. léta 	Mlýnská dolina</a:t>
            </a:r>
          </a:p>
          <a:p>
            <a:r>
              <a:rPr lang="cs-CZ" dirty="0" smtClean="0"/>
              <a:t>1995	Pustevny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41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tillium" pitchFamily="50" charset="-18"/>
              </a:rPr>
              <a:t>Národní muzeum v přírodě</a:t>
            </a:r>
            <a:endParaRPr lang="cs-CZ" dirty="0">
              <a:latin typeface="Titillium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586302"/>
            <a:ext cx="7632848" cy="228180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v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zniklo 11. 12.  2018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transformací příspěvkové organizace VMP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tillium" pitchFamily="50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43229"/>
            <a:ext cx="4280040" cy="285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58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tillium" pitchFamily="50" charset="-18"/>
              </a:rPr>
              <a:t>Národní muzeum v přírodě</a:t>
            </a:r>
            <a:endParaRPr lang="cs-CZ" dirty="0">
              <a:latin typeface="Titillium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632848" cy="42484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sdružuje: </a:t>
            </a:r>
          </a:p>
          <a:p>
            <a:pPr>
              <a:lnSpc>
                <a:spcPct val="170000"/>
              </a:lnSpc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Hanácké muzeum v přírodě</a:t>
            </a:r>
          </a:p>
          <a:p>
            <a:pPr>
              <a:lnSpc>
                <a:spcPct val="170000"/>
              </a:lnSpc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Muzeum v přírodě Vysočina</a:t>
            </a:r>
          </a:p>
          <a:p>
            <a:pPr>
              <a:lnSpc>
                <a:spcPct val="170000"/>
              </a:lnSpc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Muzeum v přírodě Zubrnice</a:t>
            </a:r>
          </a:p>
          <a:p>
            <a:pPr>
              <a:lnSpc>
                <a:spcPct val="170000"/>
              </a:lnSpc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Valašské muzeum v přírodě</a:t>
            </a:r>
          </a:p>
          <a:p>
            <a:pPr>
              <a:lnSpc>
                <a:spcPct val="170000"/>
              </a:lnSpc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  <a:latin typeface="Titillium" pitchFamily="50" charset="-18"/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sídlo:  Rožnov p. R. 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" pitchFamily="50" charset="-18"/>
              </a:rPr>
              <a:t>zvýrazněna: úloha Metodického centra pro ostatní muzea v přírodě v ČR </a:t>
            </a:r>
          </a:p>
          <a:p>
            <a:pPr>
              <a:lnSpc>
                <a:spcPct val="170000"/>
              </a:lnSpc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  <a:latin typeface="Titillium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5182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42540"/>
            <a:ext cx="1512168" cy="6834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548299"/>
            <a:ext cx="1512168" cy="680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348" y="4547873"/>
            <a:ext cx="1512168" cy="6813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76" y="4545893"/>
            <a:ext cx="1512168" cy="6766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29" y="836712"/>
            <a:ext cx="3573143" cy="16059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12357"/>
            <a:ext cx="1836204" cy="120951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732" y="2912357"/>
            <a:ext cx="1836203" cy="120951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60" y="2884859"/>
            <a:ext cx="1872208" cy="123322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25" y="2888640"/>
            <a:ext cx="1872208" cy="12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tillium" pitchFamily="50" charset="-18"/>
              </a:rPr>
              <a:t>Charakteristika muzeí v přírodě</a:t>
            </a:r>
            <a:endParaRPr lang="cs-CZ" dirty="0">
              <a:latin typeface="Titillium" pitchFamily="50" charset="-18"/>
            </a:endParaRPr>
          </a:p>
        </p:txBody>
      </p:sp>
      <p:graphicFrame>
        <p:nvGraphicFramePr>
          <p:cNvPr id="5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99062"/>
              </p:ext>
            </p:extLst>
          </p:nvPr>
        </p:nvGraphicFramePr>
        <p:xfrm>
          <a:off x="323528" y="1628800"/>
          <a:ext cx="849694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96"/>
                <a:gridCol w="2088232"/>
                <a:gridCol w="1664960"/>
                <a:gridCol w="1737360"/>
                <a:gridCol w="1475496"/>
              </a:tblGrid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INSTITUCE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NÁVŠTĚVNOST 2018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ZAMĚSTNANCI 2018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POČET SBÍRKOVÝCH PŘEDMĚTŮ ev. č.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NÁKLADY 2018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VMP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354 000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137 851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115 046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946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700000000000000" pitchFamily="2" charset="-18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Muzeum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               v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přírodě Vysočina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74 325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700000000000000" pitchFamily="2" charset="-18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11 000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9 799 485 Kč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Muzeum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                v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přírodě Zubrnice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21 978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7 538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4 702 698 Kč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Hanácké muzeum   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           v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přírodě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4 863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657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2 224 008 Kč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31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CELKEM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455 166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155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tillium" panose="00000700000000000000" pitchFamily="2" charset="-18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157 046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tillium" panose="00000700000000000000" pitchFamily="2" charset="-18"/>
                        </a:rPr>
                        <a:t>131 773 137 Kč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22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Titillium" pitchFamily="50" charset="-18"/>
              </a:rPr>
              <a:t>www.nmvp.cz</a:t>
            </a:r>
            <a:endParaRPr lang="cs-CZ" dirty="0">
              <a:solidFill>
                <a:schemeClr val="bg1">
                  <a:lumMod val="50000"/>
                </a:schemeClr>
              </a:solidFill>
              <a:latin typeface="Titillium" pitchFamily="50" charset="-18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22" y="1067925"/>
            <a:ext cx="7293555" cy="43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371600" y="5013176"/>
            <a:ext cx="6400800" cy="228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tillium" pitchFamily="50" charset="-18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11560" y="5373216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  <a:latin typeface="Titillium" panose="00000700000000000000" pitchFamily="2" charset="-18"/>
              </a:rPr>
              <a:t>úvodní webová stránka Národního muzea v přírodě – zastřešující instituce, současně rozcestník pro 4 webové stránky jednotlivých muzeí v přírodě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  <a:latin typeface="Titillium" panose="00000700000000000000" pitchFamily="2" charset="-18"/>
              </a:rPr>
              <a:t>grafika vychází z nově vytvořené korporátní identity instituce</a:t>
            </a:r>
          </a:p>
          <a:p>
            <a:pPr algn="just">
              <a:lnSpc>
                <a:spcPct val="170000"/>
              </a:lnSpc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  <a:latin typeface="Titillium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0869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Titillium" pitchFamily="50" charset="-18"/>
              </a:rPr>
              <a:t>Webová stránka – muzea v přírodě </a:t>
            </a:r>
            <a:endParaRPr lang="cs-CZ" dirty="0">
              <a:solidFill>
                <a:schemeClr val="bg1">
                  <a:lumMod val="50000"/>
                </a:schemeClr>
              </a:solidFill>
              <a:latin typeface="Titillium" pitchFamily="50" charset="-18"/>
            </a:endParaRPr>
          </a:p>
        </p:txBody>
      </p:sp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136" y="1340768"/>
            <a:ext cx="4955504" cy="290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416824" cy="1728192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tillium" panose="00000700000000000000" pitchFamily="2" charset="-18"/>
              </a:rPr>
              <a:t>Jednotlivé weby budou vycházet ze stejné šablony, </a:t>
            </a:r>
            <a:r>
              <a:rPr lang="cs-CZ" dirty="0" smtClean="0">
                <a:solidFill>
                  <a:schemeClr val="tx1"/>
                </a:solidFill>
                <a:latin typeface="Titillium" panose="00000700000000000000" pitchFamily="2" charset="-18"/>
              </a:rPr>
              <a:t>tak </a:t>
            </a:r>
            <a:r>
              <a:rPr lang="cs-CZ" dirty="0">
                <a:solidFill>
                  <a:schemeClr val="tx1"/>
                </a:solidFill>
                <a:latin typeface="Titillium" panose="00000700000000000000" pitchFamily="2" charset="-18"/>
              </a:rPr>
              <a:t>aby bylo patrné, že se jedná o objekty shrnuté pod jednu zastřešující instituci</a:t>
            </a:r>
            <a:r>
              <a:rPr lang="cs-CZ" dirty="0" smtClean="0">
                <a:solidFill>
                  <a:schemeClr val="tx1"/>
                </a:solidFill>
                <a:latin typeface="Titillium" panose="00000700000000000000" pitchFamily="2" charset="-18"/>
              </a:rPr>
              <a:t>.</a:t>
            </a:r>
            <a:endParaRPr lang="cs-CZ" dirty="0">
              <a:solidFill>
                <a:schemeClr val="tx1"/>
              </a:solidFill>
              <a:latin typeface="Titillium" panose="00000700000000000000" pitchFamily="2" charset="-1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tillium" panose="00000700000000000000" pitchFamily="2" charset="-18"/>
              </a:rPr>
              <a:t>Webové stránky budou responzivní.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Titillium" panose="00000700000000000000" pitchFamily="2" charset="-18"/>
              </a:rPr>
              <a:t>Součástí webů bude e-</a:t>
            </a:r>
            <a:r>
              <a:rPr lang="cs-CZ" dirty="0" err="1">
                <a:solidFill>
                  <a:schemeClr val="tx1"/>
                </a:solidFill>
                <a:latin typeface="Titillium" panose="00000700000000000000" pitchFamily="2" charset="-18"/>
              </a:rPr>
              <a:t>shop</a:t>
            </a:r>
            <a:r>
              <a:rPr lang="cs-CZ" dirty="0">
                <a:solidFill>
                  <a:schemeClr val="tx1"/>
                </a:solidFill>
                <a:latin typeface="Titillium" panose="00000700000000000000" pitchFamily="2" charset="-18"/>
              </a:rPr>
              <a:t> pro nákup el. vstupenek. </a:t>
            </a:r>
          </a:p>
          <a:p>
            <a:pPr algn="just">
              <a:lnSpc>
                <a:spcPct val="170000"/>
              </a:lnSpc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tillium" panose="000007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78098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askova\Desktop\Prezentace jpg PP\NARODNI MUZEUM POWERPOINT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67013" cy="70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27784" y="458112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1875	</a:t>
            </a:r>
            <a:r>
              <a:rPr lang="cs-CZ" dirty="0"/>
              <a:t>v</a:t>
            </a:r>
            <a:r>
              <a:rPr lang="cs-CZ" dirty="0" smtClean="0"/>
              <a:t>znik gruntu</a:t>
            </a:r>
          </a:p>
          <a:p>
            <a:r>
              <a:rPr lang="cs-CZ" dirty="0" smtClean="0"/>
              <a:t>1958	kulturní památka</a:t>
            </a:r>
          </a:p>
          <a:p>
            <a:r>
              <a:rPr lang="cs-CZ" dirty="0" smtClean="0"/>
              <a:t>1986	prodáno Národnímu památkovému ústavu</a:t>
            </a:r>
          </a:p>
          <a:p>
            <a:r>
              <a:rPr lang="cs-CZ" dirty="0" smtClean="0"/>
              <a:t>1990	muzeum otevřeno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400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askova\Desktop\Prezentace jpg PP\NARODNI MUZEUM POWERPOINT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36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99792" y="436510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Veselý Kopec 	</a:t>
            </a:r>
            <a:r>
              <a:rPr lang="cs-CZ" dirty="0" smtClean="0"/>
              <a:t>transferované stavby</a:t>
            </a:r>
          </a:p>
          <a:p>
            <a:r>
              <a:rPr lang="cs-CZ" dirty="0"/>
              <a:t>	</a:t>
            </a:r>
            <a:r>
              <a:rPr lang="cs-CZ" dirty="0" smtClean="0"/>
              <a:t>	* 70. léta 20. století</a:t>
            </a:r>
          </a:p>
          <a:p>
            <a:endParaRPr lang="cs-CZ" dirty="0"/>
          </a:p>
          <a:p>
            <a:r>
              <a:rPr lang="cs-CZ" b="1" dirty="0" smtClean="0"/>
              <a:t>Betlém Hlinsko</a:t>
            </a:r>
            <a:r>
              <a:rPr lang="cs-CZ" dirty="0" smtClean="0"/>
              <a:t>	památková rezervace</a:t>
            </a:r>
          </a:p>
          <a:p>
            <a:r>
              <a:rPr lang="cs-CZ" dirty="0"/>
              <a:t>	</a:t>
            </a:r>
            <a:r>
              <a:rPr lang="cs-CZ" dirty="0" smtClean="0"/>
              <a:t>	záchrana 1987</a:t>
            </a:r>
          </a:p>
          <a:p>
            <a:r>
              <a:rPr lang="cs-CZ" dirty="0"/>
              <a:t>	</a:t>
            </a:r>
            <a:r>
              <a:rPr lang="cs-CZ" dirty="0" smtClean="0"/>
              <a:t>	součást muzea od 1989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8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215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 </vt:lpstr>
      <vt:lpstr>Národní muzeum v přírodě</vt:lpstr>
      <vt:lpstr>Národní muzeum v přírodě</vt:lpstr>
      <vt:lpstr>Prezentace aplikace PowerPoint</vt:lpstr>
      <vt:lpstr>Charakteristika muzeí v přírodě</vt:lpstr>
      <vt:lpstr>www.nmvp.cz</vt:lpstr>
      <vt:lpstr>Webová stránka – muzea v přírodě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 obrazovky</dc:title>
  <dc:creator>Ivo Koníček</dc:creator>
  <cp:lastModifiedBy>Vrtalová Zuzana</cp:lastModifiedBy>
  <cp:revision>123</cp:revision>
  <dcterms:created xsi:type="dcterms:W3CDTF">2019-04-15T09:34:23Z</dcterms:created>
  <dcterms:modified xsi:type="dcterms:W3CDTF">2019-11-29T08:50:04Z</dcterms:modified>
</cp:coreProperties>
</file>