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87" r:id="rId5"/>
    <p:sldId id="259" r:id="rId6"/>
    <p:sldId id="277" r:id="rId7"/>
    <p:sldId id="278" r:id="rId8"/>
    <p:sldId id="289" r:id="rId9"/>
    <p:sldId id="261" r:id="rId10"/>
    <p:sldId id="260" r:id="rId11"/>
    <p:sldId id="262" r:id="rId12"/>
    <p:sldId id="280" r:id="rId13"/>
    <p:sldId id="281" r:id="rId14"/>
    <p:sldId id="292" r:id="rId15"/>
    <p:sldId id="288" r:id="rId16"/>
    <p:sldId id="263" r:id="rId17"/>
    <p:sldId id="290" r:id="rId18"/>
    <p:sldId id="264" r:id="rId19"/>
    <p:sldId id="284" r:id="rId20"/>
    <p:sldId id="273" r:id="rId21"/>
    <p:sldId id="269" r:id="rId22"/>
    <p:sldId id="272" r:id="rId23"/>
    <p:sldId id="265" r:id="rId24"/>
    <p:sldId id="267" r:id="rId25"/>
    <p:sldId id="268" r:id="rId26"/>
    <p:sldId id="270" r:id="rId27"/>
    <p:sldId id="282" r:id="rId28"/>
    <p:sldId id="271" r:id="rId29"/>
    <p:sldId id="275" r:id="rId30"/>
    <p:sldId id="286" r:id="rId31"/>
    <p:sldId id="276" r:id="rId32"/>
    <p:sldId id="28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ancová Jana" initials="TJ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023" autoAdjust="0"/>
  </p:normalViewPr>
  <p:slideViewPr>
    <p:cSldViewPr snapToGrid="0">
      <p:cViewPr varScale="1">
        <p:scale>
          <a:sx n="79" d="100"/>
          <a:sy n="79" d="100"/>
        </p:scale>
        <p:origin x="-84" y="-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Se&#353;it1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svmwapp07\homedir\users\tomancova\RF2009\SEMIN&#193;&#344;E\krajsk&#253;\2020\Tabulky%20kraj.%20semin&#225;&#345;%2020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svmwapp07\homedir\users\tomancova\RF2009\SEMIN&#193;&#344;E\krajsk&#253;\2020\Tabulky%20kraj.%20semin&#225;&#345;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List1!$A$12</c:f>
              <c:strCache>
                <c:ptCount val="1"/>
                <c:pt idx="0">
                  <c:v>Doporučené množství KF podle počtu obyvatel
- minimálně počet obyvatel x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List1!$B$11</c:f>
              <c:strCache>
                <c:ptCount val="1"/>
                <c:pt idx="0">
                  <c:v>Knihovna ve městě s 5000 obyvatel, knihovní fond 12 000 k.j.</c:v>
                </c:pt>
              </c:strCache>
            </c:strRef>
          </c:cat>
          <c:val>
            <c:numRef>
              <c:f>List1!$B$12</c:f>
              <c:numCache>
                <c:formatCode>Vęeobecný</c:formatCode>
                <c:ptCount val="1"/>
                <c:pt idx="0">
                  <c:v>9300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B4-4A90-9B80-AA32405BFAA2}"/>
            </c:ext>
          </c:extLst>
        </c:ser>
        <c:ser>
          <c:idx val="1"/>
          <c:order val="1"/>
          <c:tx>
            <c:strRef>
              <c:f>List1!$A$13</c:f>
              <c:strCache>
                <c:ptCount val="1"/>
                <c:pt idx="0">
                  <c:v>Přírustky - 7% z doporučeného množství KF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5B4-4A90-9B80-AA32405BFA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List1!$B$11</c:f>
              <c:strCache>
                <c:ptCount val="1"/>
                <c:pt idx="0">
                  <c:v>Knihovna ve městě s 5000 obyvatel, knihovní fond 12 000 k.j.</c:v>
                </c:pt>
              </c:strCache>
            </c:strRef>
          </c:cat>
          <c:val>
            <c:numRef>
              <c:f>List1!$B$13</c:f>
              <c:numCache>
                <c:formatCode>Vęeobecný</c:formatCode>
                <c:ptCount val="1"/>
                <c:pt idx="0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5B4-4A90-9B80-AA32405BFAA2}"/>
            </c:ext>
          </c:extLst>
        </c:ser>
        <c:ser>
          <c:idx val="2"/>
          <c:order val="2"/>
          <c:tx>
            <c:strRef>
              <c:f>List1!$A$14</c:f>
              <c:strCache>
                <c:ptCount val="1"/>
                <c:pt idx="0">
                  <c:v>Vlastní KF  - navíc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List1!$B$11</c:f>
              <c:strCache>
                <c:ptCount val="1"/>
                <c:pt idx="0">
                  <c:v>Knihovna ve městě s 5000 obyvatel, knihovní fond 12 000 k.j.</c:v>
                </c:pt>
              </c:strCache>
            </c:strRef>
          </c:cat>
          <c:val>
            <c:numRef>
              <c:f>List1!$B$14</c:f>
              <c:numCache>
                <c:formatCode>Vęeobecný</c:formatCode>
                <c:ptCount val="1"/>
                <c:pt idx="0">
                  <c:v>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5B4-4A90-9B80-AA32405BFA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8"/>
        <c:gapDepth val="115"/>
        <c:shape val="box"/>
        <c:axId val="132690432"/>
        <c:axId val="74077248"/>
        <c:axId val="0"/>
      </c:bar3DChart>
      <c:catAx>
        <c:axId val="13269043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Vęeobecný" sourceLinked="1"/>
        <c:majorTickMark val="none"/>
        <c:minorTickMark val="none"/>
        <c:tickLblPos val="nextTo"/>
        <c:crossAx val="74077248"/>
        <c:crosses val="autoZero"/>
        <c:auto val="1"/>
        <c:lblAlgn val="ctr"/>
        <c:lblOffset val="100"/>
        <c:noMultiLvlLbl val="0"/>
      </c:catAx>
      <c:valAx>
        <c:axId val="74077248"/>
        <c:scaling>
          <c:orientation val="minMax"/>
        </c:scaling>
        <c:delete val="1"/>
        <c:axPos val="l"/>
        <c:numFmt formatCode="Vęeobecný" sourceLinked="1"/>
        <c:majorTickMark val="none"/>
        <c:minorTickMark val="none"/>
        <c:tickLblPos val="nextTo"/>
        <c:crossAx val="1326904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Kulturní a vzdělávací akce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7445084034422342E-2"/>
                  <c:y val="-6.2827225130890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23-4B6D-AAE6-8C4CD655D2B0}"/>
                </c:ext>
              </c:extLst>
            </c:dLbl>
            <c:dLbl>
              <c:idx val="1"/>
              <c:layout>
                <c:manualLayout>
                  <c:x val="-6.989007180948352E-2"/>
                  <c:y val="-5.5846422338568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23-4B6D-AAE6-8C4CD655D2B0}"/>
                </c:ext>
              </c:extLst>
            </c:dLbl>
            <c:dLbl>
              <c:idx val="2"/>
              <c:layout>
                <c:manualLayout>
                  <c:x val="-7.23350595845446E-2"/>
                  <c:y val="-5.2356020942408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23-4B6D-AAE6-8C4CD655D2B0}"/>
                </c:ext>
              </c:extLst>
            </c:dLbl>
            <c:dLbl>
              <c:idx val="3"/>
              <c:layout>
                <c:manualLayout>
                  <c:x val="-7.23350595845446E-2"/>
                  <c:y val="-4.8865619546247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23-4B6D-AAE6-8C4CD655D2B0}"/>
                </c:ext>
              </c:extLst>
            </c:dLbl>
            <c:dLbl>
              <c:idx val="4"/>
              <c:layout>
                <c:manualLayout>
                  <c:x val="-7.2335059584544781E-2"/>
                  <c:y val="-4.8865619546247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23-4B6D-AAE6-8C4CD655D2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List1!$B$1:$F$1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List1!$B$2:$F$2</c:f>
              <c:numCache>
                <c:formatCode>#,##0</c:formatCode>
                <c:ptCount val="5"/>
                <c:pt idx="0">
                  <c:v>6746</c:v>
                </c:pt>
                <c:pt idx="1">
                  <c:v>7383</c:v>
                </c:pt>
                <c:pt idx="2">
                  <c:v>7514</c:v>
                </c:pt>
                <c:pt idx="3">
                  <c:v>7778</c:v>
                </c:pt>
                <c:pt idx="4">
                  <c:v>8447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A23-4B6D-AAE6-8C4CD655D2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184256"/>
        <c:axId val="148613376"/>
      </c:lineChart>
      <c:catAx>
        <c:axId val="33184256"/>
        <c:scaling>
          <c:orientation val="minMax"/>
        </c:scaling>
        <c:delete val="0"/>
        <c:axPos val="b"/>
        <c:numFmt formatCode="Vęeobecný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8613376"/>
        <c:crosses val="autoZero"/>
        <c:auto val="1"/>
        <c:lblAlgn val="ctr"/>
        <c:lblOffset val="100"/>
        <c:noMultiLvlLbl val="0"/>
      </c:catAx>
      <c:valAx>
        <c:axId val="1486133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318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List2!$C$10</c:f>
              <c:strCache>
                <c:ptCount val="1"/>
                <c:pt idx="0">
                  <c:v>Knihovny kraje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3A-45B5-88B6-EA33931B70F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3A-45B5-88B6-EA33931B70F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List2!$D$9:$E$9</c:f>
              <c:strCache>
                <c:ptCount val="2"/>
                <c:pt idx="0">
                  <c:v>Kulturní akce</c:v>
                </c:pt>
                <c:pt idx="1">
                  <c:v>Vzdělávací akce            </c:v>
                </c:pt>
              </c:strCache>
            </c:strRef>
          </c:cat>
          <c:val>
            <c:numRef>
              <c:f>List2!$D$10:$E$10</c:f>
              <c:numCache>
                <c:formatCode>#,##0</c:formatCode>
                <c:ptCount val="2"/>
                <c:pt idx="0">
                  <c:v>5568</c:v>
                </c:pt>
                <c:pt idx="1">
                  <c:v>2879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43A-45B5-88B6-EA33931B70F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Profesionální</a:t>
            </a:r>
            <a:r>
              <a:rPr lang="cs-CZ" baseline="0" dirty="0" smtClean="0"/>
              <a:t> a neprofesionální knihovny</a:t>
            </a:r>
            <a:endParaRPr lang="cs-CZ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List2!$D$30</c:f>
              <c:strCache>
                <c:ptCount val="1"/>
                <c:pt idx="0">
                  <c:v>Kulturní akce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List2!$C$31:$C$32</c:f>
              <c:strCache>
                <c:ptCount val="2"/>
                <c:pt idx="0">
                  <c:v>Profesionální knihovny</c:v>
                </c:pt>
                <c:pt idx="1">
                  <c:v>Neprofesionální knihovny</c:v>
                </c:pt>
              </c:strCache>
            </c:strRef>
          </c:cat>
          <c:val>
            <c:numRef>
              <c:f>List2!$D$31:$D$32</c:f>
              <c:numCache>
                <c:formatCode>#,##0</c:formatCode>
                <c:ptCount val="2"/>
                <c:pt idx="0">
                  <c:v>2614</c:v>
                </c:pt>
                <c:pt idx="1">
                  <c:v>1540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D1-44D1-9080-1988D23A4E0B}"/>
            </c:ext>
          </c:extLst>
        </c:ser>
        <c:ser>
          <c:idx val="1"/>
          <c:order val="1"/>
          <c:tx>
            <c:strRef>
              <c:f>List2!$E$30</c:f>
              <c:strCache>
                <c:ptCount val="1"/>
                <c:pt idx="0">
                  <c:v>Vzdělávací akce           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List2!$C$31:$C$32</c:f>
              <c:strCache>
                <c:ptCount val="2"/>
                <c:pt idx="0">
                  <c:v>Profesionální knihovny</c:v>
                </c:pt>
                <c:pt idx="1">
                  <c:v>Neprofesionální knihovny</c:v>
                </c:pt>
              </c:strCache>
            </c:strRef>
          </c:cat>
          <c:val>
            <c:numRef>
              <c:f>List2!$E$31:$E$32</c:f>
              <c:numCache>
                <c:formatCode>#,##0</c:formatCode>
                <c:ptCount val="2"/>
                <c:pt idx="0">
                  <c:v>1255</c:v>
                </c:pt>
                <c:pt idx="1">
                  <c:v>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D1-44D1-9080-1988D23A4E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4041600"/>
        <c:axId val="65724416"/>
      </c:barChart>
      <c:catAx>
        <c:axId val="134041600"/>
        <c:scaling>
          <c:orientation val="minMax"/>
        </c:scaling>
        <c:delete val="0"/>
        <c:axPos val="l"/>
        <c:numFmt formatCode="Vęeobecný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724416"/>
        <c:crosses val="autoZero"/>
        <c:auto val="1"/>
        <c:lblAlgn val="ctr"/>
        <c:lblOffset val="100"/>
        <c:noMultiLvlLbl val="0"/>
      </c:catAx>
      <c:valAx>
        <c:axId val="6572441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3404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0T14:40:13.779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0.45725</cdr:y>
    </cdr:from>
    <cdr:to>
      <cdr:x>0.26787</cdr:x>
      <cdr:y>0.57476</cdr:y>
    </cdr:to>
    <cdr:sp macro="" textlink="">
      <cdr:nvSpPr>
        <cdr:cNvPr id="2" name="Šipka doprava 1"/>
        <cdr:cNvSpPr/>
      </cdr:nvSpPr>
      <cdr:spPr>
        <a:xfrm xmlns:a="http://schemas.openxmlformats.org/drawingml/2006/main">
          <a:off x="0" y="2789338"/>
          <a:ext cx="1708265" cy="716837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cs-CZ" sz="1600" dirty="0" smtClean="0"/>
            <a:t>Min. přírůstek KF</a:t>
          </a:r>
          <a:endParaRPr lang="cs-CZ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183F0-7FDB-4462-A327-7E6E2D5E0485}" type="datetimeFigureOut">
              <a:rPr lang="cs-CZ" smtClean="0"/>
              <a:t>19.6.2020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4C9A9-DEEB-4309-8D29-926F4731CF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83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Koncepce odpovídajícího personálního zajištění služeb knihovny by měla být uskutečňována na základě procesu aplikace metody výkonnostního srovnávání s knihovnami srovnatelné velikosti a podobných charakteristik (</a:t>
            </a:r>
            <a:r>
              <a:rPr lang="cs-CZ" b="1" i="1" dirty="0" err="1" smtClean="0"/>
              <a:t>benchmarking</a:t>
            </a:r>
            <a:r>
              <a:rPr lang="cs-CZ" b="1" i="1" dirty="0" smtClean="0"/>
              <a:t>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C9A9-DEEB-4309-8D29-926F4731CF4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50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C9A9-DEEB-4309-8D29-926F4731CF4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92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Dárkový set v ceně 80 Kč obsahuje papírovou složku projektu, knížku – leporelo pro děťátko, speciálně vydanou metodickou publikaci pro počáteční čtení rodičů s dětmi, seznam doporučené literatury pro předškolní děti . Jako bonus bude přidána audiokniha, kterou sponzorky vydala fy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Audiotéka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C9A9-DEEB-4309-8D29-926F4731CF4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65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Čtení pomáhá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Celé Česko čte dětem </a:t>
            </a:r>
            <a:r>
              <a:rPr lang="cs-CZ" dirty="0" smtClean="0"/>
              <a:t>(</a:t>
            </a:r>
            <a:r>
              <a:rPr lang="cs-CZ" i="1" dirty="0" smtClean="0"/>
              <a:t>Čtenářské deníčky</a:t>
            </a:r>
            <a:r>
              <a:rPr lang="cs-CZ" dirty="0" smtClean="0"/>
              <a:t> pro děti a rodiče v rámci projektu – např. Boršice)</a:t>
            </a:r>
            <a:endParaRPr lang="cs-CZ" b="1" dirty="0" smtClean="0"/>
          </a:p>
          <a:p>
            <a:r>
              <a:rPr lang="cs-CZ" b="1" dirty="0" smtClean="0"/>
              <a:t>Lovci perel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C9A9-DEEB-4309-8D29-926F4731CF4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11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Město</a:t>
            </a:r>
            <a:r>
              <a:rPr lang="cs-CZ" baseline="0" dirty="0" smtClean="0"/>
              <a:t> mé paměti – projekt nabízí seniorům s literárním potenciálem možnost využít svou zálibu v psaní.</a:t>
            </a:r>
          </a:p>
          <a:p>
            <a:r>
              <a:rPr lang="cs-CZ" baseline="0" dirty="0" smtClean="0"/>
              <a:t>Edice Milé tisky.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C9A9-DEEB-4309-8D29-926F4731CF4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786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Kroměříž – 26. ročník</a:t>
            </a:r>
            <a:r>
              <a:rPr lang="cs-CZ" baseline="0" dirty="0" smtClean="0"/>
              <a:t>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celoročního vzdělávání Akademie III. věku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C9A9-DEEB-4309-8D29-926F4731CF4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66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čtvrtý ročník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strašidelného pohádkového lesa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cestě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knihovny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knihovny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•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C9A9-DEEB-4309-8D29-926F4731CF4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98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nizkoudozivota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Opravdu máme ve Zlínském kraji dobré knihovny? </a:t>
            </a:r>
            <a:r>
              <a:rPr lang="cs-CZ" b="0" dirty="0"/>
              <a:t>Novela standardů v praxi </a:t>
            </a:r>
            <a:r>
              <a:rPr lang="cs-CZ" b="0" dirty="0" smtClean="0"/>
              <a:t>knihoven</a:t>
            </a:r>
            <a:endParaRPr lang="cs-CZ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Seminář pracovníků profesionálních knihoven Zlínského </a:t>
            </a:r>
            <a:r>
              <a:rPr lang="cs-CZ" dirty="0" smtClean="0"/>
              <a:t>kraje, 17. 6. 2020, Zlín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0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Vzdělávací, kulturní a komunitní aktivity </a:t>
            </a:r>
            <a:r>
              <a:rPr lang="cs-CZ" b="1" dirty="0" smtClean="0"/>
              <a:t>knihoven – NOVÝ STANDARD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00660"/>
              </p:ext>
            </p:extLst>
          </p:nvPr>
        </p:nvGraphicFramePr>
        <p:xfrm>
          <a:off x="138656" y="2782963"/>
          <a:ext cx="1191468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854">
                  <a:extLst>
                    <a:ext uri="{9D8B030D-6E8A-4147-A177-3AD203B41FA5}">
                      <a16:colId xmlns:a16="http://schemas.microsoft.com/office/drawing/2014/main" xmlns="" val="408037775"/>
                    </a:ext>
                  </a:extLst>
                </a:gridCol>
                <a:gridCol w="1323854">
                  <a:extLst>
                    <a:ext uri="{9D8B030D-6E8A-4147-A177-3AD203B41FA5}">
                      <a16:colId xmlns:a16="http://schemas.microsoft.com/office/drawing/2014/main" xmlns="" val="3345008347"/>
                    </a:ext>
                  </a:extLst>
                </a:gridCol>
                <a:gridCol w="1323854">
                  <a:extLst>
                    <a:ext uri="{9D8B030D-6E8A-4147-A177-3AD203B41FA5}">
                      <a16:colId xmlns:a16="http://schemas.microsoft.com/office/drawing/2014/main" xmlns="" val="3404599881"/>
                    </a:ext>
                  </a:extLst>
                </a:gridCol>
                <a:gridCol w="1323854">
                  <a:extLst>
                    <a:ext uri="{9D8B030D-6E8A-4147-A177-3AD203B41FA5}">
                      <a16:colId xmlns:a16="http://schemas.microsoft.com/office/drawing/2014/main" xmlns="" val="3826452947"/>
                    </a:ext>
                  </a:extLst>
                </a:gridCol>
                <a:gridCol w="1323854">
                  <a:extLst>
                    <a:ext uri="{9D8B030D-6E8A-4147-A177-3AD203B41FA5}">
                      <a16:colId xmlns:a16="http://schemas.microsoft.com/office/drawing/2014/main" xmlns="" val="4253989959"/>
                    </a:ext>
                  </a:extLst>
                </a:gridCol>
                <a:gridCol w="1323854">
                  <a:extLst>
                    <a:ext uri="{9D8B030D-6E8A-4147-A177-3AD203B41FA5}">
                      <a16:colId xmlns:a16="http://schemas.microsoft.com/office/drawing/2014/main" xmlns="" val="3386342706"/>
                    </a:ext>
                  </a:extLst>
                </a:gridCol>
                <a:gridCol w="1323854">
                  <a:extLst>
                    <a:ext uri="{9D8B030D-6E8A-4147-A177-3AD203B41FA5}">
                      <a16:colId xmlns:a16="http://schemas.microsoft.com/office/drawing/2014/main" xmlns="" val="298127682"/>
                    </a:ext>
                  </a:extLst>
                </a:gridCol>
                <a:gridCol w="1323854">
                  <a:extLst>
                    <a:ext uri="{9D8B030D-6E8A-4147-A177-3AD203B41FA5}">
                      <a16:colId xmlns:a16="http://schemas.microsoft.com/office/drawing/2014/main" xmlns="" val="2442979437"/>
                    </a:ext>
                  </a:extLst>
                </a:gridCol>
                <a:gridCol w="1323854">
                  <a:extLst>
                    <a:ext uri="{9D8B030D-6E8A-4147-A177-3AD203B41FA5}">
                      <a16:colId xmlns:a16="http://schemas.microsoft.com/office/drawing/2014/main" xmlns="" val="100246638"/>
                    </a:ext>
                  </a:extLst>
                </a:gridCol>
              </a:tblGrid>
              <a:tr h="32134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16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Kategorie obcí</a:t>
                      </a:r>
                      <a:endParaRPr lang="cs-CZ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617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68456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 500 ob.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 1000 ob.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 3000 ob.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 5000 ob.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 10000 ob.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 20000 ob.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 40000 ob.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nad 40000 ob.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18986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228600" algn="l"/>
                          <a:tab pos="180340" algn="l"/>
                        </a:tabLs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Vzdělávací, kulturní a komunitní aktivity knihoven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4–6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6–20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20–40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40–80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80–150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150–300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300– 600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1100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80615299"/>
                  </a:ext>
                </a:extLst>
              </a:tr>
            </a:tbl>
          </a:graphicData>
        </a:graphic>
      </p:graphicFrame>
      <p:sp>
        <p:nvSpPr>
          <p:cNvPr id="3" name="Šipka nahoru 2"/>
          <p:cNvSpPr/>
          <p:nvPr/>
        </p:nvSpPr>
        <p:spPr>
          <a:xfrm>
            <a:off x="3766503" y="5217935"/>
            <a:ext cx="1959067" cy="14870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Každých  14 dni akce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Kulturní</a:t>
            </a:r>
            <a:r>
              <a:rPr lang="en-US" dirty="0"/>
              <a:t> a </a:t>
            </a:r>
            <a:r>
              <a:rPr lang="en-US" dirty="0" err="1"/>
              <a:t>vzdělávací</a:t>
            </a:r>
            <a:r>
              <a:rPr lang="en-US" dirty="0"/>
              <a:t> </a:t>
            </a:r>
            <a:r>
              <a:rPr lang="en-US" dirty="0" err="1" smtClean="0"/>
              <a:t>akce</a:t>
            </a:r>
            <a:r>
              <a:rPr lang="cs-CZ" dirty="0" smtClean="0"/>
              <a:t> knihoven kraje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 roce 2019 se v knihovnách kraje uskutečnilo celkem </a:t>
            </a:r>
            <a:r>
              <a:rPr lang="cs-CZ" b="1" dirty="0"/>
              <a:t>8 447</a:t>
            </a:r>
            <a:r>
              <a:rPr lang="cs-CZ" dirty="0"/>
              <a:t> </a:t>
            </a:r>
            <a:r>
              <a:rPr lang="cs-CZ" b="1" dirty="0"/>
              <a:t>kulturních a vzdělávacích akcí</a:t>
            </a:r>
            <a:r>
              <a:rPr lang="cs-CZ" dirty="0"/>
              <a:t>, což je </a:t>
            </a:r>
            <a:r>
              <a:rPr lang="cs-CZ" b="1" dirty="0"/>
              <a:t>o 669 více</a:t>
            </a:r>
            <a:r>
              <a:rPr lang="cs-CZ" dirty="0"/>
              <a:t> než v předchozím roce. </a:t>
            </a:r>
            <a:endParaRPr lang="cs-CZ" dirty="0" smtClean="0"/>
          </a:p>
          <a:p>
            <a:r>
              <a:rPr lang="cs-CZ" dirty="0" smtClean="0"/>
              <a:t>Celkem bylo 328 716 návštěvníků těchto akcí.</a:t>
            </a:r>
          </a:p>
          <a:p>
            <a:r>
              <a:rPr lang="cs-CZ" dirty="0" smtClean="0"/>
              <a:t>Nárůst u všech typů knihoven.</a:t>
            </a:r>
          </a:p>
          <a:p>
            <a:r>
              <a:rPr lang="cs-CZ" dirty="0" smtClean="0"/>
              <a:t>Je </a:t>
            </a:r>
            <a:r>
              <a:rPr lang="cs-CZ" dirty="0"/>
              <a:t>pozitivní, že i nejmenší knihovny se snaží uskutečnit nějakou akci pro </a:t>
            </a:r>
            <a:r>
              <a:rPr lang="cs-CZ" dirty="0" smtClean="0"/>
              <a:t>veřejnost.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13" name="Zástupný symbol pro obsah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9939501"/>
              </p:ext>
            </p:extLst>
          </p:nvPr>
        </p:nvGraphicFramePr>
        <p:xfrm>
          <a:off x="6187698" y="2222500"/>
          <a:ext cx="5194300" cy="4132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17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versus vzdělávací akce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731089"/>
              </p:ext>
            </p:extLst>
          </p:nvPr>
        </p:nvGraphicFramePr>
        <p:xfrm>
          <a:off x="552451" y="2222287"/>
          <a:ext cx="5432438" cy="411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Zástupný symbol pro obsah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7341963"/>
              </p:ext>
            </p:extLst>
          </p:nvPr>
        </p:nvGraphicFramePr>
        <p:xfrm>
          <a:off x="6188074" y="2222499"/>
          <a:ext cx="5756275" cy="411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66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ze statistiky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Kulturní akce pro veřejnost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61950" y="2751138"/>
            <a:ext cx="5642635" cy="3716337"/>
          </a:xfrm>
          <a:ln>
            <a:solidFill>
              <a:srgbClr val="92D05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Knihovnou </a:t>
            </a:r>
            <a:r>
              <a:rPr lang="cs-CZ" dirty="0"/>
              <a:t>pořádané akce pro uživatele a veřejnost, jejichž </a:t>
            </a:r>
            <a:r>
              <a:rPr lang="cs-CZ" b="1" dirty="0"/>
              <a:t>přínosem je kultivace osobnosti, poskytují zábavu a estetický zážitek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Od </a:t>
            </a:r>
            <a:r>
              <a:rPr lang="cs-CZ" dirty="0"/>
              <a:t>účastníků se zpravidla </a:t>
            </a:r>
            <a:r>
              <a:rPr lang="cs-CZ" b="1" dirty="0"/>
              <a:t>nevyžaduje aktivní </a:t>
            </a:r>
            <a:r>
              <a:rPr lang="cs-CZ" b="1" dirty="0" smtClean="0"/>
              <a:t>spoluúčast.</a:t>
            </a:r>
          </a:p>
          <a:p>
            <a:r>
              <a:rPr lang="cs-CZ" dirty="0" smtClean="0"/>
              <a:t>Např</a:t>
            </a:r>
            <a:r>
              <a:rPr lang="cs-CZ" dirty="0"/>
              <a:t>. besedy, výstavy, literární pásma, </a:t>
            </a:r>
            <a:r>
              <a:rPr lang="cs-CZ" dirty="0" smtClean="0"/>
              <a:t>hudební </a:t>
            </a:r>
            <a:r>
              <a:rPr lang="cs-CZ" dirty="0"/>
              <a:t>pořady, koncerty, kvízy, </a:t>
            </a:r>
            <a:r>
              <a:rPr lang="cs-CZ" dirty="0" smtClean="0"/>
              <a:t>divadlo, </a:t>
            </a:r>
            <a:r>
              <a:rPr lang="cs-CZ" dirty="0"/>
              <a:t>literární čtení, besedy s převažující kulturní složkou, Muzejní noc, besedy s dětmi (</a:t>
            </a:r>
            <a:r>
              <a:rPr lang="cs-CZ" dirty="0" smtClean="0"/>
              <a:t>pohádky</a:t>
            </a:r>
            <a:r>
              <a:rPr lang="cs-CZ" dirty="0"/>
              <a:t>, říkadla…), autorská čtení, pasování prvňáčků</a:t>
            </a:r>
            <a:r>
              <a:rPr lang="cs-CZ" dirty="0" smtClean="0"/>
              <a:t>, </a:t>
            </a:r>
            <a:r>
              <a:rPr lang="cs-CZ" dirty="0"/>
              <a:t>Noc s </a:t>
            </a:r>
            <a:r>
              <a:rPr lang="cs-CZ" dirty="0" smtClean="0"/>
              <a:t>A., </a:t>
            </a:r>
            <a:r>
              <a:rPr lang="cs-CZ" dirty="0"/>
              <a:t>Lovci perel, soutěže, hraní stolních her, </a:t>
            </a:r>
            <a:r>
              <a:rPr lang="cs-CZ" dirty="0" smtClean="0"/>
              <a:t>dílny</a:t>
            </a:r>
            <a:r>
              <a:rPr lang="cs-CZ" dirty="0"/>
              <a:t>, vyhodnocení soutěží, </a:t>
            </a:r>
            <a:r>
              <a:rPr lang="cs-CZ" dirty="0" smtClean="0"/>
              <a:t>divadelní </a:t>
            </a:r>
            <a:r>
              <a:rPr lang="cs-CZ" dirty="0"/>
              <a:t>představení, křty knih, recitační pásma, vernisáž výstavy. 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6187415" y="2184400"/>
            <a:ext cx="5194583" cy="576262"/>
          </a:xfrm>
        </p:spPr>
        <p:txBody>
          <a:bodyPr/>
          <a:lstStyle/>
          <a:p>
            <a:r>
              <a:rPr lang="cs-CZ" dirty="0"/>
              <a:t>Vzdělávací akce pro veřejnost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604535" cy="3716337"/>
          </a:xfrm>
          <a:ln>
            <a:solidFill>
              <a:schemeClr val="accent3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Knihovnou pořádané akce pro uživatele a veřejnost, jejichž přínosem je </a:t>
            </a:r>
            <a:r>
              <a:rPr lang="cs-CZ" b="1" dirty="0"/>
              <a:t>rozvoj vědomostí a znalostí, poskytují nové informace a poznatky.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Od </a:t>
            </a:r>
            <a:r>
              <a:rPr lang="cs-CZ" dirty="0"/>
              <a:t>účastníků se </a:t>
            </a:r>
            <a:r>
              <a:rPr lang="cs-CZ" b="1" dirty="0"/>
              <a:t>vyžaduje aktivní </a:t>
            </a:r>
            <a:r>
              <a:rPr lang="cs-CZ" b="1" dirty="0" smtClean="0"/>
              <a:t>spoluúčast.</a:t>
            </a:r>
          </a:p>
          <a:p>
            <a:r>
              <a:rPr lang="cs-CZ" dirty="0" smtClean="0"/>
              <a:t>Například </a:t>
            </a:r>
            <a:r>
              <a:rPr lang="cs-CZ" dirty="0"/>
              <a:t>školení, kurzy, </a:t>
            </a:r>
            <a:r>
              <a:rPr lang="cs-CZ" dirty="0" smtClean="0"/>
              <a:t>přednášky</a:t>
            </a:r>
            <a:r>
              <a:rPr lang="cs-CZ" dirty="0"/>
              <a:t>, </a:t>
            </a:r>
            <a:r>
              <a:rPr lang="cs-CZ" dirty="0" smtClean="0"/>
              <a:t>výstavy</a:t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/>
              <a:t>informacemi (o autorovi, místě, </a:t>
            </a:r>
            <a:r>
              <a:rPr lang="cs-CZ" dirty="0" smtClean="0"/>
              <a:t>historii</a:t>
            </a:r>
            <a:r>
              <a:rPr lang="cs-CZ" dirty="0"/>
              <a:t>…), exkurze, knihovnické, informační lekce, speciální akce (např. k výročí knihovny / </a:t>
            </a:r>
            <a:r>
              <a:rPr lang="cs-CZ" dirty="0" smtClean="0"/>
              <a:t>kombinované </a:t>
            </a:r>
            <a:r>
              <a:rPr lang="cs-CZ" dirty="0"/>
              <a:t>prohlídky…), diskuze, workshopy, univerzity volného času, akce konané ve spolupráci se školou jako součást výuky (čtenářská, informační a digitální gramotnost), komentované </a:t>
            </a:r>
            <a:r>
              <a:rPr lang="cs-CZ" dirty="0" smtClean="0"/>
              <a:t>hudební </a:t>
            </a:r>
            <a:r>
              <a:rPr lang="cs-CZ" dirty="0"/>
              <a:t>a filmové pořady.</a:t>
            </a:r>
          </a:p>
          <a:p>
            <a:endParaRPr lang="cs-CZ" dirty="0"/>
          </a:p>
        </p:txBody>
      </p:sp>
      <p:sp>
        <p:nvSpPr>
          <p:cNvPr id="10" name="Obousměrná vodorovná šipka 9"/>
          <p:cNvSpPr/>
          <p:nvPr/>
        </p:nvSpPr>
        <p:spPr>
          <a:xfrm>
            <a:off x="5500688" y="6213474"/>
            <a:ext cx="1190625" cy="644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9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akce, kde knihovna není hlavním pořadatelem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Nově </a:t>
            </a:r>
            <a:r>
              <a:rPr lang="cs-CZ" dirty="0"/>
              <a:t>ve statistice za rok 2019 – nezapočítávají se do plnění </a:t>
            </a:r>
            <a:r>
              <a:rPr lang="cs-CZ" dirty="0" smtClean="0"/>
              <a:t>standardů</a:t>
            </a:r>
          </a:p>
          <a:p>
            <a:r>
              <a:rPr lang="cs-CZ" dirty="0" smtClean="0"/>
              <a:t>Řádek</a:t>
            </a:r>
            <a:r>
              <a:rPr lang="cs-CZ" dirty="0"/>
              <a:t> č. </a:t>
            </a:r>
            <a:r>
              <a:rPr lang="cs-CZ" dirty="0" smtClean="0"/>
              <a:t>418 </a:t>
            </a:r>
            <a:r>
              <a:rPr lang="cs-CZ" dirty="0"/>
              <a:t>"Ostatní akce, kde knihovna není hlavním pořadatelem" </a:t>
            </a:r>
          </a:p>
          <a:p>
            <a:r>
              <a:rPr lang="cs-CZ" dirty="0"/>
              <a:t>Vykazování akcí, které se konají v budově knihovny, ale jejichž hlavním pořadatelem není knihovna. </a:t>
            </a:r>
            <a:endParaRPr lang="cs-CZ" dirty="0" smtClean="0"/>
          </a:p>
          <a:p>
            <a:r>
              <a:rPr lang="cs-CZ" dirty="0" smtClean="0"/>
              <a:t>Tj</a:t>
            </a:r>
            <a:r>
              <a:rPr lang="cs-CZ" dirty="0"/>
              <a:t>. akce, které se konají v objektu knihovny, například komunitní akce organizované institucemi, spolky a sdruženími v místě nebo v rámci pronájmu apod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roce </a:t>
            </a:r>
            <a:r>
              <a:rPr lang="cs-CZ" dirty="0"/>
              <a:t>2019 </a:t>
            </a:r>
            <a:r>
              <a:rPr lang="cs-CZ" dirty="0" smtClean="0"/>
              <a:t>bylo ve Zlínském kraji </a:t>
            </a:r>
            <a:r>
              <a:rPr lang="cs-CZ" b="1" dirty="0" smtClean="0"/>
              <a:t>818 </a:t>
            </a:r>
            <a:r>
              <a:rPr lang="cs-CZ" dirty="0" smtClean="0"/>
              <a:t>takových akcí.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Kulturní</a:t>
            </a:r>
            <a:r>
              <a:rPr lang="en-US" dirty="0"/>
              <a:t> a </a:t>
            </a:r>
            <a:r>
              <a:rPr lang="en-US" dirty="0" err="1"/>
              <a:t>vzdělávací</a:t>
            </a:r>
            <a:r>
              <a:rPr lang="en-US" dirty="0"/>
              <a:t> </a:t>
            </a:r>
            <a:r>
              <a:rPr lang="en-US" dirty="0" err="1"/>
              <a:t>akce</a:t>
            </a:r>
            <a:r>
              <a:rPr lang="cs-CZ" dirty="0"/>
              <a:t> knihoven </a:t>
            </a:r>
            <a:r>
              <a:rPr lang="cs-CZ" dirty="0" smtClean="0"/>
              <a:t>kraje v roce 2019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5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Zapojení do celostátních akcí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Mnohé knihovny se se svými aktivitami připojily k celostátním kampaním a akcím </a:t>
            </a:r>
            <a:r>
              <a:rPr lang="cs-CZ" dirty="0" smtClean="0"/>
              <a:t>SKIP:</a:t>
            </a:r>
          </a:p>
          <a:p>
            <a:pPr lvl="1"/>
            <a:r>
              <a:rPr lang="cs-CZ" b="1" dirty="0" smtClean="0"/>
              <a:t>Březen </a:t>
            </a:r>
            <a:r>
              <a:rPr lang="cs-CZ" b="1" dirty="0"/>
              <a:t>– měsíc </a:t>
            </a:r>
            <a:r>
              <a:rPr lang="cs-CZ" b="1" dirty="0" smtClean="0"/>
              <a:t>čtenářů</a:t>
            </a:r>
          </a:p>
          <a:p>
            <a:pPr lvl="1"/>
            <a:r>
              <a:rPr lang="cs-CZ" b="1" dirty="0" smtClean="0"/>
              <a:t>Týden knihoven</a:t>
            </a:r>
          </a:p>
          <a:p>
            <a:pPr lvl="1"/>
            <a:r>
              <a:rPr lang="cs-CZ" dirty="0"/>
              <a:t>literární soutěž pro děti</a:t>
            </a:r>
            <a:r>
              <a:rPr lang="cs-CZ" b="1" dirty="0"/>
              <a:t> Kde končí svět</a:t>
            </a:r>
          </a:p>
          <a:p>
            <a:pPr lvl="1"/>
            <a:r>
              <a:rPr lang="cs-CZ" b="1" dirty="0" smtClean="0"/>
              <a:t>Den </a:t>
            </a:r>
            <a:r>
              <a:rPr lang="cs-CZ" b="1" dirty="0"/>
              <a:t>pro dětskou </a:t>
            </a:r>
            <a:r>
              <a:rPr lang="cs-CZ" b="1" dirty="0" smtClean="0"/>
              <a:t>knihu</a:t>
            </a:r>
          </a:p>
          <a:p>
            <a:pPr lvl="1"/>
            <a:r>
              <a:rPr lang="cs-CZ" b="1" dirty="0" smtClean="0"/>
              <a:t>Už </a:t>
            </a:r>
            <a:r>
              <a:rPr lang="cs-CZ" b="1" dirty="0"/>
              <a:t>jsem čtenář – Knížka pro </a:t>
            </a:r>
            <a:r>
              <a:rPr lang="cs-CZ" b="1" dirty="0" smtClean="0"/>
              <a:t>prvňáčka</a:t>
            </a:r>
            <a:endParaRPr lang="cs-CZ" dirty="0" smtClean="0"/>
          </a:p>
          <a:p>
            <a:pPr lvl="1"/>
            <a:r>
              <a:rPr lang="cs-CZ" b="1" dirty="0"/>
              <a:t>S knížkou do </a:t>
            </a:r>
            <a:r>
              <a:rPr lang="cs-CZ" b="1" dirty="0" smtClean="0"/>
              <a:t>života (Bookstart) </a:t>
            </a:r>
          </a:p>
          <a:p>
            <a:pPr lvl="1"/>
            <a:r>
              <a:rPr lang="cs-CZ" b="1" dirty="0" smtClean="0"/>
              <a:t>…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Picture 2" descr="B1PLAKATY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150" y="2260738"/>
            <a:ext cx="2679699" cy="380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knížkou do </a:t>
            </a:r>
            <a:r>
              <a:rPr lang="cs-CZ" dirty="0" smtClean="0"/>
              <a:t>života (Bookstart</a:t>
            </a:r>
            <a:r>
              <a:rPr lang="cs-CZ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38299" y="2564311"/>
            <a:ext cx="4639113" cy="3638763"/>
          </a:xfrm>
        </p:spPr>
        <p:txBody>
          <a:bodyPr>
            <a:normAutofit fontScale="92500" lnSpcReduction="20000"/>
          </a:bodyPr>
          <a:lstStyle/>
          <a:p>
            <a:r>
              <a:rPr lang="cs-CZ" sz="1900" dirty="0" smtClean="0"/>
              <a:t>pro </a:t>
            </a:r>
            <a:r>
              <a:rPr lang="cs-CZ" sz="1900" dirty="0"/>
              <a:t>miminka</a:t>
            </a:r>
            <a:r>
              <a:rPr lang="cs-CZ" sz="1900" b="1" dirty="0"/>
              <a:t> </a:t>
            </a:r>
            <a:r>
              <a:rPr lang="cs-CZ" sz="1900" dirty="0"/>
              <a:t>a batolata. </a:t>
            </a:r>
            <a:endParaRPr lang="cs-CZ" sz="1900" dirty="0" smtClean="0"/>
          </a:p>
          <a:p>
            <a:r>
              <a:rPr lang="cs-CZ" sz="1900" dirty="0" smtClean="0"/>
              <a:t>13 </a:t>
            </a:r>
            <a:r>
              <a:rPr lang="cs-CZ" sz="1900" dirty="0"/>
              <a:t>knihoven kraje se </a:t>
            </a:r>
            <a:r>
              <a:rPr lang="cs-CZ" sz="1900" dirty="0" smtClean="0"/>
              <a:t>v roce 2019 účastnilo </a:t>
            </a:r>
            <a:r>
              <a:rPr lang="cs-CZ" sz="1900" dirty="0"/>
              <a:t>projektu.</a:t>
            </a:r>
          </a:p>
          <a:p>
            <a:r>
              <a:rPr lang="cs-CZ" sz="1900" dirty="0"/>
              <a:t>Objednávky setů pro děti do 12. 7. </a:t>
            </a:r>
            <a:r>
              <a:rPr lang="cs-CZ" sz="1900" dirty="0" smtClean="0"/>
              <a:t>2020.</a:t>
            </a:r>
            <a:r>
              <a:rPr lang="cs-CZ" sz="1900" dirty="0"/>
              <a:t>  </a:t>
            </a:r>
          </a:p>
          <a:p>
            <a:r>
              <a:rPr lang="cs-CZ" sz="1900" b="1" dirty="0">
                <a:hlinkClick r:id="rId3"/>
              </a:rPr>
              <a:t>www.sknizkoudozivota.cz</a:t>
            </a:r>
            <a:r>
              <a:rPr lang="cs-CZ" sz="1900" b="1" dirty="0" smtClean="0">
                <a:hlinkClick r:id="rId3"/>
              </a:rPr>
              <a:t>/</a:t>
            </a:r>
            <a:endParaRPr lang="cs-CZ" sz="1900" b="1" dirty="0" smtClean="0"/>
          </a:p>
          <a:p>
            <a:r>
              <a:rPr lang="cs-CZ" sz="1900" dirty="0" smtClean="0"/>
              <a:t>Např. </a:t>
            </a:r>
            <a:r>
              <a:rPr lang="cs-CZ" sz="1900" i="1" dirty="0" err="1"/>
              <a:t>Pidiknir</a:t>
            </a:r>
            <a:r>
              <a:rPr lang="cs-CZ" sz="1900" i="1" dirty="0"/>
              <a:t> = Bookstart</a:t>
            </a:r>
            <a:r>
              <a:rPr lang="cs-CZ" sz="1900" dirty="0"/>
              <a:t> – deset měsíčních setkávání s nejmenšími dětmi a jejich rodiči v knihovně, účast na vítání občánků a navazující setkávání </a:t>
            </a:r>
            <a:r>
              <a:rPr lang="cs-CZ" sz="1900" dirty="0" err="1"/>
              <a:t>Pidiknir</a:t>
            </a:r>
            <a:r>
              <a:rPr lang="cs-CZ" sz="1900" dirty="0"/>
              <a:t> pro děti rožnovských mateřských škol</a:t>
            </a:r>
            <a:r>
              <a:rPr lang="cs-CZ" sz="1900" dirty="0" smtClean="0"/>
              <a:t>.</a:t>
            </a:r>
            <a:endParaRPr lang="cs-CZ" sz="1900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pic>
        <p:nvPicPr>
          <p:cNvPr id="5" name="Zástupný symbol pro obsah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415" y="1909389"/>
            <a:ext cx="6004586" cy="450344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7495220" y="6446410"/>
            <a:ext cx="426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První krůčky ke </a:t>
            </a:r>
            <a:r>
              <a:rPr lang="cs-CZ" sz="1600" dirty="0" smtClean="0"/>
              <a:t>knihám - Kunovice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715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Noc s Andersenem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 </a:t>
            </a:r>
            <a:r>
              <a:rPr lang="cs-CZ" dirty="0"/>
              <a:t>Zlínském kraji se tato akce uskutečnila na </a:t>
            </a:r>
            <a:r>
              <a:rPr lang="cs-CZ" b="1" dirty="0"/>
              <a:t>více než 100 místech </a:t>
            </a:r>
            <a:r>
              <a:rPr lang="cs-CZ" dirty="0"/>
              <a:t>včetně škol, školek, domů dětí apod</a:t>
            </a:r>
            <a:r>
              <a:rPr lang="cs-CZ" dirty="0" smtClean="0"/>
              <a:t>. </a:t>
            </a:r>
          </a:p>
          <a:p>
            <a:r>
              <a:rPr lang="cs-CZ" dirty="0" smtClean="0"/>
              <a:t>Večer </a:t>
            </a:r>
            <a:r>
              <a:rPr lang="cs-CZ" dirty="0"/>
              <a:t>a noc byly většinou věnovány oslavě 70. výročí nakladatelství Albatros. </a:t>
            </a:r>
            <a:r>
              <a:rPr lang="cs-CZ" dirty="0" smtClean="0"/>
              <a:t>Děti </a:t>
            </a:r>
            <a:r>
              <a:rPr lang="cs-CZ" dirty="0"/>
              <a:t>strávily noc nebo alespoň večer s knihami Ondřeje Sekory, Eduarda Petišky, Františka Nepila a dalších. </a:t>
            </a:r>
            <a:endParaRPr lang="cs-CZ" dirty="0" smtClean="0"/>
          </a:p>
          <a:p>
            <a:r>
              <a:rPr lang="cs-CZ" dirty="0" smtClean="0"/>
              <a:t>Nový termín 9. 10. 2020.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525" y="1854490"/>
            <a:ext cx="5832475" cy="4374356"/>
          </a:xfrm>
        </p:spPr>
      </p:pic>
      <p:sp>
        <p:nvSpPr>
          <p:cNvPr id="6" name="TextovéPole 5"/>
          <p:cNvSpPr txBox="1"/>
          <p:nvPr/>
        </p:nvSpPr>
        <p:spPr>
          <a:xfrm>
            <a:off x="7500538" y="6297530"/>
            <a:ext cx="461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Nocování v knihovně v Chropyni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8245" y="563485"/>
            <a:ext cx="4852988" cy="16171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Děti</a:t>
            </a:r>
            <a:br>
              <a:rPr lang="cs-CZ" sz="3600" dirty="0" smtClean="0"/>
            </a:br>
            <a:r>
              <a:rPr lang="cs-CZ" sz="2800" dirty="0" smtClean="0"/>
              <a:t>Senioři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18245" y="2249435"/>
            <a:ext cx="4852988" cy="351636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Rodiče s dětmi, rodiny</a:t>
            </a:r>
          </a:p>
          <a:p>
            <a:r>
              <a:rPr lang="cs-CZ" sz="2000" dirty="0" smtClean="0"/>
              <a:t>Handicapovaní</a:t>
            </a:r>
          </a:p>
          <a:p>
            <a:r>
              <a:rPr lang="cs-CZ" sz="1800" dirty="0" smtClean="0"/>
              <a:t>Mládež</a:t>
            </a:r>
            <a:endParaRPr lang="cs-CZ" sz="1800" dirty="0"/>
          </a:p>
        </p:txBody>
      </p:sp>
      <p:pic>
        <p:nvPicPr>
          <p:cNvPr id="10" name="Zástupný symbol pro obsah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825" y="3119898"/>
            <a:ext cx="4984136" cy="373810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11" name="Zástupný symbol pro obsah 6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4583" y="4200525"/>
            <a:ext cx="2361585" cy="2657476"/>
          </a:xfrm>
        </p:spPr>
      </p:pic>
      <p:sp>
        <p:nvSpPr>
          <p:cNvPr id="6" name="TextovéPole 5"/>
          <p:cNvSpPr txBox="1"/>
          <p:nvPr/>
        </p:nvSpPr>
        <p:spPr>
          <a:xfrm>
            <a:off x="647700" y="819150"/>
            <a:ext cx="615553" cy="5486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2800" dirty="0" smtClean="0"/>
              <a:t>Akce pro různé cílové skupiny</a:t>
            </a:r>
            <a:endParaRPr lang="cs-CZ" sz="2800" dirty="0"/>
          </a:p>
        </p:txBody>
      </p:sp>
      <p:pic>
        <p:nvPicPr>
          <p:cNvPr id="1026" name="Picture 2" descr="Lekotéka – hračky a pomůcky pro děti se speciálními vzdělávacími potřebam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825" y="-1"/>
            <a:ext cx="4829175" cy="32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Připomínka standardů pro knihovny</a:t>
            </a:r>
          </a:p>
          <a:p>
            <a:r>
              <a:rPr lang="cs-CZ" dirty="0" smtClean="0"/>
              <a:t>Aktualizované standardy pro knihovny v roce 2019</a:t>
            </a:r>
          </a:p>
          <a:p>
            <a:r>
              <a:rPr lang="cs-CZ" dirty="0" smtClean="0"/>
              <a:t>Plnění standardů v letech</a:t>
            </a:r>
          </a:p>
          <a:p>
            <a:r>
              <a:rPr lang="cs-CZ" dirty="0" smtClean="0"/>
              <a:t>Aktualizovaný standard </a:t>
            </a:r>
            <a:r>
              <a:rPr lang="cs-CZ" b="1" dirty="0"/>
              <a:t>Tvorba knihovního fondu a informačních zdrojů</a:t>
            </a:r>
            <a:endParaRPr lang="cs-CZ" b="1" dirty="0" smtClean="0"/>
          </a:p>
          <a:p>
            <a:r>
              <a:rPr lang="cs-CZ" dirty="0" smtClean="0"/>
              <a:t>Nový </a:t>
            </a:r>
            <a:r>
              <a:rPr lang="cs-CZ" dirty="0"/>
              <a:t>standard </a:t>
            </a:r>
            <a:r>
              <a:rPr lang="cs-CZ" b="1" dirty="0"/>
              <a:t>Vzdělávací, kulturní a komunitní aktivity knihoven</a:t>
            </a:r>
            <a:r>
              <a:rPr lang="cs-CZ" b="1" dirty="0" smtClean="0"/>
              <a:t>.</a:t>
            </a:r>
          </a:p>
          <a:p>
            <a:r>
              <a:rPr lang="cs-CZ" dirty="0" smtClean="0"/>
              <a:t>Příklady aktivit knihoven Zlínského kraje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3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Spisovatelé, literatura – to je základ</a:t>
            </a:r>
            <a:endParaRPr lang="cs-CZ" dirty="0"/>
          </a:p>
        </p:txBody>
      </p:sp>
      <p:pic>
        <p:nvPicPr>
          <p:cNvPr id="18" name="Zástupný symbol pro obsah 1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75" y="2399242"/>
            <a:ext cx="5184775" cy="3456516"/>
          </a:xfrm>
        </p:spPr>
      </p:pic>
      <p:pic>
        <p:nvPicPr>
          <p:cNvPr id="15" name="Zástupný symbol pro obsah 1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356" y="1489075"/>
            <a:ext cx="2425437" cy="3638550"/>
          </a:xfr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306" y="3308350"/>
            <a:ext cx="5191125" cy="346075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2968" y="1654175"/>
            <a:ext cx="31718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752209" cy="36387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Výstava kronik </a:t>
            </a:r>
            <a:r>
              <a:rPr lang="cs-CZ" dirty="0" smtClean="0"/>
              <a:t>města (Luhačovice)</a:t>
            </a:r>
          </a:p>
          <a:p>
            <a:r>
              <a:rPr lang="cs-CZ" dirty="0"/>
              <a:t>Série přednášek </a:t>
            </a:r>
            <a:r>
              <a:rPr lang="cs-CZ" dirty="0" smtClean="0"/>
              <a:t>(např. </a:t>
            </a:r>
            <a:r>
              <a:rPr lang="cs-CZ" i="1" dirty="0" smtClean="0"/>
              <a:t>Střípky </a:t>
            </a:r>
            <a:r>
              <a:rPr lang="cs-CZ" i="1" dirty="0"/>
              <a:t>z historie Uherského </a:t>
            </a:r>
            <a:r>
              <a:rPr lang="cs-CZ" i="1" dirty="0" smtClean="0"/>
              <a:t>Ostrohu)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i="1" dirty="0" smtClean="0"/>
              <a:t>Po </a:t>
            </a:r>
            <a:r>
              <a:rPr lang="cs-CZ" i="1" dirty="0"/>
              <a:t>stopách staříčků</a:t>
            </a:r>
            <a:r>
              <a:rPr lang="cs-CZ" dirty="0"/>
              <a:t> – </a:t>
            </a:r>
            <a:r>
              <a:rPr lang="cs-CZ" dirty="0" smtClean="0"/>
              <a:t>2</a:t>
            </a:r>
            <a:r>
              <a:rPr lang="cs-CZ" dirty="0"/>
              <a:t>. ročník poznávací stezky o historii zaniklých vsetínských </a:t>
            </a:r>
            <a:r>
              <a:rPr lang="cs-CZ" dirty="0" smtClean="0"/>
              <a:t>hostinců (Vsetín)</a:t>
            </a:r>
          </a:p>
          <a:p>
            <a:r>
              <a:rPr lang="cs-CZ" dirty="0"/>
              <a:t>Začátek a konec letiště </a:t>
            </a:r>
            <a:r>
              <a:rPr lang="cs-CZ" dirty="0" smtClean="0"/>
              <a:t>Holešov</a:t>
            </a:r>
          </a:p>
          <a:p>
            <a:r>
              <a:rPr lang="cs-CZ" dirty="0"/>
              <a:t>Výstava starých fotografií obce a </a:t>
            </a:r>
            <a:r>
              <a:rPr lang="cs-CZ" dirty="0" smtClean="0"/>
              <a:t>občanů (Bílovice)</a:t>
            </a:r>
          </a:p>
          <a:p>
            <a:r>
              <a:rPr lang="cs-CZ" dirty="0" smtClean="0"/>
              <a:t>Projekt Město mé paměti</a:t>
            </a:r>
          </a:p>
          <a:p>
            <a:r>
              <a:rPr lang="cs-CZ" dirty="0" smtClean="0"/>
              <a:t>Besedy s Jiřím Jilíkem, Josefem Holcmanem  a dalšími regionálními autory.</a:t>
            </a:r>
            <a:endParaRPr lang="cs-CZ" dirty="0"/>
          </a:p>
        </p:txBody>
      </p:sp>
      <p:pic>
        <p:nvPicPr>
          <p:cNvPr id="2050" name="Picture 2" descr="https://www.knihovnavizovice.cz/wp-content/uploads/2019/09/IMG_068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1474" y="2900870"/>
            <a:ext cx="5478193" cy="39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230" y="-34269"/>
            <a:ext cx="2080437" cy="2935139"/>
          </a:xfrm>
        </p:spPr>
      </p:pic>
    </p:spTree>
    <p:extLst>
      <p:ext uri="{BB962C8B-B14F-4D97-AF65-F5344CB8AC3E}">
        <p14:creationId xmlns:p14="http://schemas.microsoft.com/office/powerpoint/2010/main" val="8275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Kurzy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Tréninky paměti</a:t>
            </a:r>
          </a:p>
          <a:p>
            <a:r>
              <a:rPr lang="cs-CZ" dirty="0" smtClean="0"/>
              <a:t>Sestav </a:t>
            </a:r>
            <a:r>
              <a:rPr lang="cs-CZ" dirty="0"/>
              <a:t>si svůj první </a:t>
            </a:r>
            <a:r>
              <a:rPr lang="cs-CZ" dirty="0" smtClean="0"/>
              <a:t>rodokmen</a:t>
            </a:r>
          </a:p>
          <a:p>
            <a:r>
              <a:rPr lang="cs-CZ" dirty="0"/>
              <a:t>Kresby, Kreslení pravou mozkovou hemisférou </a:t>
            </a:r>
          </a:p>
          <a:p>
            <a:r>
              <a:rPr lang="cs-CZ" dirty="0" smtClean="0"/>
              <a:t>Kurz </a:t>
            </a:r>
            <a:r>
              <a:rPr lang="cs-CZ" dirty="0"/>
              <a:t>háčkování a </a:t>
            </a:r>
            <a:r>
              <a:rPr lang="cs-CZ" dirty="0" smtClean="0"/>
              <a:t>pletení</a:t>
            </a:r>
          </a:p>
          <a:p>
            <a:r>
              <a:rPr lang="cs-CZ" dirty="0"/>
              <a:t>CoderDojo klub – kroužek programování pro </a:t>
            </a:r>
            <a:r>
              <a:rPr lang="cs-CZ" dirty="0" smtClean="0"/>
              <a:t>děti</a:t>
            </a:r>
            <a:endParaRPr lang="cs-CZ" dirty="0"/>
          </a:p>
          <a:p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2050" name="Picture 2" descr="Family Tree Builder - Bezplatný genealogický program - MyHerit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532" y="1870074"/>
            <a:ext cx="6231468" cy="467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Akademie III. věku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12386" y="2655241"/>
            <a:ext cx="5185873" cy="3638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Nejčastější forma Virtuální univerzita 3. věku:</a:t>
            </a:r>
          </a:p>
          <a:p>
            <a:r>
              <a:rPr lang="cs-CZ" dirty="0" smtClean="0"/>
              <a:t>Garant – </a:t>
            </a:r>
            <a:r>
              <a:rPr lang="cs-CZ" dirty="0"/>
              <a:t>Provozně ekonomická fakulta </a:t>
            </a:r>
            <a:r>
              <a:rPr lang="cs-CZ" dirty="0" smtClean="0"/>
              <a:t>ČZU v Praze</a:t>
            </a:r>
          </a:p>
          <a:p>
            <a:r>
              <a:rPr lang="cs-CZ" dirty="0"/>
              <a:t>Potřebné </a:t>
            </a:r>
            <a:r>
              <a:rPr lang="cs-CZ" dirty="0" smtClean="0"/>
              <a:t>vybavení: </a:t>
            </a:r>
            <a:r>
              <a:rPr lang="cs-CZ" dirty="0"/>
              <a:t>dataprojektor, promítací plátno a </a:t>
            </a:r>
            <a:r>
              <a:rPr lang="cs-CZ" dirty="0" smtClean="0"/>
              <a:t>ozvučení</a:t>
            </a:r>
          </a:p>
          <a:p>
            <a:r>
              <a:rPr lang="cs-CZ" dirty="0" smtClean="0"/>
              <a:t>Organizační pracovník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Akademie 3. věku nebo VU3V probíhá v knihovnách měst: </a:t>
            </a:r>
          </a:p>
          <a:p>
            <a:r>
              <a:rPr lang="cs-CZ" dirty="0" smtClean="0"/>
              <a:t>Brumov, Hulín, </a:t>
            </a:r>
            <a:r>
              <a:rPr lang="cs-CZ" dirty="0"/>
              <a:t>Fryšták,</a:t>
            </a:r>
            <a:r>
              <a:rPr lang="cs-CZ" dirty="0" smtClean="0"/>
              <a:t> Kroměříž, Koryčany, Luhačovice, Napajedla, Rožnov p. R. , Slavičín</a:t>
            </a:r>
            <a:r>
              <a:rPr lang="cs-CZ" dirty="0"/>
              <a:t>, </a:t>
            </a:r>
            <a:r>
              <a:rPr lang="cs-CZ" dirty="0" smtClean="0"/>
              <a:t>Uh. Hradiště, V. Klobouky, V. Meziříčí, Vsetín, Zlín, Zubří, …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259" y="0"/>
            <a:ext cx="6223591" cy="4667693"/>
          </a:xfrm>
        </p:spPr>
      </p:pic>
      <p:sp>
        <p:nvSpPr>
          <p:cNvPr id="4" name="TextovéPole 3"/>
          <p:cNvSpPr txBox="1"/>
          <p:nvPr/>
        </p:nvSpPr>
        <p:spPr>
          <a:xfrm>
            <a:off x="6095999" y="5114881"/>
            <a:ext cx="5760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Příklady kurzů VU3V: Etika jako východisko z krize společnosti, Lidské zdraví, Potraviny a spotřebitel, Genealogie, České dějiny a jejich souvislosti, Cestování, Dějiny oděvní kultury, Evropské kulturní hodnoty, Barokní architektura v Čechách, 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4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Fantazii se meze nekladou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0000" y="2412787"/>
            <a:ext cx="7201338" cy="4597613"/>
          </a:xfrm>
        </p:spPr>
        <p:txBody>
          <a:bodyPr>
            <a:normAutofit lnSpcReduction="10000"/>
          </a:bodyPr>
          <a:lstStyle/>
          <a:p>
            <a:r>
              <a:rPr lang="cs-CZ" sz="2100" i="1" dirty="0" err="1" smtClean="0"/>
              <a:t>Strašidlení</a:t>
            </a:r>
            <a:r>
              <a:rPr lang="cs-CZ" sz="2100" i="1" dirty="0" smtClean="0"/>
              <a:t> </a:t>
            </a:r>
            <a:r>
              <a:rPr lang="cs-CZ" sz="2100" dirty="0" smtClean="0"/>
              <a:t>- strašidelný pohádkový les na </a:t>
            </a:r>
            <a:r>
              <a:rPr lang="cs-CZ" sz="2100" dirty="0"/>
              <a:t>cestě </a:t>
            </a:r>
            <a:r>
              <a:rPr lang="cs-CZ" sz="2100" dirty="0" smtClean="0"/>
              <a:t>z knihovny do knihovny (Val. Meziříčí</a:t>
            </a:r>
            <a:r>
              <a:rPr lang="cs-CZ" sz="2100" dirty="0"/>
              <a:t>)</a:t>
            </a:r>
            <a:endParaRPr lang="cs-CZ" sz="2100" dirty="0" smtClean="0"/>
          </a:p>
          <a:p>
            <a:r>
              <a:rPr lang="cs-CZ" sz="2100" dirty="0" err="1" smtClean="0"/>
              <a:t>Jogátky</a:t>
            </a:r>
            <a:r>
              <a:rPr lang="cs-CZ" sz="2100" dirty="0" smtClean="0"/>
              <a:t> – literárně pohybový pořad pro rodiče s dětmi (Slavičín)</a:t>
            </a:r>
          </a:p>
          <a:p>
            <a:r>
              <a:rPr lang="cs-CZ" sz="2100" i="1" dirty="0" err="1" smtClean="0"/>
              <a:t>Entomofagie</a:t>
            </a:r>
            <a:r>
              <a:rPr lang="cs-CZ" sz="2100" i="1" dirty="0" smtClean="0"/>
              <a:t> </a:t>
            </a:r>
            <a:r>
              <a:rPr lang="cs-CZ" sz="2100" i="1" dirty="0"/>
              <a:t>aneb alternativní zdroje potravin</a:t>
            </a:r>
            <a:r>
              <a:rPr lang="cs-CZ" sz="2100" dirty="0"/>
              <a:t> – přednáška Jiřího Mlčka spojená s ochutnávkou kulinářsky upraveného jedlého </a:t>
            </a:r>
            <a:r>
              <a:rPr lang="cs-CZ" sz="2100" dirty="0" smtClean="0"/>
              <a:t>hmyzu (Kroměříž).</a:t>
            </a:r>
            <a:endParaRPr lang="cs-CZ" sz="2100" dirty="0"/>
          </a:p>
          <a:p>
            <a:r>
              <a:rPr lang="cs-CZ" sz="2100" i="1" dirty="0"/>
              <a:t>Vánoční fotokoutek v knihovně</a:t>
            </a:r>
            <a:r>
              <a:rPr lang="cs-CZ" sz="2100" dirty="0"/>
              <a:t> – v dětském oddělení </a:t>
            </a:r>
            <a:r>
              <a:rPr lang="cs-CZ" sz="2100" dirty="0" smtClean="0"/>
              <a:t>nainstalována </a:t>
            </a:r>
            <a:r>
              <a:rPr lang="cs-CZ" sz="2100" dirty="0"/>
              <a:t>fototapeta a každý se mohl vyfotografovat jako u profesionálního </a:t>
            </a:r>
            <a:r>
              <a:rPr lang="cs-CZ" sz="2100" dirty="0" smtClean="0"/>
              <a:t>fotografa a získal ihned fotku. (Hulín).</a:t>
            </a:r>
          </a:p>
          <a:p>
            <a:r>
              <a:rPr lang="cs-CZ" sz="2100" i="1" dirty="0" smtClean="0"/>
              <a:t>Pletky v knihovně – se</a:t>
            </a:r>
            <a:r>
              <a:rPr lang="cs-CZ" sz="2100" dirty="0" smtClean="0"/>
              <a:t>tkání pro milovníky ručních prací ať pletení, háčkování, vyšívání (Kunovice). 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32798" y="843559"/>
            <a:ext cx="5162547" cy="29039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189" y="4048126"/>
            <a:ext cx="4214811" cy="280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Kluby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Klub Malíček aneb do knihovny od </a:t>
            </a:r>
            <a:r>
              <a:rPr lang="cs-CZ" dirty="0" smtClean="0"/>
              <a:t>malička (Val. Meziříčí).</a:t>
            </a:r>
          </a:p>
          <a:p>
            <a:r>
              <a:rPr lang="cs-CZ" dirty="0" err="1" smtClean="0"/>
              <a:t>Knihomílek</a:t>
            </a:r>
            <a:r>
              <a:rPr lang="cs-CZ" dirty="0" smtClean="0"/>
              <a:t> (Bojkovice)</a:t>
            </a:r>
          </a:p>
          <a:p>
            <a:r>
              <a:rPr lang="cs-CZ" dirty="0" smtClean="0"/>
              <a:t>Klub milovníků knih (Zlín)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3675" y="3352800"/>
            <a:ext cx="5648326" cy="3505199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3675" y="0"/>
            <a:ext cx="5659550" cy="330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Jdeme ven z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931" y="2398935"/>
            <a:ext cx="5539041" cy="4597288"/>
          </a:xfrm>
        </p:spPr>
        <p:txBody>
          <a:bodyPr>
            <a:normAutofit fontScale="92500"/>
          </a:bodyPr>
          <a:lstStyle/>
          <a:p>
            <a:r>
              <a:rPr lang="cs-CZ" sz="1900" i="1" dirty="0"/>
              <a:t>Pohádky pod oblohou</a:t>
            </a:r>
            <a:r>
              <a:rPr lang="cs-CZ" sz="1900" dirty="0"/>
              <a:t> – Hvězdárna a planetárium Uherský </a:t>
            </a:r>
            <a:r>
              <a:rPr lang="cs-CZ" sz="1900" dirty="0" smtClean="0"/>
              <a:t>Brod</a:t>
            </a:r>
          </a:p>
          <a:p>
            <a:r>
              <a:rPr lang="cs-CZ" sz="1900" i="1" dirty="0"/>
              <a:t>Piknik s </a:t>
            </a:r>
            <a:r>
              <a:rPr lang="cs-CZ" sz="1900" i="1" dirty="0" smtClean="0"/>
              <a:t>pohádkou </a:t>
            </a:r>
            <a:r>
              <a:rPr lang="cs-CZ" sz="1900" dirty="0" smtClean="0"/>
              <a:t>(Zubří), </a:t>
            </a:r>
            <a:r>
              <a:rPr lang="cs-CZ" sz="1900" i="1" dirty="0" smtClean="0"/>
              <a:t>Čtenářský piknik </a:t>
            </a:r>
            <a:r>
              <a:rPr lang="cs-CZ" sz="1900" dirty="0" smtClean="0"/>
              <a:t>(H. Lideč)</a:t>
            </a:r>
          </a:p>
          <a:p>
            <a:r>
              <a:rPr lang="cs-CZ" sz="1900" i="1" dirty="0" err="1" smtClean="0"/>
              <a:t>Lucerničkové</a:t>
            </a:r>
            <a:r>
              <a:rPr lang="cs-CZ" sz="1900" i="1" dirty="0" smtClean="0"/>
              <a:t> průvody </a:t>
            </a:r>
            <a:r>
              <a:rPr lang="cs-CZ" sz="1900" dirty="0" smtClean="0"/>
              <a:t>(Strání, …) </a:t>
            </a:r>
          </a:p>
          <a:p>
            <a:r>
              <a:rPr lang="cs-CZ" sz="1900" i="1" dirty="0"/>
              <a:t>Jak to sviští v mraveništi</a:t>
            </a:r>
            <a:r>
              <a:rPr lang="cs-CZ" sz="1900" dirty="0"/>
              <a:t> – poznání říše hmyzu </a:t>
            </a:r>
            <a:r>
              <a:rPr lang="cs-CZ" sz="1900" dirty="0" smtClean="0"/>
              <a:t>s včelkou Májou, Ferdou Mravencem a s koníkem </a:t>
            </a:r>
            <a:r>
              <a:rPr lang="cs-CZ" sz="1900" dirty="0"/>
              <a:t>Hopem (Holešov</a:t>
            </a:r>
            <a:r>
              <a:rPr lang="cs-CZ" sz="1900" dirty="0" smtClean="0"/>
              <a:t>).</a:t>
            </a:r>
          </a:p>
          <a:p>
            <a:r>
              <a:rPr lang="cs-CZ" sz="1900" i="1" dirty="0"/>
              <a:t>Večerníčky na kamenech</a:t>
            </a:r>
            <a:r>
              <a:rPr lang="cs-CZ" sz="1900" dirty="0"/>
              <a:t> – pět </a:t>
            </a:r>
            <a:r>
              <a:rPr lang="cs-CZ" sz="1900" dirty="0" smtClean="0"/>
              <a:t>odpolední</a:t>
            </a:r>
            <a:br>
              <a:rPr lang="cs-CZ" sz="1900" dirty="0" smtClean="0"/>
            </a:br>
            <a:r>
              <a:rPr lang="cs-CZ" sz="1900" dirty="0" smtClean="0"/>
              <a:t>s </a:t>
            </a:r>
            <a:r>
              <a:rPr lang="cs-CZ" sz="1900" dirty="0"/>
              <a:t>divadly a čteným </a:t>
            </a:r>
            <a:r>
              <a:rPr lang="cs-CZ" sz="1900" dirty="0" smtClean="0"/>
              <a:t>slovem (Rožnov).</a:t>
            </a:r>
          </a:p>
          <a:p>
            <a:r>
              <a:rPr lang="cs-CZ" sz="1900" i="1" dirty="0"/>
              <a:t>Výletování s knihovnou</a:t>
            </a:r>
            <a:r>
              <a:rPr lang="cs-CZ" sz="1900" dirty="0"/>
              <a:t> – děti se svými </a:t>
            </a:r>
            <a:r>
              <a:rPr lang="cs-CZ" sz="1900" dirty="0" smtClean="0"/>
              <a:t>prarodiči ve spol. s dobrovolníky (MVK)</a:t>
            </a:r>
          </a:p>
          <a:p>
            <a:r>
              <a:rPr lang="cs-CZ" sz="1900" i="1" dirty="0"/>
              <a:t>Indiánské léto v parku </a:t>
            </a:r>
            <a:r>
              <a:rPr lang="cs-CZ" sz="1900" dirty="0" smtClean="0"/>
              <a:t>(Zlín)</a:t>
            </a:r>
            <a:endParaRPr lang="cs-CZ" sz="1900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972" y="1903830"/>
            <a:ext cx="6257027" cy="4692770"/>
          </a:xfrm>
        </p:spPr>
      </p:pic>
    </p:spTree>
    <p:extLst>
      <p:ext uri="{BB962C8B-B14F-4D97-AF65-F5344CB8AC3E}">
        <p14:creationId xmlns:p14="http://schemas.microsoft.com/office/powerpoint/2010/main" val="31975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Jdeme jinam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i="1" dirty="0" smtClean="0"/>
          </a:p>
          <a:p>
            <a:r>
              <a:rPr lang="cs-CZ" i="1" dirty="0" smtClean="0"/>
              <a:t>Čtení </a:t>
            </a:r>
            <a:r>
              <a:rPr lang="cs-CZ" i="1" dirty="0"/>
              <a:t>sluší každému</a:t>
            </a:r>
            <a:r>
              <a:rPr lang="cs-CZ" dirty="0"/>
              <a:t> – měsíční </a:t>
            </a:r>
            <a:r>
              <a:rPr lang="cs-CZ" dirty="0" smtClean="0"/>
              <a:t>cyklus hlasitého </a:t>
            </a:r>
            <a:r>
              <a:rPr lang="cs-CZ" dirty="0"/>
              <a:t>čtení v Domově </a:t>
            </a:r>
            <a:r>
              <a:rPr lang="cs-CZ" dirty="0" smtClean="0"/>
              <a:t>seniorů (Rožnov).</a:t>
            </a:r>
          </a:p>
          <a:p>
            <a:r>
              <a:rPr lang="cs-CZ" dirty="0"/>
              <a:t>Charitativní čtení v domovech pro </a:t>
            </a:r>
            <a:r>
              <a:rPr lang="cs-CZ" dirty="0" smtClean="0"/>
              <a:t>seniory (Fryšták)</a:t>
            </a:r>
          </a:p>
          <a:p>
            <a:r>
              <a:rPr lang="cs-CZ" i="1" dirty="0"/>
              <a:t>Co četly děti v průběhu 100 let</a:t>
            </a:r>
            <a:r>
              <a:rPr lang="cs-CZ" dirty="0"/>
              <a:t> – beseda v Klubu </a:t>
            </a:r>
            <a:r>
              <a:rPr lang="cs-CZ" dirty="0" smtClean="0"/>
              <a:t>důchodců (Napajedla)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1026" name="Picture 2" descr="Jarní knihovna pro klienty Charitního domu pro seniory v Hnojníku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9525" y="2222500"/>
            <a:ext cx="48514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kočárků, veteránů – motorek a historických </a:t>
            </a:r>
            <a:r>
              <a:rPr lang="cs-CZ" dirty="0" smtClean="0"/>
              <a:t>kol (Uh. Brod)</a:t>
            </a:r>
          </a:p>
          <a:p>
            <a:r>
              <a:rPr lang="cs-CZ" dirty="0" smtClean="0"/>
              <a:t>fotografií, minerálních </a:t>
            </a:r>
            <a:r>
              <a:rPr lang="cs-CZ" dirty="0"/>
              <a:t>kamenů, </a:t>
            </a:r>
            <a:r>
              <a:rPr lang="cs-CZ" dirty="0" smtClean="0"/>
              <a:t>modrotisku (St. Město)</a:t>
            </a:r>
          </a:p>
          <a:p>
            <a:r>
              <a:rPr lang="cs-CZ" dirty="0"/>
              <a:t>starých učebnic, historických šatů a </a:t>
            </a:r>
            <a:r>
              <a:rPr lang="cs-CZ" dirty="0" smtClean="0"/>
              <a:t>broží (D. Němčí)</a:t>
            </a:r>
          </a:p>
          <a:p>
            <a:endParaRPr lang="cs-CZ" dirty="0"/>
          </a:p>
        </p:txBody>
      </p:sp>
      <p:pic>
        <p:nvPicPr>
          <p:cNvPr id="3074" name="Picture 2" descr="Výstava kočárků - knihovna Uherský Brod :-) – olivie72 – album na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000" y="1923253"/>
            <a:ext cx="5885000" cy="44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9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Herní turnaje, výstavy, kreativní dílny,  cestopisné a jiné besedy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556" y="1927225"/>
            <a:ext cx="5455444" cy="363696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6071"/>
            <a:ext cx="4769224" cy="35769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468" y="3423584"/>
            <a:ext cx="262137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Metodický pokyn MK </a:t>
            </a:r>
            <a:r>
              <a:rPr lang="pl-PL" dirty="0" smtClean="0"/>
              <a:t>ČR</a:t>
            </a:r>
            <a:br>
              <a:rPr lang="pl-PL" dirty="0" smtClean="0"/>
            </a:br>
            <a:r>
              <a:rPr lang="cs-CZ" dirty="0" smtClean="0"/>
              <a:t>k </a:t>
            </a:r>
            <a:r>
              <a:rPr lang="cs-CZ" dirty="0"/>
              <a:t>vymezení standardu VKIS </a:t>
            </a:r>
            <a:r>
              <a:rPr lang="pl-PL" dirty="0" smtClean="0"/>
              <a:t>z </a:t>
            </a:r>
            <a:r>
              <a:rPr lang="pl-PL" dirty="0"/>
              <a:t>roku 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Standardy a indikátory jejich plnění vychází z aktualizovaného Metodického pokynu MK ČR k </a:t>
            </a:r>
            <a:r>
              <a:rPr lang="cs-CZ" b="1" dirty="0"/>
              <a:t>vymezení standardu </a:t>
            </a:r>
            <a:r>
              <a:rPr lang="cs-CZ" b="1" dirty="0" smtClean="0"/>
              <a:t>veřejných knihovnických a informačních služeb </a:t>
            </a:r>
            <a:r>
              <a:rPr lang="cs-CZ" dirty="0"/>
              <a:t>vydaného v roce 2019. </a:t>
            </a:r>
          </a:p>
          <a:p>
            <a:r>
              <a:rPr lang="cs-CZ" dirty="0" smtClean="0"/>
              <a:t>Hodnoty </a:t>
            </a:r>
            <a:r>
              <a:rPr lang="cs-CZ" dirty="0"/>
              <a:t>indikátorů stanovených standardem jsou definovány jako optimální, což znamená, že jejich dosažení garantuje dobré podmínky pro poskytování služeb uživatelům knihoven. </a:t>
            </a:r>
            <a:endParaRPr lang="cs-CZ" dirty="0" smtClean="0"/>
          </a:p>
          <a:p>
            <a:r>
              <a:rPr lang="cs-CZ" dirty="0"/>
              <a:t>Standard knihovnických služeb je nástrojem motivace a jeho indikátory jsou využívány při poskytování a využívání peněžních prostředků z veřejných rozpočtů za účelem podpory rozvoje knihovnických služeb.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cs-CZ" sz="2000" dirty="0" smtClean="0"/>
              <a:t>CÍL: </a:t>
            </a:r>
          </a:p>
          <a:p>
            <a:r>
              <a:rPr lang="cs-CZ" sz="2000" dirty="0" smtClean="0"/>
              <a:t>Cílem </a:t>
            </a:r>
            <a:r>
              <a:rPr lang="cs-CZ" sz="2000" dirty="0"/>
              <a:t>standardu </a:t>
            </a:r>
            <a:r>
              <a:rPr lang="cs-CZ" sz="2000" dirty="0" smtClean="0"/>
              <a:t>je </a:t>
            </a:r>
            <a:r>
              <a:rPr lang="cs-CZ" sz="2000" b="1" dirty="0"/>
              <a:t>zlepšení dostupnosti a kvality knihovnických služeb jejich uživatelům</a:t>
            </a:r>
            <a:r>
              <a:rPr lang="cs-CZ" sz="20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2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je toho mnohem více,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to </a:t>
            </a:r>
            <a:r>
              <a:rPr lang="cs-CZ" dirty="0"/>
              <a:t>zvládnou jen </a:t>
            </a:r>
            <a:r>
              <a:rPr lang="cs-CZ" dirty="0" smtClean="0"/>
              <a:t>knihovnice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a samozřejmě knihovníci)! </a:t>
            </a:r>
            <a:br>
              <a:rPr lang="cs-CZ" dirty="0"/>
            </a:br>
            <a:endParaRPr lang="cs-CZ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1600" dirty="0" smtClean="0"/>
              <a:t>Děkuji</a:t>
            </a:r>
            <a:r>
              <a:rPr lang="cs-CZ" sz="1600" dirty="0"/>
              <a:t>, že mi dáte o zajímavých akcích vědět.</a:t>
            </a:r>
            <a:br>
              <a:rPr lang="cs-CZ" sz="1600" dirty="0"/>
            </a:br>
            <a:endParaRPr lang="cs-CZ" sz="1600" dirty="0"/>
          </a:p>
          <a:p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98" y="446088"/>
            <a:ext cx="3187229" cy="5414962"/>
          </a:xfrm>
        </p:spPr>
      </p:pic>
      <p:sp>
        <p:nvSpPr>
          <p:cNvPr id="13" name="TextovéPole 12"/>
          <p:cNvSpPr txBox="1"/>
          <p:nvPr/>
        </p:nvSpPr>
        <p:spPr>
          <a:xfrm>
            <a:off x="7806906" y="5937806"/>
            <a:ext cx="29588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Knihovník Petr Fusek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2655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Plnění standardů pro dobrou knihovnu</a:t>
            </a:r>
            <a:br>
              <a:rPr lang="cs-CZ" dirty="0" smtClean="0"/>
            </a:br>
            <a:r>
              <a:rPr lang="cs-CZ" dirty="0" smtClean="0"/>
              <a:t>v kraji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Všechny sledované standardy splnilo 11 knihoven </a:t>
            </a:r>
            <a:r>
              <a:rPr lang="cs-CZ" dirty="0" smtClean="0"/>
              <a:t>kraje</a:t>
            </a:r>
          </a:p>
          <a:p>
            <a:r>
              <a:rPr lang="cs-CZ" dirty="0" smtClean="0"/>
              <a:t>17 </a:t>
            </a:r>
            <a:r>
              <a:rPr lang="cs-CZ" dirty="0"/>
              <a:t>knihoven nesplnilo pouze jediný </a:t>
            </a:r>
            <a:r>
              <a:rPr lang="cs-CZ" dirty="0" smtClean="0"/>
              <a:t>standard</a:t>
            </a:r>
          </a:p>
          <a:p>
            <a:r>
              <a:rPr lang="cs-CZ" dirty="0" smtClean="0"/>
              <a:t>Většinově </a:t>
            </a:r>
            <a:r>
              <a:rPr lang="cs-CZ" dirty="0"/>
              <a:t>nebyl naplněn  standard vzdělávání </a:t>
            </a:r>
            <a:r>
              <a:rPr lang="cs-CZ" dirty="0" smtClean="0"/>
              <a:t>zaměstnanců</a:t>
            </a:r>
            <a:r>
              <a:rPr lang="cs-CZ" dirty="0"/>
              <a:t>	</a:t>
            </a:r>
            <a:endParaRPr lang="cs-CZ" dirty="0" smtClean="0"/>
          </a:p>
          <a:p>
            <a:r>
              <a:rPr lang="cs-CZ" dirty="0" smtClean="0"/>
              <a:t>Profesionální knihovny - Kroměříž, Holešov, Hulín, Halenkov, H. Bečva, H. Lideč, Jablůnka, Karolinka, Slavičín, Slušovice, V. Klobouky, Vizovice – plní 8 nebo 9 z 9 standardů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8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Opravdu máme ve Zlínském kraji dobré knihovny?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263" y="3686175"/>
            <a:ext cx="4757738" cy="3171825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ANO!</a:t>
            </a:r>
          </a:p>
          <a:p>
            <a:r>
              <a:rPr lang="cs-CZ" sz="3200" dirty="0" smtClean="0"/>
              <a:t>Mohly </a:t>
            </a:r>
            <a:r>
              <a:rPr lang="cs-CZ" sz="3200" dirty="0"/>
              <a:t>by </a:t>
            </a:r>
            <a:r>
              <a:rPr lang="cs-CZ" sz="3200" dirty="0" smtClean="0"/>
              <a:t>být ještě lepší?</a:t>
            </a:r>
            <a:endParaRPr lang="cs-CZ" sz="3200" dirty="0"/>
          </a:p>
          <a:p>
            <a:endParaRPr lang="cs-CZ" sz="3600" dirty="0"/>
          </a:p>
          <a:p>
            <a:endParaRPr lang="cs-CZ" sz="36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1" y="0"/>
            <a:ext cx="6553199" cy="368617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073151" y="5595638"/>
            <a:ext cx="3990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Jana Tomancová</a:t>
            </a:r>
          </a:p>
          <a:p>
            <a:r>
              <a:rPr lang="cs-CZ" dirty="0" smtClean="0"/>
              <a:t>Krajská knihovna Františka Bartoše ve Zlíně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8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změny indikátorů standardu VKIS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cs-CZ" sz="1800" dirty="0" smtClean="0"/>
              <a:t>Provozní </a:t>
            </a:r>
            <a:r>
              <a:rPr lang="cs-CZ" sz="1800" dirty="0"/>
              <a:t>doba knihoven v nejmenších obcích je min. </a:t>
            </a:r>
            <a:r>
              <a:rPr lang="cs-CZ" sz="1800" b="1" dirty="0"/>
              <a:t>4</a:t>
            </a:r>
            <a:r>
              <a:rPr lang="cs-CZ" sz="1800" dirty="0"/>
              <a:t>–10 týdně.</a:t>
            </a:r>
          </a:p>
          <a:p>
            <a:pPr lvl="1"/>
            <a:r>
              <a:rPr lang="cs-CZ" sz="1800" dirty="0"/>
              <a:t>Úprava standardu </a:t>
            </a:r>
            <a:r>
              <a:rPr lang="cs-CZ" sz="1800" b="1" dirty="0"/>
              <a:t>Tvorba knihovního fondu a informačních zdrojů </a:t>
            </a:r>
          </a:p>
          <a:p>
            <a:pPr lvl="1"/>
            <a:r>
              <a:rPr lang="cs-CZ" sz="1800" b="1" dirty="0"/>
              <a:t>Přístup k internetu a informačním technologiím. </a:t>
            </a:r>
            <a:r>
              <a:rPr lang="cs-CZ" sz="1800" dirty="0"/>
              <a:t>Pokud nabízí knihovna </a:t>
            </a:r>
            <a:r>
              <a:rPr lang="cs-CZ" sz="1800" dirty="0" smtClean="0"/>
              <a:t>Wi-Fi</a:t>
            </a:r>
            <a:r>
              <a:rPr lang="cs-CZ" sz="1800" dirty="0"/>
              <a:t>, počet </a:t>
            </a:r>
            <a:r>
              <a:rPr lang="cs-CZ" sz="1800" dirty="0" smtClean="0"/>
              <a:t>PC je </a:t>
            </a:r>
            <a:r>
              <a:rPr lang="cs-CZ" sz="1800" dirty="0"/>
              <a:t>možné snížit. Knihovna nabízí uživatelům dostatečné množství zásuvek pro notebooky, chytré telefony, tablety apod. Počítače </a:t>
            </a:r>
            <a:r>
              <a:rPr lang="cs-CZ" sz="1800" dirty="0" smtClean="0"/>
              <a:t>je </a:t>
            </a:r>
            <a:r>
              <a:rPr lang="cs-CZ" sz="1800" dirty="0"/>
              <a:t>nezbytné obnovovat nejpozději po 5 letech.</a:t>
            </a:r>
          </a:p>
          <a:p>
            <a:pPr lvl="1"/>
            <a:r>
              <a:rPr lang="cs-CZ" sz="1800" b="1" dirty="0"/>
              <a:t>Webová stránka</a:t>
            </a:r>
            <a:r>
              <a:rPr lang="cs-CZ" sz="1800" dirty="0"/>
              <a:t> využívá protokol </a:t>
            </a:r>
            <a:r>
              <a:rPr lang="cs-CZ" sz="1800" dirty="0" smtClean="0"/>
              <a:t>HTTPS (zajišťuje důvěrnost </a:t>
            </a:r>
            <a:r>
              <a:rPr lang="cs-CZ" sz="1800" dirty="0"/>
              <a:t>přenášených </a:t>
            </a:r>
            <a:r>
              <a:rPr lang="cs-CZ" sz="1800" dirty="0" smtClean="0"/>
              <a:t>dat). Doporučeným </a:t>
            </a:r>
            <a:r>
              <a:rPr lang="cs-CZ" sz="1800" dirty="0"/>
              <a:t>údajem je odkaz na portál </a:t>
            </a:r>
            <a:r>
              <a:rPr lang="cs-CZ" sz="1800" dirty="0" smtClean="0"/>
              <a:t>KNIHOVNY.CZ.</a:t>
            </a:r>
            <a:endParaRPr lang="cs-CZ" sz="1800" dirty="0"/>
          </a:p>
          <a:p>
            <a:pPr lvl="1"/>
            <a:r>
              <a:rPr lang="cs-CZ" sz="1800" b="1" dirty="0"/>
              <a:t>Personální zajištění knihovny </a:t>
            </a:r>
            <a:r>
              <a:rPr lang="cs-CZ" sz="1800" dirty="0"/>
              <a:t>- počet pracovníků se zvyšuje, pokud knihovna rozšiřuje svou činnost pořádáním kulturních, vzdělávacích a komunitních aktivit. </a:t>
            </a:r>
          </a:p>
          <a:p>
            <a:pPr lvl="1"/>
            <a:r>
              <a:rPr lang="cs-CZ" sz="1800" dirty="0"/>
              <a:t>Nový standard </a:t>
            </a:r>
            <a:r>
              <a:rPr lang="cs-CZ" sz="1800" b="1" dirty="0"/>
              <a:t>Vzdělávací, kulturní a komunitní aktivity knihoven.</a:t>
            </a:r>
          </a:p>
        </p:txBody>
      </p:sp>
    </p:spTree>
    <p:extLst>
      <p:ext uri="{BB962C8B-B14F-4D97-AF65-F5344CB8AC3E}">
        <p14:creationId xmlns:p14="http://schemas.microsoft.com/office/powerpoint/2010/main" val="37564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Počty knihoven Zlínského kraje, které splnily jednotlivé standardy v roce </a:t>
            </a:r>
            <a:r>
              <a:rPr lang="cs-CZ" dirty="0" smtClean="0"/>
              <a:t>2019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330922"/>
              </p:ext>
            </p:extLst>
          </p:nvPr>
        </p:nvGraphicFramePr>
        <p:xfrm>
          <a:off x="1255222" y="1683646"/>
          <a:ext cx="8753302" cy="50723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04087">
                  <a:extLst>
                    <a:ext uri="{9D8B030D-6E8A-4147-A177-3AD203B41FA5}">
                      <a16:colId xmlns:a16="http://schemas.microsoft.com/office/drawing/2014/main" xmlns="" val="3807074965"/>
                    </a:ext>
                  </a:extLst>
                </a:gridCol>
                <a:gridCol w="1763033">
                  <a:extLst>
                    <a:ext uri="{9D8B030D-6E8A-4147-A177-3AD203B41FA5}">
                      <a16:colId xmlns:a16="http://schemas.microsoft.com/office/drawing/2014/main" xmlns="" val="2793604758"/>
                    </a:ext>
                  </a:extLst>
                </a:gridCol>
                <a:gridCol w="1637568">
                  <a:extLst>
                    <a:ext uri="{9D8B030D-6E8A-4147-A177-3AD203B41FA5}">
                      <a16:colId xmlns:a16="http://schemas.microsoft.com/office/drawing/2014/main" xmlns="" val="279128426"/>
                    </a:ext>
                  </a:extLst>
                </a:gridCol>
                <a:gridCol w="1948614">
                  <a:extLst>
                    <a:ext uri="{9D8B030D-6E8A-4147-A177-3AD203B41FA5}">
                      <a16:colId xmlns:a16="http://schemas.microsoft.com/office/drawing/2014/main" xmlns="" val="1584855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Kritérium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Doporučeno pro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Splnilo knihoven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Splnilo %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4175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Web knihovny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všechny knihovny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303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100%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902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Elektronický katalog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knihovny v obcích nad 500 obyvatel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96%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0505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Počet stanic veřejného internetu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všechny knihovny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262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86%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64469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Studijní místa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všechny knihovny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226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75%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94941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Doporučená roční obnova knih. </a:t>
                      </a:r>
                      <a:r>
                        <a:rPr lang="cs-CZ" sz="1600" u="none" strike="noStrike" dirty="0" smtClean="0">
                          <a:effectLst/>
                        </a:rPr>
                        <a:t>fondu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všechny knihovny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38%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0297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Vzdělávací, kulturní a komunitní aktivity knihoven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všechny knihovny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34%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4109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Provozní doba pro veřejnost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všechny knihovny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93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31%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9737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Plocha knihovny pro uživatele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knihovny v obcích nad 1000 obyvatel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31%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36153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Náklady na knihovní fond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všechny knihovny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81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27%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9944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Vzdělávání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všechny knihovny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15%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75415218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0008524" y="3103419"/>
            <a:ext cx="1749367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přibylo 15 </a:t>
            </a:r>
            <a:r>
              <a:rPr lang="cs-CZ" dirty="0" smtClean="0"/>
              <a:t>knihoven</a:t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 err="1"/>
              <a:t>wifi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66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knihovního fondu a informačních </a:t>
            </a:r>
            <a:r>
              <a:rPr lang="cs-CZ" dirty="0" smtClean="0"/>
              <a:t>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23875" y="2222287"/>
            <a:ext cx="6280337" cy="4223337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sz="2600" dirty="0" smtClean="0"/>
              <a:t>Indikátor: Náklady na KF plní 27 % knihoven kraje.</a:t>
            </a:r>
          </a:p>
          <a:p>
            <a:r>
              <a:rPr lang="cs-CZ" sz="2600" dirty="0" smtClean="0"/>
              <a:t>Indikátor</a:t>
            </a:r>
            <a:r>
              <a:rPr lang="cs-CZ" sz="2600" dirty="0"/>
              <a:t>: Doporučený rozsah celkového objemu knihovního fondu  = 2 až 3 knihovní jednotky na obyvatele.</a:t>
            </a:r>
          </a:p>
          <a:p>
            <a:r>
              <a:rPr lang="cs-CZ" sz="2600" dirty="0"/>
              <a:t>Indikátor: Minimálně 7 % roční obnovy knihovního fondu novými přírůstky. Při stanovení základu pro výpočet procent obnovy se vychází z toho, že knihovna má mít minimálně 2 knihovní jednotky na obyvatele</a:t>
            </a:r>
            <a:r>
              <a:rPr lang="cs-CZ" sz="2600" dirty="0" smtClean="0"/>
              <a:t>. Plní </a:t>
            </a:r>
            <a:r>
              <a:rPr lang="cs-CZ" sz="2600" dirty="0"/>
              <a:t>38 % knihoven </a:t>
            </a:r>
            <a:r>
              <a:rPr lang="cs-CZ" sz="2600" dirty="0" smtClean="0"/>
              <a:t>kraje.</a:t>
            </a:r>
            <a:endParaRPr lang="cs-CZ" sz="2600" dirty="0"/>
          </a:p>
          <a:p>
            <a:r>
              <a:rPr lang="cs-CZ" sz="2600" dirty="0" smtClean="0"/>
              <a:t>Příklad Obec:</a:t>
            </a:r>
          </a:p>
          <a:p>
            <a:pPr lvl="1"/>
            <a:r>
              <a:rPr lang="cs-CZ" sz="2300" dirty="0" smtClean="0"/>
              <a:t>Počet obyvatel – 1000 obyvatel</a:t>
            </a:r>
          </a:p>
          <a:p>
            <a:pPr lvl="1"/>
            <a:r>
              <a:rPr lang="cs-CZ" sz="2300" dirty="0" smtClean="0"/>
              <a:t>Doporučený počet </a:t>
            </a:r>
            <a:r>
              <a:rPr lang="cs-CZ" sz="2300" dirty="0" err="1" smtClean="0"/>
              <a:t>k.j</a:t>
            </a:r>
            <a:r>
              <a:rPr lang="cs-CZ" sz="2300" dirty="0" smtClean="0"/>
              <a:t>.- 1000 * 2 = 2000 </a:t>
            </a:r>
            <a:r>
              <a:rPr lang="cs-CZ" sz="2300" dirty="0" err="1" smtClean="0"/>
              <a:t>k.j</a:t>
            </a:r>
            <a:r>
              <a:rPr lang="cs-CZ" sz="2300" dirty="0" smtClean="0"/>
              <a:t>.</a:t>
            </a:r>
          </a:p>
          <a:p>
            <a:pPr lvl="1"/>
            <a:r>
              <a:rPr lang="cs-CZ" sz="2300" dirty="0" smtClean="0"/>
              <a:t>Z toho 7 % = 140 </a:t>
            </a:r>
            <a:r>
              <a:rPr lang="cs-CZ" sz="2300" dirty="0" err="1" smtClean="0"/>
              <a:t>k.j</a:t>
            </a:r>
            <a:r>
              <a:rPr lang="cs-CZ" sz="2300" dirty="0" smtClean="0"/>
              <a:t>. – doporučený počet nových přírůstků</a:t>
            </a:r>
            <a:r>
              <a:rPr lang="cs-CZ" sz="2000" dirty="0" smtClean="0"/>
              <a:t> 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897082"/>
              </p:ext>
            </p:extLst>
          </p:nvPr>
        </p:nvGraphicFramePr>
        <p:xfrm>
          <a:off x="6804212" y="2222287"/>
          <a:ext cx="5067464" cy="213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66">
                  <a:extLst>
                    <a:ext uri="{9D8B030D-6E8A-4147-A177-3AD203B41FA5}">
                      <a16:colId xmlns:a16="http://schemas.microsoft.com/office/drawing/2014/main" xmlns="" val="3333524722"/>
                    </a:ext>
                  </a:extLst>
                </a:gridCol>
                <a:gridCol w="1266866">
                  <a:extLst>
                    <a:ext uri="{9D8B030D-6E8A-4147-A177-3AD203B41FA5}">
                      <a16:colId xmlns:a16="http://schemas.microsoft.com/office/drawing/2014/main" xmlns="" val="2559785634"/>
                    </a:ext>
                  </a:extLst>
                </a:gridCol>
                <a:gridCol w="1266866">
                  <a:extLst>
                    <a:ext uri="{9D8B030D-6E8A-4147-A177-3AD203B41FA5}">
                      <a16:colId xmlns:a16="http://schemas.microsoft.com/office/drawing/2014/main" xmlns="" val="1667098000"/>
                    </a:ext>
                  </a:extLst>
                </a:gridCol>
                <a:gridCol w="1266866">
                  <a:extLst>
                    <a:ext uri="{9D8B030D-6E8A-4147-A177-3AD203B41FA5}">
                      <a16:colId xmlns:a16="http://schemas.microsoft.com/office/drawing/2014/main" xmlns="" val="2815753493"/>
                    </a:ext>
                  </a:extLst>
                </a:gridCol>
              </a:tblGrid>
              <a:tr h="110659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dirty="0"/>
                        <a:t>Doporučená hodnota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dirty="0"/>
                        <a:t>Celostátní průměr 2017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dirty="0" smtClean="0"/>
                        <a:t>Průměr v kraji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dirty="0" smtClean="0"/>
                        <a:t>2019</a:t>
                      </a:r>
                      <a:endParaRPr lang="cs-CZ" dirty="0"/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3188707591"/>
                  </a:ext>
                </a:extLst>
              </a:tr>
              <a:tr h="102413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Částka v </a:t>
                      </a:r>
                      <a:r>
                        <a:rPr lang="cs-CZ" sz="1800" dirty="0" smtClean="0">
                          <a:effectLst/>
                        </a:rPr>
                        <a:t>Kč/1 </a:t>
                      </a:r>
                      <a:r>
                        <a:rPr lang="cs-CZ" sz="1800" dirty="0">
                          <a:effectLst/>
                        </a:rPr>
                        <a:t>obyvatele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30 </a:t>
                      </a:r>
                      <a:r>
                        <a:rPr lang="cs-CZ" sz="1800" dirty="0" smtClean="0">
                          <a:effectLst/>
                        </a:rPr>
                        <a:t>– 45 Kč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28 Kč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22 Kč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756985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8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Doporučený počet přírůstků </a:t>
            </a:r>
            <a:r>
              <a:rPr lang="cs-CZ" sz="2800" dirty="0" smtClean="0"/>
              <a:t>KF</a:t>
            </a:r>
            <a:endParaRPr lang="cs-CZ" sz="28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1800" b="1" dirty="0" smtClean="0"/>
              <a:t>Příklad:</a:t>
            </a:r>
          </a:p>
          <a:p>
            <a:r>
              <a:rPr lang="cs-CZ" sz="1800" dirty="0" smtClean="0"/>
              <a:t>Knihovna </a:t>
            </a:r>
            <a:r>
              <a:rPr lang="cs-CZ" sz="1800" dirty="0"/>
              <a:t>ve městě s 5000 </a:t>
            </a:r>
            <a:r>
              <a:rPr lang="cs-CZ" sz="1800" dirty="0" smtClean="0"/>
              <a:t>obyvatel (např. Luhačovice), </a:t>
            </a:r>
            <a:r>
              <a:rPr lang="cs-CZ" sz="1800" dirty="0"/>
              <a:t>knihovní fond </a:t>
            </a:r>
            <a:r>
              <a:rPr lang="cs-CZ" sz="1800" dirty="0" smtClean="0"/>
              <a:t>celkem 12 </a:t>
            </a:r>
            <a:r>
              <a:rPr lang="cs-CZ" sz="1800" dirty="0"/>
              <a:t>000 </a:t>
            </a:r>
            <a:r>
              <a:rPr lang="cs-CZ" sz="1800" dirty="0" smtClean="0"/>
              <a:t>knih. jednotek</a:t>
            </a:r>
          </a:p>
          <a:p>
            <a:r>
              <a:rPr lang="cs-CZ" sz="1800" dirty="0" smtClean="0"/>
              <a:t>Měla by mít přírůstek minimálně </a:t>
            </a:r>
            <a:r>
              <a:rPr lang="cs-CZ" sz="1800" b="1" dirty="0" smtClean="0"/>
              <a:t>700 </a:t>
            </a:r>
            <a:r>
              <a:rPr lang="cs-CZ" sz="1800" b="1" dirty="0" err="1" smtClean="0"/>
              <a:t>k.j</a:t>
            </a:r>
            <a:r>
              <a:rPr lang="cs-CZ" sz="1800" b="1" dirty="0" smtClean="0"/>
              <a:t>.</a:t>
            </a:r>
          </a:p>
          <a:p>
            <a:r>
              <a:rPr lang="cs-CZ" sz="1800" dirty="0" smtClean="0"/>
              <a:t>Náklady na KF - </a:t>
            </a:r>
            <a:r>
              <a:rPr lang="cs-CZ" sz="1800" b="1" dirty="0" smtClean="0"/>
              <a:t>150 000 Kč</a:t>
            </a:r>
            <a:endParaRPr lang="cs-CZ" sz="1800" b="1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65246"/>
              </p:ext>
            </p:extLst>
          </p:nvPr>
        </p:nvGraphicFramePr>
        <p:xfrm>
          <a:off x="5109882" y="344381"/>
          <a:ext cx="6666940" cy="6100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5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Standard pro dobrý fond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Podrobné zásady pro stanovení optimálního rozsahu, obsahu a kvality knihovních fondů v knihovnách zřizovaných a/nebo provozovaných obcemi obsahuje </a:t>
            </a:r>
            <a:r>
              <a:rPr lang="cs-CZ" b="1" dirty="0"/>
              <a:t>Metodický pokyn Ministerstva kultury k vymezení standardu doplňování a aktualizace knihovního fondu </a:t>
            </a:r>
            <a:r>
              <a:rPr lang="cs-CZ" dirty="0"/>
              <a:t>pro knihovny zřizované a/nebo provozované obcemi na území České </a:t>
            </a:r>
            <a:r>
              <a:rPr lang="cs-CZ" dirty="0" smtClean="0"/>
              <a:t>republiky (2017):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 doporučením pro veřejné knihovny působící v obcích do 40 000 obyvatel.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Vymezuje základní parametry pro budování knihovních fondů z hlediska jejich objemu, obsahu i finančního zajištění.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Poskytuje návod k provádění průběžné, pravidelné i mimořádné aktualizace knihovního fondu.</a:t>
            </a:r>
          </a:p>
          <a:p>
            <a:endParaRPr lang="cs-CZ" dirty="0"/>
          </a:p>
        </p:txBody>
      </p:sp>
      <p:pic>
        <p:nvPicPr>
          <p:cNvPr id="8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51" y="2339787"/>
            <a:ext cx="3015632" cy="4332551"/>
          </a:xfrm>
        </p:spPr>
      </p:pic>
    </p:spTree>
    <p:extLst>
      <p:ext uri="{BB962C8B-B14F-4D97-AF65-F5344CB8AC3E}">
        <p14:creationId xmlns:p14="http://schemas.microsoft.com/office/powerpoint/2010/main" val="15890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Vzdělávací</a:t>
            </a:r>
            <a:r>
              <a:rPr lang="cs-CZ" dirty="0"/>
              <a:t>, kulturní a komunitní aktivity knihoven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Nově je za rok 2019 vyhodnocen standard </a:t>
            </a:r>
            <a:r>
              <a:rPr lang="cs-CZ" sz="2000" b="1" dirty="0"/>
              <a:t>vzdělávací, kulturní a komunitní aktivity knihoven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Standard </a:t>
            </a:r>
            <a:r>
              <a:rPr lang="cs-CZ" sz="2000" dirty="0"/>
              <a:t>plní 34 % všech knihoven. </a:t>
            </a:r>
            <a:endParaRPr lang="cs-CZ" sz="2000" dirty="0" smtClean="0"/>
          </a:p>
          <a:p>
            <a:r>
              <a:rPr lang="cs-CZ" sz="2000" dirty="0" smtClean="0"/>
              <a:t>V</a:t>
            </a:r>
            <a:r>
              <a:rPr lang="cs-CZ" sz="2000" dirty="0"/>
              <a:t> roce 2019 neuspořádalo žádnou akci 63 </a:t>
            </a:r>
            <a:r>
              <a:rPr lang="cs-CZ" sz="2000" dirty="0" smtClean="0"/>
              <a:t>knihoven Zlínského kraje.</a:t>
            </a:r>
            <a:endParaRPr lang="cs-CZ" sz="20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531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1055</TotalTime>
  <Words>1667</Words>
  <Application>Microsoft Office PowerPoint</Application>
  <PresentationFormat>Vlastní</PresentationFormat>
  <Paragraphs>270</Paragraphs>
  <Slides>32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Citáty</vt:lpstr>
      <vt:lpstr>Opravdu máme ve Zlínském kraji dobré knihovny? Novela standardů v praxi knihoven</vt:lpstr>
      <vt:lpstr>Obsah</vt:lpstr>
      <vt:lpstr>Metodický pokyn MK ČR k vymezení standardu VKIS z roku 2019</vt:lpstr>
      <vt:lpstr>Hlavní změny indikátorů standardu VKIS</vt:lpstr>
      <vt:lpstr>Počty knihoven Zlínského kraje, které splnily jednotlivé standardy v roce 2019</vt:lpstr>
      <vt:lpstr>Tvorba knihovního fondu a informačních zdrojů</vt:lpstr>
      <vt:lpstr>Doporučený počet přírůstků KF</vt:lpstr>
      <vt:lpstr>Standard pro dobrý fond</vt:lpstr>
      <vt:lpstr>Vzdělávací, kulturní a komunitní aktivity knihoven</vt:lpstr>
      <vt:lpstr>Vzdělávací, kulturní a komunitní aktivity knihoven – NOVÝ STANDARD</vt:lpstr>
      <vt:lpstr>Kulturní a vzdělávací akce knihoven kraje</vt:lpstr>
      <vt:lpstr>Kulturní versus vzdělávací akce</vt:lpstr>
      <vt:lpstr>Definice ze statistiky</vt:lpstr>
      <vt:lpstr>Ostatní akce, kde knihovna není hlavním pořadatelem</vt:lpstr>
      <vt:lpstr>Kulturní a vzdělávací akce knihoven kraje v roce 2019</vt:lpstr>
      <vt:lpstr>Zapojení do celostátních akcí</vt:lpstr>
      <vt:lpstr>S knížkou do života (Bookstart) </vt:lpstr>
      <vt:lpstr>Noc s Andersenem</vt:lpstr>
      <vt:lpstr>Děti Senioři</vt:lpstr>
      <vt:lpstr>Spisovatelé, literatura – to je základ</vt:lpstr>
      <vt:lpstr>Region</vt:lpstr>
      <vt:lpstr>Kurzy</vt:lpstr>
      <vt:lpstr>Akademie III. věku</vt:lpstr>
      <vt:lpstr>Fantazii se meze nekladou</vt:lpstr>
      <vt:lpstr>Kluby</vt:lpstr>
      <vt:lpstr>Jdeme ven z knihovny</vt:lpstr>
      <vt:lpstr>Jdeme jinam</vt:lpstr>
      <vt:lpstr>Výstavy</vt:lpstr>
      <vt:lpstr>Herní turnaje, výstavy, kreativní dílny,  cestopisné a jiné besedy</vt:lpstr>
      <vt:lpstr>A je toho mnohem více,  to zvládnou jen knihovnice (a samozřejmě knihovníci)!  </vt:lpstr>
      <vt:lpstr>Plnění standardů pro dobrou knihovnu v kraji</vt:lpstr>
      <vt:lpstr>Opravdu máme ve Zlínském kraji dobré knihovny?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Opravdu máme ve Zlínském kraji dobré knihovny? Novela standardů v praxi knihoven</dc:title>
  <dc:creator>Tomancová Jana</dc:creator>
  <cp:lastModifiedBy>Vrtalová Zuzana</cp:lastModifiedBy>
  <cp:revision>70</cp:revision>
  <dcterms:created xsi:type="dcterms:W3CDTF">2020-06-10T10:39:22Z</dcterms:created>
  <dcterms:modified xsi:type="dcterms:W3CDTF">2020-06-19T05:28:19Z</dcterms:modified>
</cp:coreProperties>
</file>