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83" r:id="rId21"/>
    <p:sldId id="284" r:id="rId22"/>
    <p:sldId id="274" r:id="rId23"/>
    <p:sldId id="275" r:id="rId24"/>
    <p:sldId id="285" r:id="rId25"/>
    <p:sldId id="276" r:id="rId26"/>
    <p:sldId id="277" r:id="rId27"/>
    <p:sldId id="278" r:id="rId28"/>
    <p:sldId id="279" r:id="rId29"/>
    <p:sldId id="280" r:id="rId30"/>
    <p:sldId id="28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dle Trávníčka</c:v>
                </c:pt>
              </c:strCache>
            </c:strRef>
          </c:tx>
          <c:dLbls>
            <c:dLbl>
              <c:idx val="0"/>
              <c:layout>
                <c:manualLayout>
                  <c:x val="9.5208136482939645E-2"/>
                  <c:y val="2.13068181818181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500000000000004E-3"/>
                  <c:y val="0.294865560128847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308005249343838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300000000000005E-2"/>
                  <c:y val="-0.125368870794559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nečtenáři</c:v>
                </c:pt>
                <c:pt idx="1">
                  <c:v>sporadičtí čtenáři</c:v>
                </c:pt>
                <c:pt idx="2">
                  <c:v>pravidelní čtenáři</c:v>
                </c:pt>
                <c:pt idx="3">
                  <c:v>častí čtenáři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0.16000000000000003</c:v>
                </c:pt>
                <c:pt idx="1">
                  <c:v>0.30000000000000004</c:v>
                </c:pt>
                <c:pt idx="2">
                  <c:v>0.16000000000000003</c:v>
                </c:pt>
                <c:pt idx="3">
                  <c:v>0.39000000000000007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Klepnutím lze upravit styl předlohy podnadpisů.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97C64B2-2EB0-441D-9519-23BC137F0A2B}" type="datetimeFigureOut">
              <a:rPr lang="cs-CZ" smtClean="0"/>
              <a:pPr/>
              <a:t>24.4.2014</a:t>
            </a:fld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11447F6-AC3E-49EE-BE42-35CC0A1E3B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05200" y="1124744"/>
            <a:ext cx="5257800" cy="2736305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/>
              <a:t>Etapy dětského čtenářství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05200" y="4293096"/>
            <a:ext cx="5257800" cy="1879104"/>
          </a:xfrm>
        </p:spPr>
        <p:txBody>
          <a:bodyPr/>
          <a:lstStyle/>
          <a:p>
            <a:pPr algn="ctr"/>
            <a:r>
              <a:rPr lang="cs-CZ" dirty="0" smtClean="0"/>
              <a:t>aneb Jsou patnáctiletí </a:t>
            </a:r>
          </a:p>
          <a:p>
            <a:pPr algn="ctr"/>
            <a:r>
              <a:rPr lang="cs-CZ" dirty="0" smtClean="0"/>
              <a:t>ještě dětmi?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čtenářů 15</a:t>
            </a:r>
            <a:r>
              <a:rPr lang="cs-CZ" dirty="0" smtClean="0">
                <a:sym typeface="Symbol"/>
              </a:rPr>
              <a:t>24 let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77026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Žánrová struktura četby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Knihy společné pubescentům a adolescentům</a:t>
            </a:r>
          </a:p>
          <a:p>
            <a:r>
              <a:rPr lang="cs-CZ" dirty="0" smtClean="0"/>
              <a:t>Knihy určené primárně dospělým</a:t>
            </a:r>
          </a:p>
          <a:p>
            <a:r>
              <a:rPr lang="cs-CZ" dirty="0" smtClean="0"/>
              <a:t>Díla intencionálně určená adolescentům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5257800" cy="1930400"/>
          </a:xfrm>
        </p:spPr>
        <p:txBody>
          <a:bodyPr/>
          <a:lstStyle/>
          <a:p>
            <a:r>
              <a:rPr lang="cs-CZ" b="1" dirty="0" smtClean="0"/>
              <a:t>Zahraniční produkce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John Green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Mj. </a:t>
            </a:r>
            <a:r>
              <a:rPr lang="cs-CZ" dirty="0" err="1" smtClean="0"/>
              <a:t>Printz</a:t>
            </a:r>
            <a:r>
              <a:rPr lang="cs-CZ" dirty="0" smtClean="0"/>
              <a:t> </a:t>
            </a:r>
            <a:r>
              <a:rPr lang="cs-CZ" dirty="0" err="1" smtClean="0"/>
              <a:t>Award</a:t>
            </a:r>
            <a:endParaRPr lang="cs-CZ" dirty="0" smtClean="0"/>
          </a:p>
          <a:p>
            <a:r>
              <a:rPr lang="cs-CZ" i="1" dirty="0" smtClean="0"/>
              <a:t>Hvězdy nám nepřály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i="1" dirty="0" smtClean="0"/>
              <a:t>Hledání Aljašky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rot="1393864">
            <a:off x="3468393" y="3452315"/>
            <a:ext cx="3147652" cy="527917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„Nejvtipnější smutný příběh“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470" y="692696"/>
            <a:ext cx="1947962" cy="2808312"/>
          </a:xfrm>
          <a:prstGeom prst="rect">
            <a:avLst/>
          </a:prstGeom>
        </p:spPr>
      </p:pic>
      <p:pic>
        <p:nvPicPr>
          <p:cNvPr id="8" name="Obrázek 7" descr="hn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1140519" cy="1796796"/>
          </a:xfrm>
          <a:prstGeom prst="rect">
            <a:avLst/>
          </a:prstGeom>
        </p:spPr>
      </p:pic>
      <p:pic>
        <p:nvPicPr>
          <p:cNvPr id="9" name="Obrázek 8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221088"/>
            <a:ext cx="1570484" cy="244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pokus o cenzuru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Ivona Březinová: </a:t>
            </a:r>
            <a:r>
              <a:rPr lang="cs-CZ" i="1" dirty="0" smtClean="0"/>
              <a:t>Začarovaná třída</a:t>
            </a:r>
          </a:p>
          <a:p>
            <a:pPr lvl="1"/>
            <a:r>
              <a:rPr lang="cs-CZ" dirty="0" smtClean="0"/>
              <a:t>Josef Dobeš, Monika Šimůnková</a:t>
            </a:r>
          </a:p>
          <a:p>
            <a:pPr lvl="1"/>
            <a:r>
              <a:rPr lang="cs-CZ" dirty="0" smtClean="0"/>
              <a:t>X projekt BARFIE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76872"/>
            <a:ext cx="2232248" cy="3594298"/>
          </a:xfrm>
          <a:prstGeom prst="rect">
            <a:avLst/>
          </a:prstGeom>
        </p:spPr>
      </p:pic>
      <p:pic>
        <p:nvPicPr>
          <p:cNvPr id="5" name="Obrázek 4" descr="imagesCA86533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12976"/>
            <a:ext cx="1800225" cy="254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76200"/>
            <a:ext cx="6262464" cy="1397000"/>
          </a:xfrm>
        </p:spPr>
        <p:txBody>
          <a:bodyPr/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Asher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Proč? 13x proto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48680"/>
            <a:ext cx="1914525" cy="2390775"/>
          </a:xfrm>
          <a:prstGeom prst="rect">
            <a:avLst/>
          </a:prstGeom>
        </p:spPr>
      </p:pic>
      <p:pic>
        <p:nvPicPr>
          <p:cNvPr id="5" name="Obrázek 4" descr="thirteen-reasons-w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348880"/>
            <a:ext cx="2212454" cy="3302170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276871"/>
            <a:ext cx="2160240" cy="3714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Katherine</a:t>
            </a:r>
            <a:r>
              <a:rPr lang="cs-CZ" dirty="0" smtClean="0"/>
              <a:t> </a:t>
            </a:r>
            <a:r>
              <a:rPr lang="cs-CZ" dirty="0" err="1" smtClean="0"/>
              <a:t>Patersonová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Most do země </a:t>
            </a:r>
            <a:r>
              <a:rPr lang="cs-CZ" i="1" dirty="0" err="1" smtClean="0"/>
              <a:t>Terabithia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412776"/>
            <a:ext cx="1847850" cy="2466975"/>
          </a:xfrm>
          <a:prstGeom prst="rect">
            <a:avLst/>
          </a:prstGeom>
        </p:spPr>
      </p:pic>
      <p:pic>
        <p:nvPicPr>
          <p:cNvPr id="5" name="Obrázek 4" descr="imagesCA29NJB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2402755" cy="3456369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708920"/>
            <a:ext cx="2407518" cy="344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Patrick</a:t>
            </a:r>
            <a:r>
              <a:rPr lang="cs-CZ" dirty="0" smtClean="0"/>
              <a:t> </a:t>
            </a:r>
            <a:r>
              <a:rPr lang="cs-CZ" dirty="0" err="1" smtClean="0"/>
              <a:t>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Volání netvora</a:t>
            </a:r>
          </a:p>
          <a:p>
            <a:pPr lvl="1"/>
            <a:r>
              <a:rPr lang="cs-CZ" dirty="0" smtClean="0"/>
              <a:t>Námět </a:t>
            </a:r>
            <a:r>
              <a:rPr lang="cs-CZ" dirty="0" err="1" smtClean="0"/>
              <a:t>Siobhan</a:t>
            </a:r>
            <a:r>
              <a:rPr lang="cs-CZ" dirty="0" smtClean="0"/>
              <a:t> </a:t>
            </a:r>
            <a:r>
              <a:rPr lang="cs-CZ" dirty="0" err="1" smtClean="0"/>
              <a:t>Dowdové</a:t>
            </a:r>
            <a:endParaRPr lang="cs-CZ" dirty="0" smtClean="0"/>
          </a:p>
          <a:p>
            <a:pPr lvl="1"/>
            <a:r>
              <a:rPr lang="cs-CZ" dirty="0" smtClean="0"/>
              <a:t>Ilustrace Jim </a:t>
            </a:r>
            <a:r>
              <a:rPr lang="cs-CZ" dirty="0" err="1" smtClean="0"/>
              <a:t>Kay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92696"/>
            <a:ext cx="2517626" cy="3301173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84984"/>
            <a:ext cx="3714328" cy="2785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76200"/>
            <a:ext cx="6118448" cy="1397000"/>
          </a:xfrm>
        </p:spPr>
        <p:txBody>
          <a:bodyPr/>
          <a:lstStyle/>
          <a:p>
            <a:r>
              <a:rPr lang="cs-CZ" dirty="0" err="1" smtClean="0"/>
              <a:t>Astrid</a:t>
            </a:r>
            <a:r>
              <a:rPr lang="cs-CZ" dirty="0" smtClean="0"/>
              <a:t> </a:t>
            </a:r>
            <a:r>
              <a:rPr lang="cs-CZ" dirty="0" err="1" smtClean="0"/>
              <a:t>Lindgrenová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776" y="1701800"/>
            <a:ext cx="5902424" cy="4470400"/>
          </a:xfrm>
        </p:spPr>
        <p:txBody>
          <a:bodyPr/>
          <a:lstStyle/>
          <a:p>
            <a:r>
              <a:rPr lang="cs-CZ" dirty="0" smtClean="0"/>
              <a:t>Bratři Lví srdce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1752600" cy="2600325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2686025" cy="392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„Jednou jsem byla pozvána do nadace </a:t>
            </a:r>
            <a:r>
              <a:rPr lang="cs-CZ" i="1" dirty="0" err="1" smtClean="0"/>
              <a:t>Erica</a:t>
            </a:r>
            <a:r>
              <a:rPr lang="cs-CZ" i="1" dirty="0" smtClean="0"/>
              <a:t>, kde se mluvilo hodně o dětech a o smrti. Jeden mladý psycholog tam prohlásil, že by nikdy žádnému dítěti nečetl poslední řádku Bratrů Lví srdce. Protože prý je to divné, že bratři museli umřít dvakrát.</a:t>
            </a:r>
          </a:p>
          <a:p>
            <a:pPr marL="0" indent="0">
              <a:buNone/>
            </a:pPr>
            <a:r>
              <a:rPr lang="cs-CZ" i="1" dirty="0" smtClean="0"/>
              <a:t>Na to jsem mu odpověděla: ‚Víte, čím víckrát umřete, tím líp si na to zvyknete.‘ Ale on v tom žádnou útěchu nespatřoval.</a:t>
            </a:r>
          </a:p>
          <a:p>
            <a:pPr marL="0" indent="0">
              <a:buNone/>
            </a:pPr>
            <a:r>
              <a:rPr lang="cs-CZ" i="1" dirty="0" smtClean="0"/>
              <a:t>Když jsem přišla z toho setkání domů, zavolala holčička, co hraje Idu ve filmech o Emilovi, a řekla mi: ‚Právě jsem dočetla Bratry Lví srdce a moc vám děkuji, že jste napsala šťastný konec.‘</a:t>
            </a:r>
          </a:p>
          <a:p>
            <a:pPr marL="0" indent="0">
              <a:buNone/>
            </a:pPr>
            <a:r>
              <a:rPr lang="cs-CZ" i="1" dirty="0" smtClean="0"/>
              <a:t>Takhle to prožívají děti.“</a:t>
            </a:r>
            <a:r>
              <a:rPr lang="cs-CZ" dirty="0" smtClean="0"/>
              <a:t>					</a:t>
            </a:r>
          </a:p>
          <a:p>
            <a:pPr marL="0" indent="0">
              <a:buNone/>
            </a:pPr>
            <a:r>
              <a:rPr lang="cs-CZ" dirty="0" smtClean="0"/>
              <a:t>(s. 289)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403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Etapizace dětského 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1800"/>
            <a:ext cx="8352928" cy="46075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2200" dirty="0" err="1" smtClean="0"/>
              <a:t>Předčtenářská</a:t>
            </a:r>
            <a:r>
              <a:rPr lang="cs-CZ" sz="2800" dirty="0" smtClean="0"/>
              <a:t>       Předškolní		- mladší (do 3 let)</a:t>
            </a:r>
          </a:p>
          <a:p>
            <a:pPr>
              <a:buNone/>
            </a:pPr>
            <a:r>
              <a:rPr lang="cs-CZ" sz="2200" dirty="0" smtClean="0"/>
              <a:t>etapa</a:t>
            </a:r>
            <a:r>
              <a:rPr lang="cs-CZ" sz="2800" dirty="0" smtClean="0"/>
              <a:t>	           věk		- starší (3 – 6 let)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		   Mladší školní věk	- 1. fáze (6 – 8 let)</a:t>
            </a:r>
          </a:p>
          <a:p>
            <a:pPr>
              <a:buNone/>
            </a:pPr>
            <a:r>
              <a:rPr lang="cs-CZ" sz="2800" dirty="0" smtClean="0"/>
              <a:t>		   (</a:t>
            </a:r>
            <a:r>
              <a:rPr lang="cs-CZ" sz="2800" dirty="0" err="1" smtClean="0"/>
              <a:t>prepubescence</a:t>
            </a:r>
            <a:r>
              <a:rPr lang="cs-CZ" sz="2800" dirty="0" smtClean="0"/>
              <a:t>)	- 2. fáze (9 – 10 let)</a:t>
            </a:r>
          </a:p>
          <a:p>
            <a:pPr>
              <a:buNone/>
            </a:pPr>
            <a:r>
              <a:rPr lang="cs-CZ" sz="2800" dirty="0" smtClean="0"/>
              <a:t>				</a:t>
            </a:r>
          </a:p>
          <a:p>
            <a:pPr>
              <a:buNone/>
            </a:pPr>
            <a:r>
              <a:rPr lang="cs-CZ" sz="2800" dirty="0" smtClean="0"/>
              <a:t>Čtenářská	    Starší školní věk	- 1. fáze (11 – 12 let)	</a:t>
            </a:r>
          </a:p>
          <a:p>
            <a:pPr>
              <a:buNone/>
            </a:pPr>
            <a:r>
              <a:rPr lang="cs-CZ" sz="2800" dirty="0" smtClean="0"/>
              <a:t>etapa	   (pubescence)	- 2. fáze (13 – 15 let)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		     Adolescence (15 – 18/19/21)</a:t>
            </a:r>
          </a:p>
          <a:p>
            <a:pPr>
              <a:buNone/>
            </a:pPr>
            <a:r>
              <a:rPr lang="cs-CZ" sz="2800" dirty="0" smtClean="0"/>
              <a:t>		     Dospělost</a:t>
            </a: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1619672" y="1484784"/>
            <a:ext cx="304800" cy="4648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381000" y="2362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1835696" y="5013176"/>
            <a:ext cx="6779096" cy="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835696" y="5229200"/>
            <a:ext cx="6779096" cy="1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052737"/>
            <a:ext cx="7125112" cy="4806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„Nevěřím ani na </a:t>
            </a:r>
            <a:r>
              <a:rPr lang="cs-CZ" i="1" dirty="0" err="1" smtClean="0"/>
              <a:t>Nangijalu</a:t>
            </a:r>
            <a:r>
              <a:rPr lang="cs-CZ" i="1" dirty="0" smtClean="0"/>
              <a:t>, ani na </a:t>
            </a:r>
            <a:r>
              <a:rPr lang="cs-CZ" i="1" dirty="0" err="1" smtClean="0"/>
              <a:t>Nangilimu</a:t>
            </a:r>
            <a:r>
              <a:rPr lang="cs-CZ" i="1" dirty="0" smtClean="0"/>
              <a:t>, nebo na nebe nebo na něco takového. </a:t>
            </a:r>
            <a:r>
              <a:rPr lang="cs-CZ" i="1" dirty="0" smtClean="0">
                <a:sym typeface="Symbol"/>
              </a:rPr>
              <a:t>… A vlastně je to tak i v knížce, že Suchárek umře na kuchyňském gauči až na poslední straně.</a:t>
            </a:r>
          </a:p>
          <a:p>
            <a:pPr marL="0" indent="0">
              <a:buNone/>
            </a:pPr>
            <a:r>
              <a:rPr lang="cs-CZ" i="1" dirty="0" smtClean="0"/>
              <a:t>V </a:t>
            </a:r>
            <a:r>
              <a:rPr lang="cs-CZ" i="1" dirty="0" err="1" smtClean="0"/>
              <a:t>Nangijale</a:t>
            </a:r>
            <a:r>
              <a:rPr lang="cs-CZ" i="1" dirty="0" smtClean="0"/>
              <a:t> se děje to, co si představuje, že by mohl prožít, kdyby mu Jonatán neumřel při požáru. A když nakonec skočí, udělá to také ve fantazii.</a:t>
            </a:r>
          </a:p>
          <a:p>
            <a:pPr marL="0" indent="0">
              <a:buNone/>
            </a:pPr>
            <a:r>
              <a:rPr lang="cs-CZ" i="1" dirty="0" smtClean="0"/>
              <a:t>Ano, je to tak, dospělý člověk ve mně ví, že to tak je, ale dítě ve mně to nepřijímá, a tak vám říkám, dětem to neříkejte, nebo vás praštím!“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			(s. 220)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09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4437112"/>
            <a:ext cx="7125112" cy="1421686"/>
          </a:xfrm>
        </p:spPr>
        <p:txBody>
          <a:bodyPr>
            <a:normAutofit/>
          </a:bodyPr>
          <a:lstStyle/>
          <a:p>
            <a:endParaRPr lang="cs-CZ" sz="1200" dirty="0" smtClean="0"/>
          </a:p>
          <a:p>
            <a:r>
              <a:rPr lang="cs-CZ" sz="1400" dirty="0" smtClean="0"/>
              <a:t>Poznámka: citace pocházejí z životopisu Astrid Lindgrenové od Margarety </a:t>
            </a:r>
            <a:r>
              <a:rPr lang="cs-CZ" sz="1400" dirty="0" err="1" smtClean="0"/>
              <a:t>Strömstedtové</a:t>
            </a:r>
            <a:r>
              <a:rPr lang="cs-CZ" sz="1400" dirty="0" smtClean="0"/>
              <a:t> (Albatros, 2006)</a:t>
            </a:r>
            <a:endParaRPr lang="cs-CZ" sz="1400" dirty="0"/>
          </a:p>
        </p:txBody>
      </p:sp>
      <p:pic>
        <p:nvPicPr>
          <p:cNvPr id="4" name="Obrázek 3" descr="135983536--250x250.jpg"/>
          <p:cNvPicPr>
            <a:picLocks noChangeAspect="1"/>
          </p:cNvPicPr>
          <p:nvPr/>
        </p:nvPicPr>
        <p:blipFill>
          <a:blip r:embed="rId2" cstate="print"/>
          <a:srcRect l="22784" r="22784"/>
          <a:stretch>
            <a:fillRect/>
          </a:stretch>
        </p:blipFill>
        <p:spPr>
          <a:xfrm>
            <a:off x="2987824" y="548680"/>
            <a:ext cx="2232248" cy="41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53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Jostein</a:t>
            </a:r>
            <a:r>
              <a:rPr lang="cs-CZ" dirty="0" smtClean="0"/>
              <a:t> </a:t>
            </a:r>
            <a:r>
              <a:rPr lang="cs-CZ" dirty="0" err="1" smtClean="0"/>
              <a:t>Gaarder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Jako v zrcadle, jen v hádance</a:t>
            </a:r>
          </a:p>
          <a:p>
            <a:r>
              <a:rPr lang="cs-CZ" i="1" dirty="0" smtClean="0"/>
              <a:t>Dívka s pomeranči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92696"/>
            <a:ext cx="2114550" cy="2162175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852936"/>
            <a:ext cx="2119579" cy="3193132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852935"/>
            <a:ext cx="2232248" cy="3182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76200"/>
            <a:ext cx="5110336" cy="1397000"/>
          </a:xfrm>
        </p:spPr>
        <p:txBody>
          <a:bodyPr/>
          <a:lstStyle/>
          <a:p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Chbosky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1800" y="1701800"/>
            <a:ext cx="5686400" cy="4470400"/>
          </a:xfrm>
        </p:spPr>
        <p:txBody>
          <a:bodyPr/>
          <a:lstStyle/>
          <a:p>
            <a:pPr>
              <a:buNone/>
            </a:pPr>
            <a:endParaRPr lang="cs-CZ" i="1" dirty="0" smtClean="0"/>
          </a:p>
          <a:p>
            <a:r>
              <a:rPr lang="cs-CZ" i="1" dirty="0" smtClean="0"/>
              <a:t>Ten, kdo stojí v koutě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2095674" cy="3149237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988840"/>
            <a:ext cx="1828800" cy="2505075"/>
          </a:xfrm>
          <a:prstGeom prst="rect">
            <a:avLst/>
          </a:prstGeom>
        </p:spPr>
      </p:pic>
      <p:pic>
        <p:nvPicPr>
          <p:cNvPr id="6" name="Obrázek 5" descr="imagesCA2JNY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73016"/>
            <a:ext cx="5265624" cy="254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sCABSMRW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780928"/>
            <a:ext cx="4483199" cy="3358072"/>
          </a:xfrm>
        </p:spPr>
      </p:pic>
      <p:pic>
        <p:nvPicPr>
          <p:cNvPr id="5" name="Obrázek 4" descr="tumblr_mfmbsixGpq1rh1gtt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4044280" cy="303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1988840"/>
            <a:ext cx="5257800" cy="1930400"/>
          </a:xfrm>
        </p:spPr>
        <p:txBody>
          <a:bodyPr/>
          <a:lstStyle/>
          <a:p>
            <a:r>
              <a:rPr lang="cs-CZ" dirty="0" smtClean="0"/>
              <a:t>Současná česká tvorba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620688"/>
            <a:ext cx="7620000" cy="5551512"/>
          </a:xfrm>
        </p:spPr>
        <p:txBody>
          <a:bodyPr>
            <a:normAutofit lnSpcReduction="10000"/>
          </a:bodyPr>
          <a:lstStyle/>
          <a:p>
            <a:pPr marL="304747" lvl="1" algn="just">
              <a:spcBef>
                <a:spcPts val="1866"/>
              </a:spcBef>
              <a:buNone/>
            </a:pPr>
            <a:r>
              <a:rPr lang="cs-CZ" dirty="0" smtClean="0"/>
              <a:t>	„Mám pocit,  že se na dospívající v beletrii trochu zapomíná. Je to skupina dobře sledovaná a respektovaná v časopisech, literatuře faktu, samozřejmě ve filmech, reklamě, v obchodních strategiích. Už dělají trh, v některých zemích jsou to už voliči, ale v beletrii – alespoň v některých zemích – zůstávají jakoby stranou. Snad je to proto, že jsou neuchopitelní. Už nepotřebují ‚roztomilé žvatlání‘, dokážou akceptovat jazyk dospělých a mnohá jejich témata, ale nejsou ještě za prahem dospělosti. Přešlapují na něm. Zažívají proces, který se odehrává v několika letech. Dospělost přece nepřichází v den osmnáctin, pro někoho ani v jedenadvaceti letech. Vývoj je doprovázen zraňujícími, ale i silně emotivními zážitky. Myslím, že této kategorii čtenářů se musíme víc a upřímněji věnovat. Brát je se vší vážností a důstojností. Jsou to oni, kdo mají za pár let číst literaturu pro dospělé. Kde jinde se to mají naučit než na kvalitních knížkách pro mládež?“</a:t>
            </a:r>
          </a:p>
          <a:p>
            <a:pPr marL="304747" lvl="1" algn="just">
              <a:spcBef>
                <a:spcPts val="1866"/>
              </a:spcBef>
              <a:buNone/>
            </a:pPr>
            <a:r>
              <a:rPr lang="cs-CZ" dirty="0" smtClean="0"/>
              <a:t>I. Procházková, </a:t>
            </a:r>
            <a:r>
              <a:rPr lang="cs-CZ" i="1" dirty="0" smtClean="0"/>
              <a:t>Host</a:t>
            </a:r>
            <a:r>
              <a:rPr lang="cs-CZ" dirty="0" smtClean="0"/>
              <a:t>, č. 10, 2009, s. 13.</a:t>
            </a: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76200"/>
            <a:ext cx="6622504" cy="1397000"/>
          </a:xfrm>
        </p:spPr>
        <p:txBody>
          <a:bodyPr/>
          <a:lstStyle/>
          <a:p>
            <a:r>
              <a:rPr lang="cs-CZ" dirty="0" smtClean="0"/>
              <a:t>Iva Procházková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9792" y="1701800"/>
            <a:ext cx="5758408" cy="4470400"/>
          </a:xfrm>
        </p:spPr>
        <p:txBody>
          <a:bodyPr/>
          <a:lstStyle/>
          <a:p>
            <a:r>
              <a:rPr lang="cs-CZ" i="1" dirty="0" smtClean="0"/>
              <a:t>Soví zpěv</a:t>
            </a:r>
          </a:p>
          <a:p>
            <a:r>
              <a:rPr lang="cs-CZ" i="1" dirty="0" smtClean="0"/>
              <a:t>Nazí</a:t>
            </a:r>
          </a:p>
          <a:p>
            <a:r>
              <a:rPr lang="cs-CZ" i="1" dirty="0" smtClean="0"/>
              <a:t>Uzly a pomeranče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9097">
            <a:off x="2635218" y="3718064"/>
            <a:ext cx="1884003" cy="2973193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1215">
            <a:off x="4889144" y="3427128"/>
            <a:ext cx="1858578" cy="2545865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8694">
            <a:off x="570359" y="1347206"/>
            <a:ext cx="1905744" cy="2486400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3979">
            <a:off x="266231" y="3845615"/>
            <a:ext cx="1752600" cy="2609850"/>
          </a:xfrm>
          <a:prstGeom prst="rect">
            <a:avLst/>
          </a:prstGeom>
        </p:spPr>
      </p:pic>
      <p:pic>
        <p:nvPicPr>
          <p:cNvPr id="8" name="Obrázek 7" descr="bez názv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5374">
            <a:off x="7016538" y="3330850"/>
            <a:ext cx="1771650" cy="2581275"/>
          </a:xfrm>
          <a:prstGeom prst="rect">
            <a:avLst/>
          </a:prstGeom>
        </p:spPr>
      </p:pic>
      <p:pic>
        <p:nvPicPr>
          <p:cNvPr id="9" name="Obrázek 8" descr="bez názv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332656"/>
            <a:ext cx="1838325" cy="24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Ivona Březinová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Držkou na rohožce</a:t>
            </a:r>
            <a:endParaRPr lang="cs-CZ" i="1" dirty="0"/>
          </a:p>
        </p:txBody>
      </p:sp>
      <p:pic>
        <p:nvPicPr>
          <p:cNvPr id="4" name="Obrázek 3" descr="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60648"/>
            <a:ext cx="1743075" cy="2619375"/>
          </a:xfrm>
          <a:prstGeom prst="rect">
            <a:avLst/>
          </a:prstGeom>
        </p:spPr>
      </p:pic>
      <p:pic>
        <p:nvPicPr>
          <p:cNvPr id="5" name="Obrázek 4" descr="15363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564904"/>
            <a:ext cx="2047875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Lucie Lomová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Anna chce skočit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76672"/>
            <a:ext cx="2637830" cy="3646006"/>
          </a:xfrm>
          <a:prstGeom prst="rect">
            <a:avLst/>
          </a:prstGeom>
        </p:spPr>
      </p:pic>
      <p:pic>
        <p:nvPicPr>
          <p:cNvPr id="5" name="Obrázek 4" descr="811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348880"/>
            <a:ext cx="3174107" cy="4142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Odlišný přístup zahraniční a české literární vědy</a:t>
            </a:r>
          </a:p>
          <a:p>
            <a:r>
              <a:rPr lang="cs-CZ" dirty="0" err="1" smtClean="0"/>
              <a:t>Young</a:t>
            </a:r>
            <a:r>
              <a:rPr lang="cs-CZ" dirty="0" smtClean="0"/>
              <a:t> </a:t>
            </a:r>
            <a:r>
              <a:rPr lang="cs-CZ" dirty="0" err="1" smtClean="0"/>
              <a:t>Adult</a:t>
            </a:r>
            <a:r>
              <a:rPr lang="cs-CZ" dirty="0" smtClean="0"/>
              <a:t> </a:t>
            </a:r>
            <a:r>
              <a:rPr lang="cs-CZ" dirty="0" err="1" smtClean="0"/>
              <a:t>Literature</a:t>
            </a:r>
            <a:endParaRPr lang="cs-CZ" dirty="0" smtClean="0"/>
          </a:p>
          <a:p>
            <a:r>
              <a:rPr lang="cs-CZ" dirty="0" smtClean="0"/>
              <a:t>České prostředí – příčiny vnímání adolescentů jako dospělých:</a:t>
            </a:r>
          </a:p>
          <a:p>
            <a:pPr lvl="1"/>
            <a:r>
              <a:rPr lang="cs-CZ" dirty="0" smtClean="0"/>
              <a:t>Jejich postavení ve společnosti i v právním řádu</a:t>
            </a:r>
          </a:p>
          <a:p>
            <a:pPr lvl="1"/>
            <a:r>
              <a:rPr lang="cs-CZ" dirty="0" smtClean="0"/>
              <a:t>Tradice literární vědy</a:t>
            </a:r>
          </a:p>
          <a:p>
            <a:pPr lvl="1"/>
            <a:r>
              <a:rPr lang="cs-CZ" dirty="0" smtClean="0"/>
              <a:t>Inklinace adolescentů k četbě pro dospělé (z vlastní vůle X vlivem školních požadavků)</a:t>
            </a:r>
          </a:p>
          <a:p>
            <a:pPr lvl="1"/>
            <a:r>
              <a:rPr lang="cs-CZ" dirty="0" smtClean="0"/>
              <a:t>Minimální původní česká produkce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Trendy současné literatury pro dívky</a:t>
            </a:r>
            <a:endParaRPr lang="cs-CZ" sz="40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Téma další části: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620000" cy="1397000"/>
          </a:xfrm>
        </p:spPr>
        <p:txBody>
          <a:bodyPr/>
          <a:lstStyle/>
          <a:p>
            <a:pPr algn="ctr"/>
            <a:r>
              <a:rPr lang="cs-CZ" dirty="0" smtClean="0"/>
              <a:t>Výjimky v dějinách</a:t>
            </a:r>
            <a:br>
              <a:rPr lang="cs-CZ" dirty="0" smtClean="0"/>
            </a:br>
            <a:r>
              <a:rPr lang="cs-CZ" dirty="0" smtClean="0"/>
              <a:t> české LDM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Ota Hofman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701800"/>
            <a:ext cx="3960440" cy="4470400"/>
          </a:xfrm>
        </p:spPr>
        <p:txBody>
          <a:bodyPr/>
          <a:lstStyle/>
          <a:p>
            <a:endParaRPr lang="cs-CZ" dirty="0" smtClean="0"/>
          </a:p>
          <a:p>
            <a:r>
              <a:rPr lang="cs-CZ" i="1" dirty="0" smtClean="0"/>
              <a:t>Útěk</a:t>
            </a:r>
            <a:r>
              <a:rPr lang="cs-CZ" dirty="0" smtClean="0"/>
              <a:t> (1966)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Zajímavá současná alternativa:</a:t>
            </a:r>
          </a:p>
          <a:p>
            <a:pPr lvl="1"/>
            <a:r>
              <a:rPr lang="cs-CZ" dirty="0" smtClean="0"/>
              <a:t>Wolfgang </a:t>
            </a:r>
            <a:r>
              <a:rPr lang="cs-CZ" dirty="0" err="1" smtClean="0"/>
              <a:t>Herrndorf</a:t>
            </a:r>
            <a:r>
              <a:rPr lang="cs-CZ" dirty="0" smtClean="0"/>
              <a:t>: </a:t>
            </a:r>
            <a:r>
              <a:rPr lang="cs-CZ" i="1" dirty="0" err="1" smtClean="0"/>
              <a:t>Čik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274168" cy="3183835"/>
          </a:xfrm>
          <a:prstGeom prst="rect">
            <a:avLst/>
          </a:prstGeom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1461120" cy="2392584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0982" y="3861048"/>
            <a:ext cx="1767178" cy="2442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Hermína Franková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Blázni a Pythagoras </a:t>
            </a:r>
            <a:r>
              <a:rPr lang="cs-CZ" dirty="0" smtClean="0"/>
              <a:t>(1966)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20688"/>
            <a:ext cx="2441070" cy="3309926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rcRect r="3547" b="1583"/>
          <a:stretch>
            <a:fillRect/>
          </a:stretch>
        </p:blipFill>
        <p:spPr>
          <a:xfrm>
            <a:off x="2411760" y="2708920"/>
            <a:ext cx="2160240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76200"/>
            <a:ext cx="6550496" cy="1397000"/>
          </a:xfrm>
        </p:spPr>
        <p:txBody>
          <a:bodyPr/>
          <a:lstStyle/>
          <a:p>
            <a:r>
              <a:rPr lang="cs-CZ" dirty="0" smtClean="0"/>
              <a:t>Jana Červenková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1720" y="1701800"/>
            <a:ext cx="6406480" cy="4470400"/>
          </a:xfrm>
        </p:spPr>
        <p:txBody>
          <a:bodyPr/>
          <a:lstStyle/>
          <a:p>
            <a:endParaRPr lang="cs-CZ" dirty="0" smtClean="0"/>
          </a:p>
          <a:p>
            <a:r>
              <a:rPr lang="cs-CZ" i="1" dirty="0" smtClean="0"/>
              <a:t>Semestr života </a:t>
            </a:r>
            <a:r>
              <a:rPr lang="cs-CZ" dirty="0" smtClean="0"/>
              <a:t>(vznik 1971, </a:t>
            </a:r>
            <a:r>
              <a:rPr lang="cs-CZ" dirty="0" err="1" smtClean="0"/>
              <a:t>vyd</a:t>
            </a:r>
            <a:r>
              <a:rPr lang="cs-CZ" dirty="0" smtClean="0"/>
              <a:t>. 1981)</a:t>
            </a:r>
            <a:endParaRPr lang="cs-CZ" dirty="0"/>
          </a:p>
        </p:txBody>
      </p:sp>
      <p:pic>
        <p:nvPicPr>
          <p:cNvPr id="4" name="Obrázek 3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905000" cy="2667000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068960"/>
            <a:ext cx="1762125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Ivona Březinová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Madona v kabátě (1997)</a:t>
            </a:r>
          </a:p>
          <a:p>
            <a:r>
              <a:rPr lang="cs-CZ" dirty="0" smtClean="0"/>
              <a:t>Madona bez kabátu (1998)</a:t>
            </a:r>
            <a:endParaRPr lang="cs-CZ" dirty="0"/>
          </a:p>
        </p:txBody>
      </p:sp>
      <p:pic>
        <p:nvPicPr>
          <p:cNvPr id="4" name="Obrázek 3" descr="Madona-v-kabate-Ivona-Brezinova---w-220-h-n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1675433" cy="2680692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852936"/>
            <a:ext cx="1677144" cy="2683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Základní charakteristika adolescentních čtenářů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Pokračuje proces utváření vlastní identity a osvojování si sociálních norem</a:t>
            </a:r>
          </a:p>
          <a:p>
            <a:r>
              <a:rPr lang="cs-CZ" dirty="0" smtClean="0">
                <a:sym typeface="Symbol"/>
              </a:rPr>
              <a:t> význam noetické a didaktické funkce literatury</a:t>
            </a:r>
          </a:p>
          <a:p>
            <a:r>
              <a:rPr lang="cs-CZ" dirty="0" smtClean="0">
                <a:sym typeface="Symbol"/>
              </a:rPr>
              <a:t>Dle průzkumů čtenářství – první kategorie řazená mezi fáze dospělého čtenářství</a:t>
            </a:r>
          </a:p>
          <a:p>
            <a:pPr lvl="1"/>
            <a:r>
              <a:rPr lang="cs-CZ" dirty="0" smtClean="0">
                <a:sym typeface="Symbol"/>
              </a:rPr>
              <a:t>Mj. Jiří Trávníček: </a:t>
            </a:r>
            <a:r>
              <a:rPr lang="cs-CZ" i="1" dirty="0" smtClean="0"/>
              <a:t>Čtenáři a </a:t>
            </a:r>
            <a:r>
              <a:rPr lang="cs-CZ" i="1" dirty="0" err="1" smtClean="0"/>
              <a:t>internauti</a:t>
            </a:r>
            <a:r>
              <a:rPr lang="cs-CZ" i="1" dirty="0" smtClean="0"/>
              <a:t>. Obyvatelé České republiky a jejich vztah ke čtení (2010)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374</TotalTime>
  <Words>570</Words>
  <Application>Microsoft Office PowerPoint</Application>
  <PresentationFormat>Předvádění na obrazovce (4:3)</PresentationFormat>
  <Paragraphs>106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Motiv1</vt:lpstr>
      <vt:lpstr>Etapy dětského čtenářství</vt:lpstr>
      <vt:lpstr>Etapizace dětského čtenářství</vt:lpstr>
      <vt:lpstr>Adolescence</vt:lpstr>
      <vt:lpstr>Výjimky v dějinách  české LDM</vt:lpstr>
      <vt:lpstr>Ota Hofman</vt:lpstr>
      <vt:lpstr>Hermína Franková</vt:lpstr>
      <vt:lpstr>Jana Červenková</vt:lpstr>
      <vt:lpstr>Ivona Březinová</vt:lpstr>
      <vt:lpstr>Základní charakteristika adolescentních čtenářů</vt:lpstr>
      <vt:lpstr>Struktura čtenářů 1524 let</vt:lpstr>
      <vt:lpstr>Žánrová struktura četby</vt:lpstr>
      <vt:lpstr>Zahraniční produkce</vt:lpstr>
      <vt:lpstr>John Green</vt:lpstr>
      <vt:lpstr>Český pokus o cenzuru</vt:lpstr>
      <vt:lpstr>Jay Asher</vt:lpstr>
      <vt:lpstr>Katherine Patersonová</vt:lpstr>
      <vt:lpstr>Patrick Ness</vt:lpstr>
      <vt:lpstr>Astrid Lindgrenová</vt:lpstr>
      <vt:lpstr>Prezentace aplikace PowerPoint</vt:lpstr>
      <vt:lpstr>Prezentace aplikace PowerPoint</vt:lpstr>
      <vt:lpstr>Prezentace aplikace PowerPoint</vt:lpstr>
      <vt:lpstr>Jostein Gaarder</vt:lpstr>
      <vt:lpstr>Stephen Chbosky</vt:lpstr>
      <vt:lpstr>Prezentace aplikace PowerPoint</vt:lpstr>
      <vt:lpstr>Současná česká tvorba</vt:lpstr>
      <vt:lpstr>Prezentace aplikace PowerPoint</vt:lpstr>
      <vt:lpstr>Iva Procházková</vt:lpstr>
      <vt:lpstr>Ivona Březinová</vt:lpstr>
      <vt:lpstr>Lucie Lomová</vt:lpstr>
      <vt:lpstr>Trendy současné literatury pro dívky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Etapy dětského čtenářství</dc:title>
  <dc:creator>Windows User</dc:creator>
  <cp:lastModifiedBy>Vrtalová Zuzana</cp:lastModifiedBy>
  <cp:revision>57</cp:revision>
  <dcterms:created xsi:type="dcterms:W3CDTF">2014-02-24T00:19:01Z</dcterms:created>
  <dcterms:modified xsi:type="dcterms:W3CDTF">2014-04-24T06:06:34Z</dcterms:modified>
</cp:coreProperties>
</file>