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Lato" panose="020B0604020202020204" charset="-18"/>
      <p:regular r:id="rId13"/>
      <p:bold r:id="rId14"/>
      <p:italic r:id="rId15"/>
      <p:boldItalic r:id="rId16"/>
    </p:embeddedFont>
    <p:embeddedFont>
      <p:font typeface="Raleway" panose="020B0604020202020204" charset="-18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988BF5A-A0CE-4F20-8691-521512DB3BFD}">
  <a:tblStyle styleId="{2988BF5A-A0CE-4F20-8691-521512DB3B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78" y="-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28908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95aeded26c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95aeded26c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5aeded26c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5aeded26c_0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95aeded26c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95aeded26c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5aeded26c_0_3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5aeded26c_0_3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5aeded26c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5aeded26c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9669732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9669732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5aeded26c_0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95aeded26c_0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5aeded26c_0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95aeded26c_0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95aeded26c_0_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95aeded26c_0_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Čtenářský klub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English Reading Club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Mgr. Hana Ficková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KNIHOVNA MĚSTA OSTRAVY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/>
              <a:t>Čtenářskký klub a</a:t>
            </a:r>
            <a:endParaRPr sz="330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/>
              <a:t>English Reading</a:t>
            </a:r>
            <a:endParaRPr sz="330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/>
              <a:t>Club</a:t>
            </a:r>
            <a:endParaRPr sz="3300"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Mgr. Hana Ficková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KNIHOVNA MĚSTA OSTRAVY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fickova@kmo.cz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www.kmo.cz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/>
          <p:nvPr/>
        </p:nvSpPr>
        <p:spPr>
          <a:xfrm>
            <a:off x="515475" y="363650"/>
            <a:ext cx="4020000" cy="4020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29000" endPos="22000" dist="5715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4852275" y="649850"/>
            <a:ext cx="3733800" cy="37338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29000" endPos="22000" dist="5715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title" idx="4294967295"/>
          </p:nvPr>
        </p:nvSpPr>
        <p:spPr>
          <a:xfrm>
            <a:off x="725025" y="1791450"/>
            <a:ext cx="3600900" cy="7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</a:rPr>
              <a:t>Čtenářský</a:t>
            </a:r>
            <a:endParaRPr sz="36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</a:rPr>
              <a:t>klub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81" name="Google Shape;81;p14"/>
          <p:cNvSpPr txBox="1">
            <a:spLocks noGrp="1"/>
          </p:cNvSpPr>
          <p:nvPr>
            <p:ph type="title" idx="4294967295"/>
          </p:nvPr>
        </p:nvSpPr>
        <p:spPr>
          <a:xfrm>
            <a:off x="4918725" y="1711400"/>
            <a:ext cx="3600900" cy="13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</a:rPr>
              <a:t>English</a:t>
            </a:r>
            <a:endParaRPr sz="36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</a:rPr>
              <a:t>Reading Club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4294967295"/>
          </p:nvPr>
        </p:nvSpPr>
        <p:spPr>
          <a:xfrm>
            <a:off x="2056383" y="2869251"/>
            <a:ext cx="2025900" cy="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zal. 2005</a:t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4"/>
          <p:cNvSpPr txBox="1">
            <a:spLocks noGrp="1"/>
          </p:cNvSpPr>
          <p:nvPr>
            <p:ph type="body" idx="4294967295"/>
          </p:nvPr>
        </p:nvSpPr>
        <p:spPr>
          <a:xfrm>
            <a:off x="6177858" y="2910076"/>
            <a:ext cx="2025900" cy="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zal. 2018</a:t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Čtenářský klub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Z podnětu organizace British Council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Ve stejné době vznikly čtenářské kluby v partnerských knihovnách British Council v </a:t>
            </a:r>
            <a:r>
              <a:rPr lang="en-GB" b="1">
                <a:latin typeface="Arial"/>
                <a:ea typeface="Arial"/>
                <a:cs typeface="Arial"/>
                <a:sym typeface="Arial"/>
              </a:rPr>
              <a:t>Brně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, Liberci, Olomouci, </a:t>
            </a:r>
            <a:r>
              <a:rPr lang="en-GB" b="1">
                <a:latin typeface="Arial"/>
                <a:ea typeface="Arial"/>
                <a:cs typeface="Arial"/>
                <a:sym typeface="Arial"/>
              </a:rPr>
              <a:t>Pardubicích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, Ústí nad Labem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2005-2018 ved. Mgr. Pavla Rudzková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Od 2018 Markéta Mahdalová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5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725" y="0"/>
            <a:ext cx="857250" cy="1318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725" y="1242648"/>
            <a:ext cx="857250" cy="1317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5"/>
          <p:cNvPicPr preferRelativeResize="0"/>
          <p:nvPr/>
        </p:nvPicPr>
        <p:blipFill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716" y="2560416"/>
            <a:ext cx="857250" cy="1380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5"/>
          <p:cNvPicPr preferRelativeResize="0"/>
          <p:nvPr/>
        </p:nvPicPr>
        <p:blipFill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725" y="3881875"/>
            <a:ext cx="857250" cy="1261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Čtenářský klub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5-6 setkání za rok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četba v anglickém originále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diskuse v češtině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otevřeno pro veřejnost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není nutné mít čtenářský průkaz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většina účastníků klub navštěvuje od samého začátku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125" y="-9"/>
            <a:ext cx="857250" cy="1322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6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375" y="1269275"/>
            <a:ext cx="866775" cy="13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6"/>
          <p:cNvPicPr preferRelativeResize="0"/>
          <p:nvPr/>
        </p:nvPicPr>
        <p:blipFill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366" y="2571741"/>
            <a:ext cx="866775" cy="1307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6"/>
          <p:cNvPicPr preferRelativeResize="0"/>
          <p:nvPr/>
        </p:nvPicPr>
        <p:blipFill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375" y="3830116"/>
            <a:ext cx="866775" cy="1313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Čtenářský klub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78 kolekcí knih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tituly oceněné literárními cenami (The Booker Prize aj.)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Knihy původně nakupovány z rozpočtu British Council, nyní financováno KMO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zapůjčování knih mezi kluby, nejčastěji z Britského centra v Pardubicích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75" y="3859939"/>
            <a:ext cx="876300" cy="1336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75" y="0"/>
            <a:ext cx="876300" cy="132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7"/>
          <p:cNvPicPr preferRelativeResize="0"/>
          <p:nvPr/>
        </p:nvPicPr>
        <p:blipFill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67" y="1299842"/>
            <a:ext cx="876300" cy="1319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75" y="2571750"/>
            <a:ext cx="876300" cy="1311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8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82699"/>
            <a:ext cx="9144004" cy="60960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English Reading Club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První setkání proběhlo v listopadu 2018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Založen Mgr. Karlou Kovalovou, PhD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Od září 2019 ved. Mgr. Hana Ficková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Záměrem bylo oslovit hlavně studenty vysokých škol, kteří by v klubu četli a rozebírali kvalitní literaturu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19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750" y="0"/>
            <a:ext cx="857250" cy="131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9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741" y="1282466"/>
            <a:ext cx="857250" cy="1300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9"/>
          <p:cNvPicPr preferRelativeResize="0"/>
          <p:nvPr/>
        </p:nvPicPr>
        <p:blipFill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747" y="2571750"/>
            <a:ext cx="857249" cy="1303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9"/>
          <p:cNvPicPr preferRelativeResize="0"/>
          <p:nvPr/>
        </p:nvPicPr>
        <p:blipFill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748" y="3824425"/>
            <a:ext cx="857251" cy="13182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English reading club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4" name="Google Shape;134;p20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Setkání 1x měsíčně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četba v anglickém originále, diskuse v angličtině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knihy z fondů KMO, zapůjčování z BC v Pardubicích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otevřeno pro veřejnost, není nutné mít čtenářský průkaz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účastní se Češi i cizinci, zájem studentů není velký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684" y="1359191"/>
            <a:ext cx="838592" cy="1257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0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675" y="2585902"/>
            <a:ext cx="838591" cy="1295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0"/>
          <p:cNvPicPr preferRelativeResize="0"/>
          <p:nvPr/>
        </p:nvPicPr>
        <p:blipFill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675" y="0"/>
            <a:ext cx="838600" cy="1387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0"/>
          <p:cNvPicPr preferRelativeResize="0"/>
          <p:nvPr/>
        </p:nvPicPr>
        <p:blipFill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666" y="3854391"/>
            <a:ext cx="838600" cy="128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" name="Google Shape;143;p21"/>
          <p:cNvGraphicFramePr/>
          <p:nvPr/>
        </p:nvGraphicFramePr>
        <p:xfrm>
          <a:off x="2484275" y="398950"/>
          <a:ext cx="6234275" cy="4341750"/>
        </p:xfrm>
        <a:graphic>
          <a:graphicData uri="http://schemas.openxmlformats.org/drawingml/2006/table">
            <a:tbl>
              <a:tblPr>
                <a:noFill/>
                <a:tableStyleId>{2988BF5A-A0CE-4F20-8691-521512DB3BFD}</a:tableStyleId>
              </a:tblPr>
              <a:tblGrid>
                <a:gridCol w="1183375"/>
                <a:gridCol w="2710275"/>
                <a:gridCol w="1196550"/>
                <a:gridCol w="1144075"/>
              </a:tblGrid>
              <a:tr h="310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/>
                        <a:t>Datum</a:t>
                      </a:r>
                      <a:endParaRPr sz="1200" b="1"/>
                    </a:p>
                  </a:txBody>
                  <a:tcPr marL="126000" marR="18000" marT="18000" marB="18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/>
                        <a:t>Název knihy</a:t>
                      </a:r>
                      <a:endParaRPr sz="1200" b="1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/>
                        <a:t>Půjčené knihy</a:t>
                      </a:r>
                      <a:endParaRPr sz="1200" b="1"/>
                    </a:p>
                  </a:txBody>
                  <a:tcPr marL="18000" marR="18000" marT="18000" marB="18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/>
                        <a:t>Návštěvníci</a:t>
                      </a:r>
                      <a:endParaRPr sz="1200" b="1"/>
                    </a:p>
                  </a:txBody>
                  <a:tcPr marL="18000" marR="18000" marT="18000" marB="18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11 / 2018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White Teeth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9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Dark Matter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9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Small Great Things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6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Night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6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Sea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Life After Life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8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6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Shalimar the Clown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9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Railway Man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Gone Girl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6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 / 2019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Black Swan Green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 / 2020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Never Let Me Go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8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 / 2020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Girl Who Married a Lion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0125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 / 2020</a:t>
                      </a:r>
                      <a:endParaRPr sz="600"/>
                    </a:p>
                  </a:txBody>
                  <a:tcPr marL="126000" marR="270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Wonder</a:t>
                      </a:r>
                      <a:endParaRPr sz="600"/>
                    </a:p>
                  </a:txBody>
                  <a:tcPr marL="288000" marR="1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600"/>
                    </a:p>
                  </a:txBody>
                  <a:tcPr marL="18000" marR="558000" marT="18000" marB="1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44" name="Google Shape;144;p21"/>
          <p:cNvCxnSpPr/>
          <p:nvPr/>
        </p:nvCxnSpPr>
        <p:spPr>
          <a:xfrm>
            <a:off x="2484275" y="2879950"/>
            <a:ext cx="6239100" cy="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45" name="Google Shape;145;p21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000" y="-10445"/>
            <a:ext cx="857250" cy="128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1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000" y="1199233"/>
            <a:ext cx="857250" cy="1377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1"/>
          <p:cNvPicPr preferRelativeResize="0"/>
          <p:nvPr/>
        </p:nvPicPr>
        <p:blipFill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003" y="2528438"/>
            <a:ext cx="857250" cy="1349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1"/>
          <p:cNvPicPr preferRelativeResize="0"/>
          <p:nvPr/>
        </p:nvPicPr>
        <p:blipFill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000" y="3849778"/>
            <a:ext cx="857250" cy="1304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Předvádění na obrazovce (16:9)</PresentationFormat>
  <Paragraphs>102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Lato</vt:lpstr>
      <vt:lpstr>Raleway</vt:lpstr>
      <vt:lpstr>Swiss</vt:lpstr>
      <vt:lpstr>Čtenářský klub a English Reading Club</vt:lpstr>
      <vt:lpstr>Čtenářský klub</vt:lpstr>
      <vt:lpstr>Čtenářský klub</vt:lpstr>
      <vt:lpstr>Čtenářský klub</vt:lpstr>
      <vt:lpstr>Čtenářský klub</vt:lpstr>
      <vt:lpstr>Prezentace aplikace PowerPoint</vt:lpstr>
      <vt:lpstr>English Reading Club</vt:lpstr>
      <vt:lpstr>English reading club</vt:lpstr>
      <vt:lpstr>Prezentace aplikace PowerPoint</vt:lpstr>
      <vt:lpstr>Čtenářskký klub a English Reading Club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Čtenářský klub a English Reading Club</dc:title>
  <dc:creator>Zendulková Zuzana</dc:creator>
  <cp:lastModifiedBy>Zendulková Zuzana</cp:lastModifiedBy>
  <cp:revision>1</cp:revision>
  <dcterms:modified xsi:type="dcterms:W3CDTF">2020-10-06T11:45:02Z</dcterms:modified>
</cp:coreProperties>
</file>