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Myriad Pro 1" charset="1" panose="020B0506030403020204"/>
      <p:regular r:id="rId10"/>
    </p:embeddedFont>
    <p:embeddedFont>
      <p:font typeface="Myriad Pro 2" charset="1" panose="020B0603030403020204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slides/slide1.xml" Type="http://schemas.openxmlformats.org/officeDocument/2006/relationships/slide"/><Relationship Id="rId13" Target="slides/slide2.xml" Type="http://schemas.openxmlformats.org/officeDocument/2006/relationships/slide"/><Relationship Id="rId14" Target="slides/slide3.xml" Type="http://schemas.openxmlformats.org/officeDocument/2006/relationships/slide"/><Relationship Id="rId15" Target="slides/slide4.xml" Type="http://schemas.openxmlformats.org/officeDocument/2006/relationships/slide"/><Relationship Id="rId16" Target="slides/slide5.xml" Type="http://schemas.openxmlformats.org/officeDocument/2006/relationships/slide"/><Relationship Id="rId17" Target="slides/slide6.xml" Type="http://schemas.openxmlformats.org/officeDocument/2006/relationships/slide"/><Relationship Id="rId18" Target="slides/slide7.xml" Type="http://schemas.openxmlformats.org/officeDocument/2006/relationships/slide"/><Relationship Id="rId19" Target="slides/slide8.xml" Type="http://schemas.openxmlformats.org/officeDocument/2006/relationships/slide"/><Relationship Id="rId2" Target="presProps.xml" Type="http://schemas.openxmlformats.org/officeDocument/2006/relationships/presProps"/><Relationship Id="rId20" Target="slides/slide9.xml" Type="http://schemas.openxmlformats.org/officeDocument/2006/relationships/slide"/><Relationship Id="rId21" Target="slides/slide10.xml" Type="http://schemas.openxmlformats.org/officeDocument/2006/relationships/slide"/><Relationship Id="rId22" Target="slides/slide11.xml" Type="http://schemas.openxmlformats.org/officeDocument/2006/relationships/slide"/><Relationship Id="rId23" Target="slides/slide12.xml" Type="http://schemas.openxmlformats.org/officeDocument/2006/relationships/slide"/><Relationship Id="rId24" Target="slides/slide13.xml" Type="http://schemas.openxmlformats.org/officeDocument/2006/relationships/slide"/><Relationship Id="rId25" Target="slides/slide14.xml" Type="http://schemas.openxmlformats.org/officeDocument/2006/relationships/slide"/><Relationship Id="rId26" Target="slides/slide15.xml" Type="http://schemas.openxmlformats.org/officeDocument/2006/relationships/slide"/><Relationship Id="rId27" Target="slides/slide16.xml" Type="http://schemas.openxmlformats.org/officeDocument/2006/relationships/slide"/><Relationship Id="rId28" Target="slides/slide17.xml" Type="http://schemas.openxmlformats.org/officeDocument/2006/relationships/slide"/><Relationship Id="rId29" Target="slides/slide18.xml" Type="http://schemas.openxmlformats.org/officeDocument/2006/relationships/slide"/><Relationship Id="rId3" Target="viewProps.xml" Type="http://schemas.openxmlformats.org/officeDocument/2006/relationships/viewProps"/><Relationship Id="rId30" Target="slides/slide19.xml" Type="http://schemas.openxmlformats.org/officeDocument/2006/relationships/slide"/><Relationship Id="rId31" Target="slides/slide20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7.jpe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6.jpeg" Type="http://schemas.openxmlformats.org/officeDocument/2006/relationships/image"/><Relationship Id="rId4" Target="../media/image27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5.jpeg" Type="http://schemas.openxmlformats.org/officeDocument/2006/relationships/image"/><Relationship Id="rId4" Target="../media/image36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30011" y="5099656"/>
            <a:ext cx="3220789" cy="3220789"/>
          </a:xfrm>
          <a:custGeom>
            <a:avLst/>
            <a:gdLst/>
            <a:ahLst/>
            <a:cxnLst/>
            <a:rect r="r" b="b" t="t" l="l"/>
            <a:pathLst>
              <a:path h="3220789" w="3220789">
                <a:moveTo>
                  <a:pt x="0" y="0"/>
                </a:moveTo>
                <a:lnTo>
                  <a:pt x="3220789" y="0"/>
                </a:lnTo>
                <a:lnTo>
                  <a:pt x="3220789" y="3220789"/>
                </a:lnTo>
                <a:lnTo>
                  <a:pt x="0" y="32207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43899" y="8692838"/>
            <a:ext cx="14592438" cy="94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65"/>
              </a:lnSpc>
            </a:pPr>
            <a:r>
              <a:rPr lang="en-US" sz="4975">
                <a:solidFill>
                  <a:srgbClr val="000000"/>
                </a:solidFill>
                <a:latin typeface="Myriad Pro 1"/>
              </a:rPr>
              <a:t>Gabriela Svobodová / Knihovna Jiřího Mahena v Brně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381853" y="148113"/>
            <a:ext cx="12917103" cy="4595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69"/>
              </a:lnSpc>
            </a:pPr>
            <a:r>
              <a:rPr lang="en-US" sz="12478">
                <a:solidFill>
                  <a:srgbClr val="000000"/>
                </a:solidFill>
                <a:latin typeface="Myriad Pro 1"/>
              </a:rPr>
              <a:t>UKÁZKOVÁ LEKCE PROGRAMU BOOKSTART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88828" y="1264726"/>
            <a:ext cx="11766838" cy="8530958"/>
          </a:xfrm>
          <a:custGeom>
            <a:avLst/>
            <a:gdLst/>
            <a:ahLst/>
            <a:cxnLst/>
            <a:rect r="r" b="b" t="t" l="l"/>
            <a:pathLst>
              <a:path h="8530958" w="11766838">
                <a:moveTo>
                  <a:pt x="0" y="0"/>
                </a:moveTo>
                <a:lnTo>
                  <a:pt x="11766838" y="0"/>
                </a:lnTo>
                <a:lnTo>
                  <a:pt x="11766838" y="8530958"/>
                </a:lnTo>
                <a:lnTo>
                  <a:pt x="0" y="8530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739018" y="2394110"/>
            <a:ext cx="19766036" cy="2749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266"/>
              </a:lnSpc>
            </a:pPr>
            <a:r>
              <a:rPr lang="en-US" sz="14475">
                <a:solidFill>
                  <a:srgbClr val="FF914D"/>
                </a:solidFill>
                <a:latin typeface="Myriad Pro 1"/>
              </a:rPr>
              <a:t>Písničky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897418" y="5143500"/>
            <a:ext cx="7300452" cy="4114800"/>
          </a:xfrm>
          <a:custGeom>
            <a:avLst/>
            <a:gdLst/>
            <a:ahLst/>
            <a:cxnLst/>
            <a:rect r="r" b="b" t="t" l="l"/>
            <a:pathLst>
              <a:path h="4114800" w="7300452">
                <a:moveTo>
                  <a:pt x="0" y="0"/>
                </a:moveTo>
                <a:lnTo>
                  <a:pt x="7300452" y="0"/>
                </a:lnTo>
                <a:lnTo>
                  <a:pt x="7300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3207369" y="1337583"/>
            <a:ext cx="23510026" cy="3270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04"/>
              </a:lnSpc>
            </a:pPr>
            <a:r>
              <a:rPr lang="en-US" sz="17217">
                <a:solidFill>
                  <a:srgbClr val="FF914D"/>
                </a:solidFill>
                <a:latin typeface="Myriad Pro 1"/>
              </a:rPr>
              <a:t>Kouzelná kniha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95119" y="1222965"/>
            <a:ext cx="7712762" cy="7841070"/>
          </a:xfrm>
          <a:custGeom>
            <a:avLst/>
            <a:gdLst/>
            <a:ahLst/>
            <a:cxnLst/>
            <a:rect r="r" b="b" t="t" l="l"/>
            <a:pathLst>
              <a:path h="7841070" w="7712762">
                <a:moveTo>
                  <a:pt x="0" y="0"/>
                </a:moveTo>
                <a:lnTo>
                  <a:pt x="7712762" y="0"/>
                </a:lnTo>
                <a:lnTo>
                  <a:pt x="7712762" y="7841070"/>
                </a:lnTo>
                <a:lnTo>
                  <a:pt x="0" y="7841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77113" y="418061"/>
            <a:ext cx="6680865" cy="9450877"/>
          </a:xfrm>
          <a:custGeom>
            <a:avLst/>
            <a:gdLst/>
            <a:ahLst/>
            <a:cxnLst/>
            <a:rect r="r" b="b" t="t" l="l"/>
            <a:pathLst>
              <a:path h="9450877" w="6680865">
                <a:moveTo>
                  <a:pt x="0" y="0"/>
                </a:moveTo>
                <a:lnTo>
                  <a:pt x="6680865" y="0"/>
                </a:lnTo>
                <a:lnTo>
                  <a:pt x="6680865" y="9450878"/>
                </a:lnTo>
                <a:lnTo>
                  <a:pt x="0" y="9450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22426" y="3262775"/>
            <a:ext cx="7043147" cy="6470891"/>
          </a:xfrm>
          <a:custGeom>
            <a:avLst/>
            <a:gdLst/>
            <a:ahLst/>
            <a:cxnLst/>
            <a:rect r="r" b="b" t="t" l="l"/>
            <a:pathLst>
              <a:path h="6470891" w="7043147">
                <a:moveTo>
                  <a:pt x="0" y="0"/>
                </a:moveTo>
                <a:lnTo>
                  <a:pt x="7043148" y="0"/>
                </a:lnTo>
                <a:lnTo>
                  <a:pt x="7043148" y="6470892"/>
                </a:lnTo>
                <a:lnTo>
                  <a:pt x="0" y="6470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2968827" y="-7524"/>
            <a:ext cx="23510026" cy="3270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104"/>
              </a:lnSpc>
            </a:pPr>
            <a:r>
              <a:rPr lang="en-US" sz="17217">
                <a:solidFill>
                  <a:srgbClr val="FF914D"/>
                </a:solidFill>
                <a:latin typeface="Myriad Pro 1"/>
              </a:rPr>
              <a:t>Čtení s aktivitami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92862" y="0"/>
            <a:ext cx="7795138" cy="10393518"/>
          </a:xfrm>
          <a:custGeom>
            <a:avLst/>
            <a:gdLst/>
            <a:ahLst/>
            <a:cxnLst/>
            <a:rect r="r" b="b" t="t" l="l"/>
            <a:pathLst>
              <a:path h="10393518" w="7795138">
                <a:moveTo>
                  <a:pt x="0" y="0"/>
                </a:moveTo>
                <a:lnTo>
                  <a:pt x="7795138" y="0"/>
                </a:lnTo>
                <a:lnTo>
                  <a:pt x="7795138" y="10393518"/>
                </a:lnTo>
                <a:lnTo>
                  <a:pt x="0" y="10393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155829" y="763257"/>
            <a:ext cx="6471809" cy="8760485"/>
          </a:xfrm>
          <a:custGeom>
            <a:avLst/>
            <a:gdLst/>
            <a:ahLst/>
            <a:cxnLst/>
            <a:rect r="r" b="b" t="t" l="l"/>
            <a:pathLst>
              <a:path h="8760485" w="6471809">
                <a:moveTo>
                  <a:pt x="0" y="0"/>
                </a:moveTo>
                <a:lnTo>
                  <a:pt x="6471808" y="0"/>
                </a:lnTo>
                <a:lnTo>
                  <a:pt x="6471808" y="8760486"/>
                </a:lnTo>
                <a:lnTo>
                  <a:pt x="0" y="8760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77769" y="3313628"/>
            <a:ext cx="3283147" cy="3036911"/>
          </a:xfrm>
          <a:custGeom>
            <a:avLst/>
            <a:gdLst/>
            <a:ahLst/>
            <a:cxnLst/>
            <a:rect r="r" b="b" t="t" l="l"/>
            <a:pathLst>
              <a:path h="3036911" w="3283147">
                <a:moveTo>
                  <a:pt x="0" y="0"/>
                </a:moveTo>
                <a:lnTo>
                  <a:pt x="3283147" y="0"/>
                </a:lnTo>
                <a:lnTo>
                  <a:pt x="3283147" y="3036912"/>
                </a:lnTo>
                <a:lnTo>
                  <a:pt x="0" y="3036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922860" y="2884328"/>
            <a:ext cx="6794502" cy="4518344"/>
          </a:xfrm>
          <a:custGeom>
            <a:avLst/>
            <a:gdLst/>
            <a:ahLst/>
            <a:cxnLst/>
            <a:rect r="r" b="b" t="t" l="l"/>
            <a:pathLst>
              <a:path h="4518344" w="6794502">
                <a:moveTo>
                  <a:pt x="6794502" y="0"/>
                </a:moveTo>
                <a:lnTo>
                  <a:pt x="0" y="0"/>
                </a:lnTo>
                <a:lnTo>
                  <a:pt x="0" y="4518344"/>
                </a:lnTo>
                <a:lnTo>
                  <a:pt x="6794502" y="4518344"/>
                </a:lnTo>
                <a:lnTo>
                  <a:pt x="679450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4475" y="1340581"/>
            <a:ext cx="6590212" cy="6983006"/>
          </a:xfrm>
          <a:custGeom>
            <a:avLst/>
            <a:gdLst/>
            <a:ahLst/>
            <a:cxnLst/>
            <a:rect r="r" b="b" t="t" l="l"/>
            <a:pathLst>
              <a:path h="6983006" w="6590212">
                <a:moveTo>
                  <a:pt x="0" y="0"/>
                </a:moveTo>
                <a:lnTo>
                  <a:pt x="6590212" y="0"/>
                </a:lnTo>
                <a:lnTo>
                  <a:pt x="6590212" y="6983006"/>
                </a:lnTo>
                <a:lnTo>
                  <a:pt x="0" y="69830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10782" y="2011883"/>
            <a:ext cx="9279551" cy="6661945"/>
          </a:xfrm>
          <a:custGeom>
            <a:avLst/>
            <a:gdLst/>
            <a:ahLst/>
            <a:cxnLst/>
            <a:rect r="r" b="b" t="t" l="l"/>
            <a:pathLst>
              <a:path h="6661945" w="9279551">
                <a:moveTo>
                  <a:pt x="0" y="0"/>
                </a:moveTo>
                <a:lnTo>
                  <a:pt x="9279551" y="0"/>
                </a:lnTo>
                <a:lnTo>
                  <a:pt x="9279551" y="6661945"/>
                </a:lnTo>
                <a:lnTo>
                  <a:pt x="0" y="6661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683599" y="-618452"/>
            <a:ext cx="7604401" cy="10905452"/>
          </a:xfrm>
          <a:custGeom>
            <a:avLst/>
            <a:gdLst/>
            <a:ahLst/>
            <a:cxnLst/>
            <a:rect r="r" b="b" t="t" l="l"/>
            <a:pathLst>
              <a:path h="10905452" w="7604401">
                <a:moveTo>
                  <a:pt x="0" y="0"/>
                </a:moveTo>
                <a:lnTo>
                  <a:pt x="7604401" y="0"/>
                </a:lnTo>
                <a:lnTo>
                  <a:pt x="7604401" y="10905452"/>
                </a:lnTo>
                <a:lnTo>
                  <a:pt x="0" y="10905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78" t="0" r="-3778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257288" y="5335046"/>
            <a:ext cx="4897532" cy="4781216"/>
          </a:xfrm>
          <a:custGeom>
            <a:avLst/>
            <a:gdLst/>
            <a:ahLst/>
            <a:cxnLst/>
            <a:rect r="r" b="b" t="t" l="l"/>
            <a:pathLst>
              <a:path h="4781216" w="4897532">
                <a:moveTo>
                  <a:pt x="0" y="0"/>
                </a:moveTo>
                <a:lnTo>
                  <a:pt x="4897532" y="0"/>
                </a:lnTo>
                <a:lnTo>
                  <a:pt x="4897532" y="4781216"/>
                </a:lnTo>
                <a:lnTo>
                  <a:pt x="0" y="4781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1580950" y="579894"/>
            <a:ext cx="5975367" cy="4526340"/>
          </a:xfrm>
          <a:custGeom>
            <a:avLst/>
            <a:gdLst/>
            <a:ahLst/>
            <a:cxnLst/>
            <a:rect r="r" b="b" t="t" l="l"/>
            <a:pathLst>
              <a:path h="4526340" w="5975367">
                <a:moveTo>
                  <a:pt x="5975366" y="0"/>
                </a:moveTo>
                <a:lnTo>
                  <a:pt x="0" y="0"/>
                </a:lnTo>
                <a:lnTo>
                  <a:pt x="0" y="4526340"/>
                </a:lnTo>
                <a:lnTo>
                  <a:pt x="5975366" y="4526340"/>
                </a:lnTo>
                <a:lnTo>
                  <a:pt x="5975366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84921" y="6076038"/>
            <a:ext cx="5854232" cy="3622306"/>
          </a:xfrm>
          <a:custGeom>
            <a:avLst/>
            <a:gdLst/>
            <a:ahLst/>
            <a:cxnLst/>
            <a:rect r="r" b="b" t="t" l="l"/>
            <a:pathLst>
              <a:path h="3622306" w="5854232">
                <a:moveTo>
                  <a:pt x="0" y="0"/>
                </a:moveTo>
                <a:lnTo>
                  <a:pt x="5854232" y="0"/>
                </a:lnTo>
                <a:lnTo>
                  <a:pt x="5854232" y="3622306"/>
                </a:lnTo>
                <a:lnTo>
                  <a:pt x="0" y="36223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579894"/>
            <a:ext cx="4879805" cy="4935327"/>
          </a:xfrm>
          <a:custGeom>
            <a:avLst/>
            <a:gdLst/>
            <a:ahLst/>
            <a:cxnLst/>
            <a:rect r="r" b="b" t="t" l="l"/>
            <a:pathLst>
              <a:path h="4935327" w="4879805">
                <a:moveTo>
                  <a:pt x="0" y="0"/>
                </a:moveTo>
                <a:lnTo>
                  <a:pt x="4879805" y="0"/>
                </a:lnTo>
                <a:lnTo>
                  <a:pt x="4879805" y="4935327"/>
                </a:lnTo>
                <a:lnTo>
                  <a:pt x="0" y="49353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646000" y="1249675"/>
            <a:ext cx="3504442" cy="7787650"/>
          </a:xfrm>
          <a:custGeom>
            <a:avLst/>
            <a:gdLst/>
            <a:ahLst/>
            <a:cxnLst/>
            <a:rect r="r" b="b" t="t" l="l"/>
            <a:pathLst>
              <a:path h="7787650" w="3504442">
                <a:moveTo>
                  <a:pt x="0" y="0"/>
                </a:moveTo>
                <a:lnTo>
                  <a:pt x="3504442" y="0"/>
                </a:lnTo>
                <a:lnTo>
                  <a:pt x="3504442" y="7787650"/>
                </a:lnTo>
                <a:lnTo>
                  <a:pt x="0" y="7787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95408" y="3151012"/>
            <a:ext cx="8399374" cy="6299531"/>
          </a:xfrm>
          <a:custGeom>
            <a:avLst/>
            <a:gdLst/>
            <a:ahLst/>
            <a:cxnLst/>
            <a:rect r="r" b="b" t="t" l="l"/>
            <a:pathLst>
              <a:path h="6299531" w="8399374">
                <a:moveTo>
                  <a:pt x="0" y="0"/>
                </a:moveTo>
                <a:lnTo>
                  <a:pt x="8399374" y="0"/>
                </a:lnTo>
                <a:lnTo>
                  <a:pt x="8399374" y="6299530"/>
                </a:lnTo>
                <a:lnTo>
                  <a:pt x="0" y="6299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06302" y="3151012"/>
            <a:ext cx="8311881" cy="6299531"/>
          </a:xfrm>
          <a:custGeom>
            <a:avLst/>
            <a:gdLst/>
            <a:ahLst/>
            <a:cxnLst/>
            <a:rect r="r" b="b" t="t" l="l"/>
            <a:pathLst>
              <a:path h="6299531" w="8311881">
                <a:moveTo>
                  <a:pt x="0" y="0"/>
                </a:moveTo>
                <a:lnTo>
                  <a:pt x="8311881" y="0"/>
                </a:lnTo>
                <a:lnTo>
                  <a:pt x="8311881" y="6299530"/>
                </a:lnTo>
                <a:lnTo>
                  <a:pt x="0" y="6299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2781892" y="308505"/>
            <a:ext cx="23442362" cy="2612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266"/>
              </a:lnSpc>
            </a:pPr>
            <a:r>
              <a:rPr lang="en-US" sz="13761">
                <a:solidFill>
                  <a:srgbClr val="FF914D"/>
                </a:solidFill>
                <a:latin typeface="Myriad Pro 1"/>
              </a:rPr>
              <a:t>Výtvarné tvoření a volná herna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04939" y="709605"/>
            <a:ext cx="5882143" cy="5551272"/>
          </a:xfrm>
          <a:custGeom>
            <a:avLst/>
            <a:gdLst/>
            <a:ahLst/>
            <a:cxnLst/>
            <a:rect r="r" b="b" t="t" l="l"/>
            <a:pathLst>
              <a:path h="5551272" w="5882143">
                <a:moveTo>
                  <a:pt x="0" y="0"/>
                </a:moveTo>
                <a:lnTo>
                  <a:pt x="5882143" y="0"/>
                </a:lnTo>
                <a:lnTo>
                  <a:pt x="5882143" y="5551273"/>
                </a:lnTo>
                <a:lnTo>
                  <a:pt x="0" y="55512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60200" y="1801219"/>
            <a:ext cx="11789680" cy="8334445"/>
          </a:xfrm>
          <a:custGeom>
            <a:avLst/>
            <a:gdLst/>
            <a:ahLst/>
            <a:cxnLst/>
            <a:rect r="r" b="b" t="t" l="l"/>
            <a:pathLst>
              <a:path h="8334445" w="11789680">
                <a:moveTo>
                  <a:pt x="0" y="0"/>
                </a:moveTo>
                <a:lnTo>
                  <a:pt x="11789680" y="0"/>
                </a:lnTo>
                <a:lnTo>
                  <a:pt x="11789680" y="8334445"/>
                </a:lnTo>
                <a:lnTo>
                  <a:pt x="0" y="833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51569" y="171248"/>
            <a:ext cx="16984861" cy="2269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685"/>
              </a:lnSpc>
            </a:pPr>
            <a:r>
              <a:rPr lang="en-US" sz="11918">
                <a:solidFill>
                  <a:srgbClr val="FF914D"/>
                </a:solidFill>
                <a:latin typeface="Myriad Pro 1"/>
              </a:rPr>
              <a:t>Bookstart v Ústřední knihovně KJM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4200231"/>
            <a:ext cx="16055345" cy="4191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71166" indent="-485583" lvl="1">
              <a:lnSpc>
                <a:spcPts val="8321"/>
              </a:lnSpc>
              <a:buFont typeface="Arial"/>
              <a:buChar char="•"/>
            </a:pPr>
            <a:r>
              <a:rPr lang="en-US" sz="4498">
                <a:solidFill>
                  <a:srgbClr val="000000"/>
                </a:solidFill>
                <a:latin typeface="Myriad Pro 2"/>
              </a:rPr>
              <a:t>pravidelná setkání každý měsíc</a:t>
            </a:r>
          </a:p>
          <a:p>
            <a:pPr marL="971166" indent="-485583" lvl="1">
              <a:lnSpc>
                <a:spcPts val="8321"/>
              </a:lnSpc>
              <a:buFont typeface="Arial"/>
              <a:buChar char="•"/>
            </a:pPr>
            <a:r>
              <a:rPr lang="en-US" sz="4498">
                <a:solidFill>
                  <a:srgbClr val="000000"/>
                </a:solidFill>
                <a:latin typeface="Myriad Pro 2"/>
              </a:rPr>
              <a:t>dva dopolední termíny pro skupinu rodičů s dětmi 0-3 roky</a:t>
            </a:r>
          </a:p>
          <a:p>
            <a:pPr marL="971166" indent="-485583" lvl="1">
              <a:lnSpc>
                <a:spcPts val="8321"/>
              </a:lnSpc>
              <a:buFont typeface="Arial"/>
              <a:buChar char="•"/>
            </a:pPr>
            <a:r>
              <a:rPr lang="en-US" sz="4498">
                <a:solidFill>
                  <a:srgbClr val="000000"/>
                </a:solidFill>
                <a:latin typeface="Myriad Pro 2"/>
              </a:rPr>
              <a:t>dva odpolední termíny pro věkovou kategorii 3-6 let</a:t>
            </a:r>
          </a:p>
          <a:p>
            <a:pPr marL="971166" indent="-485583" lvl="1">
              <a:lnSpc>
                <a:spcPts val="8321"/>
              </a:lnSpc>
              <a:buFont typeface="Arial"/>
              <a:buChar char="•"/>
            </a:pPr>
            <a:r>
              <a:rPr lang="en-US" sz="4498">
                <a:solidFill>
                  <a:srgbClr val="000000"/>
                </a:solidFill>
                <a:latin typeface="Myriad Pro 2"/>
              </a:rPr>
              <a:t>program inspirovaný knižním příběhem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222333" y="428625"/>
            <a:ext cx="18510333" cy="8437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28"/>
              </a:lnSpc>
            </a:pPr>
            <a:r>
              <a:rPr lang="en-US" sz="15449">
                <a:solidFill>
                  <a:srgbClr val="FF914D"/>
                </a:solidFill>
                <a:latin typeface="Myriad Pro 1"/>
              </a:rPr>
              <a:t>Děkuji za pozornost </a:t>
            </a:r>
          </a:p>
          <a:p>
            <a:pPr algn="ctr">
              <a:lnSpc>
                <a:spcPts val="21628"/>
              </a:lnSpc>
            </a:pPr>
            <a:r>
              <a:rPr lang="en-US" sz="15449">
                <a:solidFill>
                  <a:srgbClr val="FF914D"/>
                </a:solidFill>
                <a:latin typeface="Myriad Pro 1"/>
              </a:rPr>
              <a:t>a přeji mnoho </a:t>
            </a:r>
          </a:p>
          <a:p>
            <a:pPr algn="ctr">
              <a:lnSpc>
                <a:spcPts val="21628"/>
              </a:lnSpc>
            </a:pPr>
            <a:r>
              <a:rPr lang="en-US" sz="15449">
                <a:solidFill>
                  <a:srgbClr val="FF914D"/>
                </a:solidFill>
                <a:latin typeface="Myriad Pro 1"/>
              </a:rPr>
              <a:t>povedených lekcí!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48441" y="594388"/>
            <a:ext cx="5141477" cy="9098225"/>
          </a:xfrm>
          <a:custGeom>
            <a:avLst/>
            <a:gdLst/>
            <a:ahLst/>
            <a:cxnLst/>
            <a:rect r="r" b="b" t="t" l="l"/>
            <a:pathLst>
              <a:path h="9098225" w="5141477">
                <a:moveTo>
                  <a:pt x="0" y="0"/>
                </a:moveTo>
                <a:lnTo>
                  <a:pt x="5141476" y="0"/>
                </a:lnTo>
                <a:lnTo>
                  <a:pt x="5141476" y="9098224"/>
                </a:lnTo>
                <a:lnTo>
                  <a:pt x="0" y="9098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070" t="-5343" r="-17700" b="-6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53909" y="600075"/>
            <a:ext cx="10784478" cy="4054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25"/>
              </a:lnSpc>
            </a:pPr>
            <a:r>
              <a:rPr lang="en-US" sz="11018">
                <a:solidFill>
                  <a:srgbClr val="FF914D"/>
                </a:solidFill>
                <a:latin typeface="Myriad Pro 1"/>
              </a:rPr>
              <a:t>Ukázková lekce: </a:t>
            </a:r>
          </a:p>
          <a:p>
            <a:pPr algn="ctr">
              <a:lnSpc>
                <a:spcPts val="15425"/>
              </a:lnSpc>
            </a:pPr>
            <a:r>
              <a:rPr lang="en-US" sz="11018">
                <a:solidFill>
                  <a:srgbClr val="FF914D"/>
                </a:solidFill>
                <a:latin typeface="Myriad Pro 1"/>
              </a:rPr>
              <a:t>jak vytvořit program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497557"/>
            <a:ext cx="7351330" cy="4760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100703" indent="-550351" lvl="1">
              <a:lnSpc>
                <a:spcPts val="9431"/>
              </a:lnSpc>
              <a:buFont typeface="Arial"/>
              <a:buChar char="•"/>
            </a:pPr>
            <a:r>
              <a:rPr lang="en-US" sz="5098">
                <a:solidFill>
                  <a:srgbClr val="000000"/>
                </a:solidFill>
                <a:latin typeface="Myriad Pro 2"/>
              </a:rPr>
              <a:t>téma</a:t>
            </a:r>
          </a:p>
          <a:p>
            <a:pPr algn="just" marL="1100703" indent="-550351" lvl="1">
              <a:lnSpc>
                <a:spcPts val="9431"/>
              </a:lnSpc>
              <a:buFont typeface="Arial"/>
              <a:buChar char="•"/>
            </a:pPr>
            <a:r>
              <a:rPr lang="en-US" sz="5098">
                <a:solidFill>
                  <a:srgbClr val="000000"/>
                </a:solidFill>
                <a:latin typeface="Myriad Pro 2"/>
              </a:rPr>
              <a:t>cílová skupina</a:t>
            </a:r>
          </a:p>
          <a:p>
            <a:pPr algn="just" marL="1100703" indent="-550351" lvl="1">
              <a:lnSpc>
                <a:spcPts val="9431"/>
              </a:lnSpc>
              <a:buFont typeface="Arial"/>
              <a:buChar char="•"/>
            </a:pPr>
            <a:r>
              <a:rPr lang="en-US" sz="5098">
                <a:solidFill>
                  <a:srgbClr val="000000"/>
                </a:solidFill>
                <a:latin typeface="Myriad Pro 2"/>
              </a:rPr>
              <a:t>dostupné prostředky</a:t>
            </a:r>
          </a:p>
          <a:p>
            <a:pPr algn="just" marL="1100703" indent="-550351" lvl="1">
              <a:lnSpc>
                <a:spcPts val="9431"/>
              </a:lnSpc>
              <a:buFont typeface="Arial"/>
              <a:buChar char="•"/>
            </a:pPr>
            <a:r>
              <a:rPr lang="en-US" sz="5098">
                <a:solidFill>
                  <a:srgbClr val="000000"/>
                </a:solidFill>
                <a:latin typeface="Myriad Pro 2"/>
              </a:rPr>
              <a:t>osobnost lektora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639566" y="2759523"/>
            <a:ext cx="9008869" cy="6807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26"/>
              </a:lnSpc>
            </a:pPr>
            <a:r>
              <a:rPr lang="en-US" sz="5798">
                <a:solidFill>
                  <a:srgbClr val="000000"/>
                </a:solidFill>
                <a:latin typeface="Myriad Pro 2"/>
              </a:rPr>
              <a:t>básničky s pohybem</a:t>
            </a:r>
          </a:p>
          <a:p>
            <a:pPr algn="ctr">
              <a:lnSpc>
                <a:spcPts val="10726"/>
              </a:lnSpc>
            </a:pPr>
            <a:r>
              <a:rPr lang="en-US" sz="5798">
                <a:solidFill>
                  <a:srgbClr val="000000"/>
                </a:solidFill>
                <a:latin typeface="Myriad Pro 2"/>
              </a:rPr>
              <a:t>prstíkové říkanky</a:t>
            </a:r>
          </a:p>
          <a:p>
            <a:pPr algn="ctr">
              <a:lnSpc>
                <a:spcPts val="10726"/>
              </a:lnSpc>
            </a:pPr>
            <a:r>
              <a:rPr lang="en-US" sz="5798">
                <a:solidFill>
                  <a:srgbClr val="000000"/>
                </a:solidFill>
                <a:latin typeface="Myriad Pro 2"/>
              </a:rPr>
              <a:t>tzv. natřásačky</a:t>
            </a:r>
          </a:p>
          <a:p>
            <a:pPr algn="ctr">
              <a:lnSpc>
                <a:spcPts val="10726"/>
              </a:lnSpc>
            </a:pPr>
            <a:r>
              <a:rPr lang="en-US" sz="5798">
                <a:solidFill>
                  <a:srgbClr val="000000"/>
                </a:solidFill>
                <a:latin typeface="Myriad Pro 2"/>
              </a:rPr>
              <a:t>čtenářské básničky</a:t>
            </a:r>
          </a:p>
          <a:p>
            <a:pPr algn="ctr">
              <a:lnSpc>
                <a:spcPts val="10726"/>
              </a:lnSpc>
            </a:pPr>
            <a:r>
              <a:rPr lang="en-US" sz="5798">
                <a:solidFill>
                  <a:srgbClr val="000000"/>
                </a:solidFill>
                <a:latin typeface="Myriad Pro 2"/>
              </a:rPr>
              <a:t>písničky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5452708"/>
            <a:ext cx="3086100" cy="4114800"/>
          </a:xfrm>
          <a:custGeom>
            <a:avLst/>
            <a:gdLst/>
            <a:ahLst/>
            <a:cxnLst/>
            <a:rect r="r" b="b" t="t" l="l"/>
            <a:pathLst>
              <a:path h="4114800" w="3086100">
                <a:moveTo>
                  <a:pt x="0" y="0"/>
                </a:moveTo>
                <a:lnTo>
                  <a:pt x="3086100" y="0"/>
                </a:lnTo>
                <a:lnTo>
                  <a:pt x="30861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429484" y="2012202"/>
            <a:ext cx="2221992" cy="4114800"/>
          </a:xfrm>
          <a:custGeom>
            <a:avLst/>
            <a:gdLst/>
            <a:ahLst/>
            <a:cxnLst/>
            <a:rect r="r" b="b" t="t" l="l"/>
            <a:pathLst>
              <a:path h="4114800" w="2221992">
                <a:moveTo>
                  <a:pt x="0" y="0"/>
                </a:moveTo>
                <a:lnTo>
                  <a:pt x="2221992" y="0"/>
                </a:lnTo>
                <a:lnTo>
                  <a:pt x="2221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316791" y="-28762"/>
            <a:ext cx="13654419" cy="2891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210"/>
              </a:lnSpc>
            </a:pPr>
            <a:r>
              <a:rPr lang="en-US" sz="15150">
                <a:solidFill>
                  <a:srgbClr val="FF914D"/>
                </a:solidFill>
                <a:latin typeface="Myriad Pro 1"/>
              </a:rPr>
              <a:t>Rituál vítání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316791" y="171263"/>
            <a:ext cx="13654419" cy="1908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914D"/>
                </a:solidFill>
                <a:latin typeface="Myriad Pro 1"/>
              </a:rPr>
              <a:t>Básničky s pohybem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650205" y="2126924"/>
            <a:ext cx="12616320" cy="7923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946"/>
              </a:lnSpc>
            </a:pPr>
            <a:r>
              <a:rPr lang="en-US" sz="4226" u="sng">
                <a:solidFill>
                  <a:srgbClr val="000000"/>
                </a:solidFill>
                <a:latin typeface="Myriad Pro 2"/>
              </a:rPr>
              <a:t>Dobrý den</a:t>
            </a:r>
            <a:r>
              <a:rPr lang="en-US" sz="4226">
                <a:solidFill>
                  <a:srgbClr val="000000"/>
                </a:solidFill>
                <a:latin typeface="Myriad Pro 2"/>
              </a:rPr>
              <a:t> </a:t>
            </a:r>
          </a:p>
          <a:p>
            <a:pPr algn="just">
              <a:lnSpc>
                <a:spcPts val="7946"/>
              </a:lnSpc>
            </a:pPr>
            <a:r>
              <a:rPr lang="en-US" sz="4226">
                <a:solidFill>
                  <a:srgbClr val="000000"/>
                </a:solidFill>
                <a:latin typeface="Myriad Pro 2"/>
              </a:rPr>
              <a:t>Dobrý den, dobrý den (ruce dáme v bok a ukláníme se)</a:t>
            </a:r>
          </a:p>
          <a:p>
            <a:pPr algn="just">
              <a:lnSpc>
                <a:spcPts val="7946"/>
              </a:lnSpc>
            </a:pPr>
            <a:r>
              <a:rPr lang="en-US" sz="4226">
                <a:solidFill>
                  <a:srgbClr val="000000"/>
                </a:solidFill>
                <a:latin typeface="Myriad Pro 2"/>
              </a:rPr>
              <a:t>dneska máme krásný den. (zvedneme ruce nad hlavu)</a:t>
            </a:r>
          </a:p>
          <a:p>
            <a:pPr algn="just">
              <a:lnSpc>
                <a:spcPts val="7946"/>
              </a:lnSpc>
            </a:pPr>
            <a:r>
              <a:rPr lang="en-US" sz="4226">
                <a:solidFill>
                  <a:srgbClr val="000000"/>
                </a:solidFill>
                <a:latin typeface="Myriad Pro 2"/>
              </a:rPr>
              <a:t>Ruce máme na tleskání (ručičkama zatleskáme)</a:t>
            </a:r>
          </a:p>
          <a:p>
            <a:pPr algn="just">
              <a:lnSpc>
                <a:spcPts val="7946"/>
              </a:lnSpc>
            </a:pPr>
            <a:r>
              <a:rPr lang="en-US" sz="4226">
                <a:solidFill>
                  <a:srgbClr val="000000"/>
                </a:solidFill>
                <a:latin typeface="Myriad Pro 2"/>
              </a:rPr>
              <a:t>a nožičky na dupání. (nožičkama zadupeme)</a:t>
            </a:r>
          </a:p>
          <a:p>
            <a:pPr algn="just">
              <a:lnSpc>
                <a:spcPts val="7946"/>
              </a:lnSpc>
            </a:pPr>
            <a:r>
              <a:rPr lang="en-US" sz="4226">
                <a:solidFill>
                  <a:srgbClr val="000000"/>
                </a:solidFill>
                <a:latin typeface="Myriad Pro 2"/>
              </a:rPr>
              <a:t>Dobrý den, dobrý den (ruce dáme v bok a ukláníme se)</a:t>
            </a:r>
          </a:p>
          <a:p>
            <a:pPr algn="just">
              <a:lnSpc>
                <a:spcPts val="7946"/>
              </a:lnSpc>
            </a:pPr>
            <a:r>
              <a:rPr lang="en-US" sz="4226">
                <a:solidFill>
                  <a:srgbClr val="000000"/>
                </a:solidFill>
                <a:latin typeface="Myriad Pro 2"/>
              </a:rPr>
              <a:t>dneska si to užijem. (zvedneme ruce nad hlavu)</a:t>
            </a:r>
          </a:p>
          <a:p>
            <a:pPr algn="just">
              <a:lnSpc>
                <a:spcPts val="5917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021109" y="2195751"/>
            <a:ext cx="8245782" cy="6883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57"/>
              </a:lnSpc>
            </a:pPr>
            <a:r>
              <a:rPr lang="en-US" sz="5934" u="sng">
                <a:solidFill>
                  <a:srgbClr val="000000"/>
                </a:solidFill>
                <a:latin typeface="Myriad Pro 2"/>
              </a:rPr>
              <a:t>Koza</a:t>
            </a:r>
          </a:p>
          <a:p>
            <a:pPr algn="ctr">
              <a:lnSpc>
                <a:spcPts val="11157"/>
              </a:lnSpc>
            </a:pPr>
            <a:r>
              <a:rPr lang="en-US" sz="5934">
                <a:solidFill>
                  <a:srgbClr val="000000"/>
                </a:solidFill>
                <a:latin typeface="Myriad Pro 2"/>
              </a:rPr>
              <a:t>Dupy, dupy, nožky, nohy,</a:t>
            </a:r>
          </a:p>
          <a:p>
            <a:pPr algn="ctr">
              <a:lnSpc>
                <a:spcPts val="11157"/>
              </a:lnSpc>
            </a:pPr>
            <a:r>
              <a:rPr lang="en-US" sz="5934">
                <a:solidFill>
                  <a:srgbClr val="000000"/>
                </a:solidFill>
                <a:latin typeface="Myriad Pro 2"/>
              </a:rPr>
              <a:t>koza Líza, ta má rohy.</a:t>
            </a:r>
          </a:p>
          <a:p>
            <a:pPr algn="ctr">
              <a:lnSpc>
                <a:spcPts val="11157"/>
              </a:lnSpc>
            </a:pPr>
            <a:r>
              <a:rPr lang="en-US" sz="5934">
                <a:solidFill>
                  <a:srgbClr val="000000"/>
                </a:solidFill>
                <a:latin typeface="Myriad Pro 2"/>
              </a:rPr>
              <a:t>Trky, trky, takhle trká,</a:t>
            </a:r>
          </a:p>
          <a:p>
            <a:pPr algn="ctr">
              <a:lnSpc>
                <a:spcPts val="8308"/>
              </a:lnSpc>
            </a:pPr>
            <a:r>
              <a:rPr lang="en-US" sz="5934">
                <a:solidFill>
                  <a:srgbClr val="000000"/>
                </a:solidFill>
                <a:latin typeface="Myriad Pro 2"/>
              </a:rPr>
              <a:t>do Aničky pořád strká.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316791" y="171263"/>
            <a:ext cx="13654419" cy="1908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914D"/>
                </a:solidFill>
                <a:latin typeface="Myriad Pro 1"/>
              </a:rPr>
              <a:t>Básničky s pohybem - seznamovací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371754" y="134937"/>
            <a:ext cx="7372604" cy="10017125"/>
          </a:xfrm>
          <a:custGeom>
            <a:avLst/>
            <a:gdLst/>
            <a:ahLst/>
            <a:cxnLst/>
            <a:rect r="r" b="b" t="t" l="l"/>
            <a:pathLst>
              <a:path h="10017125" w="7372604">
                <a:moveTo>
                  <a:pt x="0" y="0"/>
                </a:moveTo>
                <a:lnTo>
                  <a:pt x="7372604" y="0"/>
                </a:lnTo>
                <a:lnTo>
                  <a:pt x="7372604" y="10017126"/>
                </a:lnTo>
                <a:lnTo>
                  <a:pt x="0" y="10017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1496075" y="3994150"/>
            <a:ext cx="13654419" cy="1908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914D"/>
                </a:solidFill>
                <a:latin typeface="Myriad Pro 1"/>
              </a:rPr>
              <a:t>Prstíkové říkanky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474194" y="171263"/>
            <a:ext cx="13654419" cy="1908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914D"/>
                </a:solidFill>
                <a:latin typeface="Myriad Pro 1"/>
              </a:rPr>
              <a:t>Tzv. natřásačky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131024" y="2066486"/>
            <a:ext cx="10025952" cy="7191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46"/>
              </a:lnSpc>
            </a:pPr>
            <a:r>
              <a:rPr lang="en-US" sz="6088" u="sng">
                <a:solidFill>
                  <a:srgbClr val="000000"/>
                </a:solidFill>
                <a:latin typeface="Myriad Pro 2"/>
              </a:rPr>
              <a:t>Rytíř</a:t>
            </a:r>
          </a:p>
          <a:p>
            <a:pPr algn="ctr">
              <a:lnSpc>
                <a:spcPts val="11446"/>
              </a:lnSpc>
            </a:pPr>
            <a:r>
              <a:rPr lang="en-US" sz="6088">
                <a:solidFill>
                  <a:srgbClr val="000000"/>
                </a:solidFill>
                <a:latin typeface="Myriad Pro 2"/>
              </a:rPr>
              <a:t>Jede rytíř na koni,</a:t>
            </a:r>
          </a:p>
          <a:p>
            <a:pPr algn="ctr">
              <a:lnSpc>
                <a:spcPts val="11446"/>
              </a:lnSpc>
            </a:pPr>
            <a:r>
              <a:rPr lang="en-US" sz="6088">
                <a:solidFill>
                  <a:srgbClr val="000000"/>
                </a:solidFill>
                <a:latin typeface="Myriad Pro 2"/>
              </a:rPr>
              <a:t>nikdo ho nedohoní.</a:t>
            </a:r>
          </a:p>
          <a:p>
            <a:pPr algn="ctr">
              <a:lnSpc>
                <a:spcPts val="11446"/>
              </a:lnSpc>
            </a:pPr>
            <a:r>
              <a:rPr lang="en-US" sz="6088">
                <a:solidFill>
                  <a:srgbClr val="000000"/>
                </a:solidFill>
                <a:latin typeface="Myriad Pro 2"/>
              </a:rPr>
              <a:t>Jede rytíř, hopsasa,</a:t>
            </a:r>
          </a:p>
          <a:p>
            <a:pPr algn="ctr">
              <a:lnSpc>
                <a:spcPts val="11446"/>
              </a:lnSpc>
            </a:pPr>
            <a:r>
              <a:rPr lang="en-US" sz="6088">
                <a:solidFill>
                  <a:srgbClr val="000000"/>
                </a:solidFill>
                <a:latin typeface="Myriad Pro 2"/>
              </a:rPr>
              <a:t>pane, ten se natřásá.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316791" y="120083"/>
            <a:ext cx="13654419" cy="1908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914D"/>
                </a:solidFill>
                <a:latin typeface="Myriad Pro 1"/>
              </a:rPr>
              <a:t>Čtenářské básničky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316791" y="2018872"/>
            <a:ext cx="13019769" cy="7961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8"/>
              </a:lnSpc>
            </a:pPr>
            <a:r>
              <a:rPr lang="en-US" sz="5250" u="sng">
                <a:solidFill>
                  <a:srgbClr val="000000"/>
                </a:solidFill>
                <a:latin typeface="Myriad Pro 2"/>
              </a:rPr>
              <a:t>Hrajeme si s knížkami</a:t>
            </a:r>
            <a:r>
              <a:rPr lang="en-US" sz="5250">
                <a:solidFill>
                  <a:srgbClr val="000000"/>
                </a:solidFill>
                <a:latin typeface="Myriad Pro 2"/>
              </a:rPr>
              <a:t> </a:t>
            </a:r>
          </a:p>
          <a:p>
            <a:pPr algn="ctr">
              <a:lnSpc>
                <a:spcPts val="8978"/>
              </a:lnSpc>
            </a:pPr>
            <a:r>
              <a:rPr lang="en-US" sz="5250">
                <a:solidFill>
                  <a:srgbClr val="000000"/>
                </a:solidFill>
                <a:latin typeface="Myriad Pro 2"/>
              </a:rPr>
              <a:t>Dobré ráno kamarádi, </a:t>
            </a:r>
          </a:p>
          <a:p>
            <a:pPr algn="ctr">
              <a:lnSpc>
                <a:spcPts val="8978"/>
              </a:lnSpc>
            </a:pPr>
            <a:r>
              <a:rPr lang="en-US" sz="5250">
                <a:solidFill>
                  <a:srgbClr val="000000"/>
                </a:solidFill>
                <a:latin typeface="Myriad Pro 2"/>
              </a:rPr>
              <a:t>knížky máme všichni rádi. </a:t>
            </a:r>
          </a:p>
          <a:p>
            <a:pPr algn="ctr">
              <a:lnSpc>
                <a:spcPts val="8978"/>
              </a:lnSpc>
            </a:pPr>
            <a:r>
              <a:rPr lang="en-US" sz="5250">
                <a:solidFill>
                  <a:srgbClr val="000000"/>
                </a:solidFill>
                <a:latin typeface="Myriad Pro 2"/>
              </a:rPr>
              <a:t>Kolik je v nich tajemství, </a:t>
            </a:r>
          </a:p>
          <a:p>
            <a:pPr algn="ctr">
              <a:lnSpc>
                <a:spcPts val="8978"/>
              </a:lnSpc>
            </a:pPr>
            <a:r>
              <a:rPr lang="en-US" sz="5250">
                <a:solidFill>
                  <a:srgbClr val="000000"/>
                </a:solidFill>
                <a:latin typeface="Myriad Pro 2"/>
              </a:rPr>
              <a:t>kdo poslouchá, dobře ví, </a:t>
            </a:r>
          </a:p>
          <a:p>
            <a:pPr algn="ctr">
              <a:lnSpc>
                <a:spcPts val="8978"/>
              </a:lnSpc>
            </a:pPr>
            <a:r>
              <a:rPr lang="en-US" sz="5250">
                <a:solidFill>
                  <a:srgbClr val="000000"/>
                </a:solidFill>
                <a:latin typeface="Myriad Pro 2"/>
              </a:rPr>
              <a:t>že tam bydlí pohádky s nádhernými obrázky, </a:t>
            </a:r>
          </a:p>
          <a:p>
            <a:pPr algn="ctr">
              <a:lnSpc>
                <a:spcPts val="8978"/>
              </a:lnSpc>
            </a:pPr>
            <a:r>
              <a:rPr lang="en-US" sz="5250">
                <a:solidFill>
                  <a:srgbClr val="000000"/>
                </a:solidFill>
                <a:latin typeface="Myriad Pro 2"/>
              </a:rPr>
              <a:t>ale také básničky, říkadla a písničky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DAFtw3BzFgg</dc:identifier>
  <dcterms:modified xsi:type="dcterms:W3CDTF">2011-08-01T06:04:30Z</dcterms:modified>
  <cp:revision>1</cp:revision>
  <dc:title>Bookstart Zlín</dc:title>
</cp:coreProperties>
</file>