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0"/>
  </p:notesMasterIdLst>
  <p:sldIdLst>
    <p:sldId id="276" r:id="rId2"/>
    <p:sldId id="257" r:id="rId3"/>
    <p:sldId id="263" r:id="rId4"/>
    <p:sldId id="264" r:id="rId5"/>
    <p:sldId id="266" r:id="rId6"/>
    <p:sldId id="272" r:id="rId7"/>
    <p:sldId id="275" r:id="rId8"/>
    <p:sldId id="273" r:id="rId9"/>
    <p:sldId id="265" r:id="rId10"/>
    <p:sldId id="278" r:id="rId11"/>
    <p:sldId id="279" r:id="rId12"/>
    <p:sldId id="271" r:id="rId13"/>
    <p:sldId id="268" r:id="rId14"/>
    <p:sldId id="261" r:id="rId15"/>
    <p:sldId id="270" r:id="rId16"/>
    <p:sldId id="274" r:id="rId17"/>
    <p:sldId id="267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2E635-870A-4D32-AC8F-248C3562C88B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3E8B9-E94B-4C9D-9632-139881F828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56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8B9-E94B-4C9D-9632-139881F828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01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2AE5FD-2D46-4E5B-906B-93CF83636BF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E41846A-2C86-40F8-8EEF-B97D71950F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vkos.cz/sluzby-pro-knihovny/vzdelavani/clanek/vzdelavan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skipcr.cz/odborne-organy/klub-skolnich-knihoven/pozvanky-nabidky-seminaru" TargetMode="External"/><Relationship Id="rId7" Type="http://schemas.openxmlformats.org/officeDocument/2006/relationships/hyperlink" Target="mailto:andersen@cvut.cz" TargetMode="External"/><Relationship Id="rId2" Type="http://schemas.openxmlformats.org/officeDocument/2006/relationships/hyperlink" Target="http://www.skipcr.cz/akce-a-projekty/knihovnicke-ak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%20roman.giebisch@nkp.cz" TargetMode="External"/><Relationship Id="rId5" Type="http://schemas.openxmlformats.org/officeDocument/2006/relationships/hyperlink" Target="mailto:drtina@cvut.cz" TargetMode="External"/><Relationship Id="rId4" Type="http://schemas.openxmlformats.org/officeDocument/2006/relationships/hyperlink" Target="mailto:roman.giebisch@nkp.c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csk.npmk.cz/node/4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vius.cz/" TargetMode="External"/><Relationship Id="rId2" Type="http://schemas.openxmlformats.org/officeDocument/2006/relationships/hyperlink" Target="http://www.kpsys.cz/bakalar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erejna-sprava.kr-moravskoslezsky.cz/skoly.html" TargetMode="External"/><Relationship Id="rId2" Type="http://schemas.openxmlformats.org/officeDocument/2006/relationships/hyperlink" Target="http://sberdat.uiv.cz/rozcestni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kcr.cz/cz/literatura-a-knihovny/evidence-a-adresar-knihoven-evidovanych-ministerstvem-kultury-a-souvisejici-informace-443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http://knihovnam.nkp.cz/sekce.php3?page=03_Leg/Manifest_sk.htm" TargetMode="External"/><Relationship Id="rId7" Type="http://schemas.openxmlformats.org/officeDocument/2006/relationships/hyperlink" Target="http://csk.npmk.cz/node/3/" TargetMode="External"/><Relationship Id="rId2" Type="http://schemas.openxmlformats.org/officeDocument/2006/relationships/hyperlink" Target="http://knihovnam.nkp.cz/docs/dopor_skolni_knihovn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old.nkp.cz/o_knihovnach/AutZak/Index.htm" TargetMode="External"/><Relationship Id="rId5" Type="http://schemas.openxmlformats.org/officeDocument/2006/relationships/hyperlink" Target="http://knihovnam.nkp.cz/sekce.php3?page=03_Leg/01_LegPod/01_index.htm" TargetMode="External"/><Relationship Id="rId4" Type="http://schemas.openxmlformats.org/officeDocument/2006/relationships/hyperlink" Target="http://knihovnam.nkp.cz/sekce.php3?page=04_mezinarodni_doporuceni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Aktuální trendy v oblasti školních knihoven </a:t>
            </a:r>
            <a:endParaRPr lang="cs-CZ" sz="40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56294" y="5301208"/>
            <a:ext cx="6858000" cy="13498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Akreditovaný kurz MŠMT - Aktuální trendy v oblasti školních knihoven</a:t>
            </a:r>
          </a:p>
          <a:p>
            <a:r>
              <a:rPr lang="cs-CZ" b="1" dirty="0">
                <a:solidFill>
                  <a:srgbClr val="C00000"/>
                </a:solidFill>
              </a:rPr>
              <a:t>Lektor: Bc. Romana </a:t>
            </a:r>
            <a:r>
              <a:rPr lang="cs-CZ" b="1" dirty="0" err="1">
                <a:solidFill>
                  <a:srgbClr val="C00000"/>
                </a:solidFill>
              </a:rPr>
              <a:t>Ráblová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sz="2800" dirty="0">
              <a:solidFill>
                <a:srgbClr val="211482"/>
              </a:solidFill>
            </a:endParaRPr>
          </a:p>
          <a:p>
            <a:endParaRPr lang="cs-CZ" b="1" dirty="0" smtClean="0">
              <a:latin typeface="+mn-lt"/>
            </a:endParaRPr>
          </a:p>
        </p:txBody>
      </p:sp>
      <p:pic>
        <p:nvPicPr>
          <p:cNvPr id="8" name="Picture 4" descr="I:\library-b&amp;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49" y="5335488"/>
            <a:ext cx="1502118" cy="15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4" y="3900132"/>
            <a:ext cx="6291485" cy="10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7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 fontScale="90000"/>
          </a:bodyPr>
          <a:lstStyle/>
          <a:p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r>
              <a:rPr lang="cs-CZ" sz="2000" dirty="0" smtClean="0"/>
              <a:t>Možnosti vzdělávání školních knihovníků v moravskoslezském kraji</a:t>
            </a:r>
            <a:br>
              <a:rPr lang="cs-CZ" sz="2000" dirty="0" smtClean="0"/>
            </a:br>
            <a:r>
              <a:rPr lang="cs-CZ" sz="2000" cap="none" dirty="0" smtClean="0">
                <a:latin typeface="+mn-lt"/>
              </a:rPr>
              <a:t/>
            </a:r>
            <a:br>
              <a:rPr lang="cs-CZ" sz="2000" cap="none" dirty="0" smtClean="0">
                <a:latin typeface="+mn-lt"/>
              </a:rPr>
            </a:br>
            <a:endParaRPr lang="cs-CZ" sz="2000" cap="none" dirty="0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472608"/>
          </a:xfrm>
        </p:spPr>
        <p:txBody>
          <a:bodyPr>
            <a:normAutofit fontScale="25000" lnSpcReduction="20000"/>
          </a:bodyPr>
          <a:lstStyle/>
          <a:p>
            <a:r>
              <a:rPr lang="cs-CZ" sz="4800" dirty="0" smtClean="0"/>
              <a:t>Moravskoslezská vědecká knihovna nabízí knihovníkům tyto vzdělávací programy:</a:t>
            </a:r>
          </a:p>
          <a:p>
            <a:r>
              <a:rPr lang="cs-CZ" sz="4800" u="sng" dirty="0" smtClean="0"/>
              <a:t>14 hodinový kurz pro školní knihovníky (pedagogy)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 akreditován MŠMT, dvoudenní, cena kurzovného 500,-Kč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 ukončen závěrečnou zkouškou formou testu a ústního pohovoru,</a:t>
            </a:r>
          </a:p>
          <a:p>
            <a:r>
              <a:rPr lang="cs-CZ" sz="4800" u="sng" dirty="0" smtClean="0"/>
              <a:t>Náplň kurzu: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 základní informace z knihovnického oboru + exkurze ve vybrané školní knihovně</a:t>
            </a:r>
          </a:p>
          <a:p>
            <a:r>
              <a:rPr lang="cs-CZ" sz="4800" u="sng" dirty="0" smtClean="0"/>
              <a:t>160 hodinový rekvalifikační knihovnický kurz </a:t>
            </a:r>
          </a:p>
          <a:p>
            <a:pPr>
              <a:buFont typeface="Courier New" pitchFamily="49" charset="0"/>
              <a:buChar char="o"/>
            </a:pPr>
            <a:r>
              <a:rPr lang="cs-CZ" sz="4800" dirty="0" smtClean="0"/>
              <a:t> </a:t>
            </a:r>
            <a:r>
              <a:rPr lang="cs-CZ" sz="4800" b="0" dirty="0" smtClean="0"/>
              <a:t>kurz je určen pracovníkům knihoven bez odborného knihovnického vzdělání a zájemcům o  práci v knihovnách (rekvalifikace) 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 akreditován MŠMT, zpoplatněn (6000 Kč),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 půlroční rekvalifikační kurz (říjen – březen), prezenční forma studia (středy, 9 – 15),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 ukončen závěrečnou zkouškou s osvědčením platným v celé ČR</a:t>
            </a:r>
          </a:p>
          <a:p>
            <a:r>
              <a:rPr lang="cs-CZ" sz="4800" u="sng" dirty="0" smtClean="0"/>
              <a:t>Náplň kurzu: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 základní (podrobnější) informace oboru a oborů hraničních + exkurze do vybraných knihoven</a:t>
            </a:r>
          </a:p>
          <a:p>
            <a:r>
              <a:rPr lang="cs-CZ" sz="4800" u="sng" dirty="0" smtClean="0"/>
              <a:t>E-</a:t>
            </a:r>
            <a:r>
              <a:rPr lang="cs-CZ" sz="4800" u="sng" dirty="0" err="1" smtClean="0"/>
              <a:t>learningový</a:t>
            </a:r>
            <a:r>
              <a:rPr lang="cs-CZ" sz="4800" u="sng" dirty="0" smtClean="0"/>
              <a:t> základní knihovnický kurz </a:t>
            </a:r>
          </a:p>
          <a:p>
            <a:pPr>
              <a:buFont typeface="Courier New" pitchFamily="49" charset="0"/>
              <a:buChar char="o"/>
            </a:pPr>
            <a:r>
              <a:rPr lang="cs-CZ" sz="4800" dirty="0" smtClean="0"/>
              <a:t> </a:t>
            </a:r>
            <a:r>
              <a:rPr lang="cs-CZ" sz="4800" b="0" dirty="0" smtClean="0"/>
              <a:t>určen jak pracovníkům s dlouholetou praxí, tak pracovníkům knihoven bez odborného  knihovnického vzdělání,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 rozsah kurzu 1 měsíc, kurz je zdarma,</a:t>
            </a:r>
          </a:p>
          <a:p>
            <a:pPr>
              <a:buFont typeface="Courier New" pitchFamily="49" charset="0"/>
              <a:buChar char="o"/>
            </a:pPr>
            <a:r>
              <a:rPr lang="cs-CZ" sz="4800" b="0" dirty="0" smtClean="0"/>
              <a:t>po splnění všech podmínek – tj. zvládnutí všech testů a úkolů minimálně na 60% - získává účastník osvědčení o absolvování kurzu</a:t>
            </a:r>
          </a:p>
          <a:p>
            <a:r>
              <a:rPr lang="cs-CZ" sz="4800" u="sng" dirty="0" smtClean="0"/>
              <a:t>Náplň kurzu:</a:t>
            </a:r>
          </a:p>
          <a:p>
            <a:pPr>
              <a:buFont typeface="Courier New" pitchFamily="49" charset="0"/>
              <a:buChar char="o"/>
            </a:pPr>
            <a:r>
              <a:rPr lang="cs-CZ" sz="4800" dirty="0" smtClean="0"/>
              <a:t> </a:t>
            </a:r>
            <a:r>
              <a:rPr lang="cs-CZ" sz="4800" b="0" dirty="0" smtClean="0"/>
              <a:t>rozšíření knihovnických znalostí</a:t>
            </a:r>
          </a:p>
          <a:p>
            <a:r>
              <a:rPr lang="cs-CZ" sz="4800" dirty="0" smtClean="0"/>
              <a:t>Bližší informace a možnost přihlásit se do některého  vzdělávacího programu na: </a:t>
            </a:r>
            <a:r>
              <a:rPr lang="cs-CZ" sz="4800" b="0" dirty="0" smtClean="0">
                <a:hlinkClick r:id="rId2"/>
              </a:rPr>
              <a:t>http://www.</a:t>
            </a:r>
            <a:r>
              <a:rPr lang="cs-CZ" sz="4800" b="0" dirty="0" err="1" smtClean="0">
                <a:hlinkClick r:id="rId2"/>
              </a:rPr>
              <a:t>svkos.cz</a:t>
            </a:r>
            <a:r>
              <a:rPr lang="cs-CZ" sz="4800" b="0" dirty="0" smtClean="0">
                <a:hlinkClick r:id="rId2"/>
              </a:rPr>
              <a:t>/</a:t>
            </a:r>
            <a:r>
              <a:rPr lang="cs-CZ" sz="4800" b="0" dirty="0" err="1" smtClean="0">
                <a:hlinkClick r:id="rId2"/>
              </a:rPr>
              <a:t>sluzby</a:t>
            </a:r>
            <a:r>
              <a:rPr lang="cs-CZ" sz="4800" b="0" dirty="0" smtClean="0">
                <a:hlinkClick r:id="rId2"/>
              </a:rPr>
              <a:t>-pro-knihovny/</a:t>
            </a:r>
            <a:r>
              <a:rPr lang="cs-CZ" sz="4800" b="0" dirty="0" err="1" smtClean="0">
                <a:hlinkClick r:id="rId2"/>
              </a:rPr>
              <a:t>vzdelavani</a:t>
            </a:r>
            <a:r>
              <a:rPr lang="cs-CZ" sz="4800" b="0" dirty="0" smtClean="0">
                <a:hlinkClick r:id="rId2"/>
              </a:rPr>
              <a:t>/</a:t>
            </a:r>
            <a:r>
              <a:rPr lang="cs-CZ" sz="4800" b="0" dirty="0" err="1" smtClean="0">
                <a:hlinkClick r:id="rId2"/>
              </a:rPr>
              <a:t>clanek</a:t>
            </a:r>
            <a:r>
              <a:rPr lang="cs-CZ" sz="4800" b="0" dirty="0" smtClean="0">
                <a:hlinkClick r:id="rId2"/>
              </a:rPr>
              <a:t>/</a:t>
            </a:r>
            <a:r>
              <a:rPr lang="cs-CZ" sz="4800" b="0" dirty="0" err="1" smtClean="0">
                <a:hlinkClick r:id="rId2"/>
              </a:rPr>
              <a:t>vzdelavani</a:t>
            </a:r>
            <a:r>
              <a:rPr lang="cs-CZ" sz="4800" b="0" dirty="0" smtClean="0">
                <a:hlinkClick r:id="rId2"/>
              </a:rPr>
              <a:t>/</a:t>
            </a:r>
            <a:endParaRPr lang="cs-CZ" sz="4800" b="0" dirty="0" smtClean="0"/>
          </a:p>
          <a:p>
            <a:endParaRPr lang="cs-CZ" sz="4800" dirty="0" smtClean="0"/>
          </a:p>
          <a:p>
            <a:endParaRPr lang="cs-CZ" sz="4800" dirty="0" smtClean="0"/>
          </a:p>
          <a:p>
            <a:endParaRPr lang="cs-CZ" sz="4800" u="sng" dirty="0" smtClean="0"/>
          </a:p>
          <a:p>
            <a:endParaRPr lang="cs-CZ" sz="4800" dirty="0" smtClean="0"/>
          </a:p>
          <a:p>
            <a:pPr>
              <a:buFont typeface="Courier New" pitchFamily="49" charset="0"/>
              <a:buChar char="o"/>
            </a:pPr>
            <a:endParaRPr lang="cs-CZ" sz="48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Picture 4" descr="I:\library-b&amp;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5266928" cy="5721499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 Skip ČR – seznam plánovaných vzdělávacích akcí: </a:t>
            </a:r>
            <a:r>
              <a:rPr lang="cs-CZ" b="0" dirty="0" smtClean="0">
                <a:hlinkClick r:id="rId2"/>
              </a:rPr>
              <a:t>http://www.</a:t>
            </a:r>
            <a:r>
              <a:rPr lang="cs-CZ" b="0" dirty="0" err="1" smtClean="0">
                <a:hlinkClick r:id="rId2"/>
              </a:rPr>
              <a:t>skipcr.cz</a:t>
            </a:r>
            <a:r>
              <a:rPr lang="cs-CZ" b="0" dirty="0" smtClean="0">
                <a:hlinkClick r:id="rId2"/>
              </a:rPr>
              <a:t>/akce-a-projekty/</a:t>
            </a:r>
            <a:r>
              <a:rPr lang="cs-CZ" b="0" dirty="0" err="1" smtClean="0">
                <a:hlinkClick r:id="rId2"/>
              </a:rPr>
              <a:t>knihovnicke</a:t>
            </a:r>
            <a:r>
              <a:rPr lang="cs-CZ" b="0" dirty="0" smtClean="0">
                <a:hlinkClick r:id="rId2"/>
              </a:rPr>
              <a:t>-akce</a:t>
            </a:r>
            <a:endParaRPr lang="cs-CZ" b="0" dirty="0" smtClean="0"/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 KŠK – přehled vzdělávacích akcí pro školní knihovníky:</a:t>
            </a:r>
          </a:p>
          <a:p>
            <a:r>
              <a:rPr lang="cs-CZ" b="0" dirty="0" smtClean="0">
                <a:hlinkClick r:id="rId3"/>
              </a:rPr>
              <a:t>http://www.</a:t>
            </a:r>
            <a:r>
              <a:rPr lang="cs-CZ" b="0" dirty="0" err="1" smtClean="0">
                <a:hlinkClick r:id="rId3"/>
              </a:rPr>
              <a:t>skipcr.cz</a:t>
            </a:r>
            <a:r>
              <a:rPr lang="cs-CZ" b="0" dirty="0" smtClean="0">
                <a:hlinkClick r:id="rId3"/>
              </a:rPr>
              <a:t>/</a:t>
            </a:r>
            <a:r>
              <a:rPr lang="cs-CZ" b="0" dirty="0" err="1" smtClean="0">
                <a:hlinkClick r:id="rId3"/>
              </a:rPr>
              <a:t>odborne</a:t>
            </a:r>
            <a:r>
              <a:rPr lang="cs-CZ" b="0" dirty="0" smtClean="0">
                <a:hlinkClick r:id="rId3"/>
              </a:rPr>
              <a:t>-organy/klub-</a:t>
            </a:r>
            <a:r>
              <a:rPr lang="cs-CZ" b="0" dirty="0" err="1" smtClean="0">
                <a:hlinkClick r:id="rId3"/>
              </a:rPr>
              <a:t>skolnich</a:t>
            </a:r>
            <a:r>
              <a:rPr lang="cs-CZ" b="0" dirty="0" smtClean="0">
                <a:hlinkClick r:id="rId3"/>
              </a:rPr>
              <a:t>-knihoven/</a:t>
            </a:r>
            <a:r>
              <a:rPr lang="cs-CZ" b="0" dirty="0" err="1" smtClean="0">
                <a:hlinkClick r:id="rId3"/>
              </a:rPr>
              <a:t>pozvanky</a:t>
            </a:r>
            <a:r>
              <a:rPr lang="cs-CZ" b="0" dirty="0" smtClean="0">
                <a:hlinkClick r:id="rId3"/>
              </a:rPr>
              <a:t>-</a:t>
            </a:r>
            <a:r>
              <a:rPr lang="cs-CZ" b="0" dirty="0" err="1" smtClean="0">
                <a:hlinkClick r:id="rId3"/>
              </a:rPr>
              <a:t>nabidky</a:t>
            </a:r>
            <a:r>
              <a:rPr lang="cs-CZ" b="0" dirty="0" smtClean="0">
                <a:hlinkClick r:id="rId3"/>
              </a:rPr>
              <a:t>-</a:t>
            </a:r>
            <a:r>
              <a:rPr lang="cs-CZ" b="0" dirty="0" err="1" smtClean="0">
                <a:hlinkClick r:id="rId3"/>
              </a:rPr>
              <a:t>semina</a:t>
            </a:r>
            <a:r>
              <a:rPr lang="cs-CZ" dirty="0" err="1" smtClean="0">
                <a:hlinkClick r:id="rId3"/>
              </a:rPr>
              <a:t>ru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Elektronické konference</a:t>
            </a:r>
          </a:p>
          <a:p>
            <a:r>
              <a:rPr lang="cs-CZ" dirty="0" smtClean="0"/>
              <a:t>Drtina</a:t>
            </a:r>
          </a:p>
          <a:p>
            <a:r>
              <a:rPr lang="cs-CZ" b="0" dirty="0" smtClean="0"/>
              <a:t>Konference členů i nečlenů Klubu školních knihoven SKIP</a:t>
            </a:r>
            <a:br>
              <a:rPr lang="cs-CZ" b="0" dirty="0" smtClean="0"/>
            </a:br>
            <a:r>
              <a:rPr lang="cs-CZ" b="0" dirty="0" smtClean="0"/>
              <a:t>Kontaktní osoba:  Roman </a:t>
            </a:r>
            <a:r>
              <a:rPr lang="cs-CZ" b="0" dirty="0" err="1" smtClean="0"/>
              <a:t>Giebisch</a:t>
            </a:r>
            <a:r>
              <a:rPr lang="cs-CZ" b="0" dirty="0" smtClean="0"/>
              <a:t> </a:t>
            </a:r>
            <a:r>
              <a:rPr lang="cs-CZ" b="0" dirty="0" err="1" smtClean="0">
                <a:hlinkClick r:id="rId4"/>
              </a:rPr>
              <a:t>roman.giebisch</a:t>
            </a:r>
            <a:r>
              <a:rPr lang="cs-CZ" b="0" dirty="0" smtClean="0">
                <a:hlinkClick r:id="rId4"/>
              </a:rPr>
              <a:t>@</a:t>
            </a:r>
            <a:r>
              <a:rPr lang="cs-CZ" b="0" dirty="0" err="1" smtClean="0">
                <a:hlinkClick r:id="rId4"/>
              </a:rPr>
              <a:t>nkp.cz</a:t>
            </a:r>
            <a:endParaRPr lang="cs-CZ" b="0" dirty="0" smtClean="0"/>
          </a:p>
          <a:p>
            <a:r>
              <a:rPr lang="cs-CZ" b="0" dirty="0" smtClean="0"/>
              <a:t>Adresa konference: </a:t>
            </a:r>
            <a:r>
              <a:rPr lang="cs-CZ" b="0" dirty="0" smtClean="0">
                <a:hlinkClick r:id="rId5"/>
              </a:rPr>
              <a:t>drtina@</a:t>
            </a:r>
            <a:r>
              <a:rPr lang="cs-CZ" b="0" dirty="0" err="1" smtClean="0">
                <a:hlinkClick r:id="rId5"/>
              </a:rPr>
              <a:t>cvut.cz</a:t>
            </a:r>
            <a:endParaRPr lang="cs-CZ" b="0" dirty="0" smtClean="0"/>
          </a:p>
          <a:p>
            <a:r>
              <a:rPr lang="cs-CZ" dirty="0" smtClean="0"/>
              <a:t>Andersen</a:t>
            </a:r>
          </a:p>
          <a:p>
            <a:r>
              <a:rPr lang="cs-CZ" b="0" dirty="0" smtClean="0"/>
              <a:t>Konference členů Klubu dětských knihoven SKIP</a:t>
            </a:r>
            <a:br>
              <a:rPr lang="cs-CZ" b="0" dirty="0" smtClean="0"/>
            </a:br>
            <a:r>
              <a:rPr lang="cs-CZ" b="0" dirty="0" smtClean="0"/>
              <a:t>Kontaktní osoba: Roman </a:t>
            </a:r>
            <a:r>
              <a:rPr lang="cs-CZ" b="0" dirty="0" err="1" smtClean="0"/>
              <a:t>Giebisch</a:t>
            </a:r>
            <a:r>
              <a:rPr lang="cs-CZ" b="0" dirty="0" smtClean="0"/>
              <a:t> </a:t>
            </a:r>
            <a:r>
              <a:rPr lang="cs-CZ" b="0" dirty="0" err="1" smtClean="0">
                <a:hlinkClick r:id="rId6"/>
              </a:rPr>
              <a:t>roman.giebisch</a:t>
            </a:r>
            <a:r>
              <a:rPr lang="cs-CZ" b="0" dirty="0" smtClean="0">
                <a:hlinkClick r:id="rId6"/>
              </a:rPr>
              <a:t>@</a:t>
            </a:r>
            <a:r>
              <a:rPr lang="cs-CZ" b="0" dirty="0" err="1" smtClean="0">
                <a:hlinkClick r:id="rId6"/>
              </a:rPr>
              <a:t>nkp.cz</a:t>
            </a:r>
            <a:endParaRPr lang="cs-CZ" b="0" dirty="0" smtClean="0"/>
          </a:p>
          <a:p>
            <a:r>
              <a:rPr lang="cs-CZ" b="0" dirty="0" smtClean="0"/>
              <a:t>Adresa konference:  </a:t>
            </a:r>
            <a:r>
              <a:rPr lang="cs-CZ" b="0" dirty="0" err="1" smtClean="0">
                <a:hlinkClick r:id="rId7"/>
              </a:rPr>
              <a:t>andersen</a:t>
            </a:r>
            <a:r>
              <a:rPr lang="cs-CZ" b="0" dirty="0" smtClean="0">
                <a:hlinkClick r:id="rId7"/>
              </a:rPr>
              <a:t>@</a:t>
            </a:r>
            <a:r>
              <a:rPr lang="cs-CZ" b="0" dirty="0" err="1" smtClean="0">
                <a:hlinkClick r:id="rId7"/>
              </a:rPr>
              <a:t>cvut.cz</a:t>
            </a:r>
            <a:endParaRPr lang="cs-CZ" b="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26" name="AutoShape 2" descr="data:image/png;base64,iVBORw0KGgoAAAANSUhEUgAAAPUAAAEBCAIAAAAvp3SJAAAgAElEQVR4nOy9e1BT57r4/4gkK9ySCAQiN6MgclOiiEQUXYJiUNFUQKOWElExWpFQqcbLNm68ULTblBaNttLsfVCw7FZojzWtpU3H2uar2FL5tpth6pQyPbNh9pk96ZyZ72TmzPwmvz/e+LpYa+UCCcRan3n+0EVua61P3jzvcwX7c3kuz66Avz/Ac3kuEyjP+X4uz7I85/vZlN7eXvNj6e3t9ffH8Zs85/v3LVar1Ww2t7e363Q6uVyekpICTkQmk+l0OpPJZLVa/f2pJ0+e8/17EkSzXq9XKBQuUHYrEolEo9F0dnYODg76+5wmVp7z/VRLf3+/0WjU6XQKhcI1snGS+MVkbrm64kqn0TLY86t9pMN8Q9twlJTni8RRLp4oFApVKpVer38mWX/O91MkNpvNbDYbDAa1Wi2TyVxAmS7NWEzmlqk2X+k0dphvfDfc96t9xIVaBntaTW21urrViiIXuAuFQrlc/iyx/pxvP0tvby+yN1wDvUKeX6urazW1mfvvukbZEzX330W4k/J8gkewvqNUKlWr1Uaj0Waz+fsijV+e8z3ZYrFYDAaDSqUiSZIVrGhx9BJyab68QNtwtMN840frgPdAu9ZWU9tOTdVicsnslGTm5+HxeCRJNjQ0WCwWf1+8Mctzvidc+vv7zWazVqsVi8WsQPN4vLWKdXW6g62mtkmg2bV+N9x33tikUG4UCAWsn1ahUBiNxuHhYX9fV4/kOd8TImhfqFKpJBIJKyVLyaXVWk2rqe2Rbci/QLvQDy0f79LsZl3UkQHT0NDQ39/v74vtSp7z7RuxWCxGo1Gj0TCtDh6Pl0fmbVVtO2t4/UPLx36ndhxq7r973thUoVZFi6Odgf50bkmf8z1+MZlMarWaJEmhUEi75TMkM7aqtl1uv9JhvuF3On2rHeYb5eqKKDYnjEwme9pAf863p4JiKyhMKJVK2UyOvFd1hzzx1j0b+qHl41pdXS65hHkpSJLU6XRPw370Od9uxGKxaLVaVucdj8crUqxtMJxF8ZQ/rH433KdtOJouzWBeopSUFP96GJ/zTZfh4eH29nZnEZYocVS5ukKnr/eJHxopKc//pLfb75h6r5bBnp2aKj6b40WhUJhMpsm/m8/5ttvtdqvV6jqpg5Tn+5ZpGhYLZFnPjKX+o3XgjKExKSWJdTk3GAyTuZw/59tusVjQ1WdG8lYris4bmybB/PjROrBaUTTJvsIfrQMT6s+xDPaUqTYzryqPx1OpVJOzDf2j822z2ZyFXZDwhYIy1WYUSpzQJfa74b5aXd0kYG3uv1um2rxeqajV1dXq6jrMNyb0e/XINqTT17MmvchkMqPROKH394/Ot1qtRtd6rkyaRea4AB0LwSNWK4pqdXU4U8+HKEwo2WgjeMbQ6JcN8YX2S86Mlokzzf/QfA8PD/N4PADIlS97YP8J6Te2Hy6br+5rqCtUrssic8KEfNe4i8RRaC08b2yaIAP99/L98ZByVk8LSZITUWf0h+Zbp9Oh9bit9yPMN1Mx8cWqjcnSVNe484UCtLpPTmrU71QvtF+Kk8Qzr55Go/GtXf6H5hslh6i0u13A7QL3QuU6Scos17jHSeLXKxU6ff0z4x7xoWobjjLtch6PZzAYfHWL/7h8Y7eJ0fL3MfHtYnWfK2OJa476FX6cxv0HiXG6VeQ4Yl4ohULhEzfiH5dvlUoFAHOkqd7AzaoId1KxKkIscsE6XyhYr1RcaL/03IxpNbUxo0Jyudx7xP+gfFutVrSz3KpR+Zxvqn46/M3rnRe3alSul/YFsqyXtdV/ZBvmR+tAmWoz7bLs2bPHyxv9B+W7vb0dXcFX9EcnlG+mJVOlq86VL+M6qQoDgKSUJFQm/Adc13X6enwdAgIC1q5d6+WN/sPxjdIA169fjy7i5uqXJo1vmhotf9+qUbneoS6QZWkbjj4b2Skeau3xA/j052VKvbzdzzjfFovFZDLpdDqdTues5DFXvuz9/k/9RTnVhnHhfBSJo8rVFRfaLz3DG9NPeruXkEupZ83j8bwE4JniG7UjQynaNJSjo6KW5cpWLV9yuLrq4qnDN41NF08dXluQhx+g0u42W7/1I+WY9cOG+lz5MhdxpXRphk5f/ywl5VoGexTKjawn62Wh5++V7+HhYbPZ3NnZqdPpWKvCMjPSigvzD+/b2XJON2S59dsPd1j1/Uvn5qbMRk+JjI7c33jwsvnqZfNV1xGfydGPBr98RX/UxaIeJ4l/WVv9lAdNXeuP1oFdmt1or48kPimlvE6H/2s2m73h5PfBNzKaDQaDTqdTKpWsRbs8gli6aEHDoeqbxqaBL7ucAe2M8ujIcOZrSlJmZZE5VbrqKl31ZfNVLz3l3oB+2FBPKlY525X+Hlf0R7ahww1HqVX6oQKhul5/e8R+us307PON20Y6K0FPiBUvzZ6/p7zs/Uvn+j7t8JzmgS+7bhqbWs7pKjdtSIh1lTzIKjGS2Fz5ssOG+svmq5MM+je2H86060nFKmefbTGZe97Y9PQ7Xs4bm6Iopcpcgqes1t4YsN4esd8esT+b67fVakV7QaVSSf3BogK9cmmOdu/2hkPVngM98m33TWOTdu927d7tJUUFVKAJgliSs6ho1aq6mprZiYkAEDszKTOXRBoe5RH6EWJRFpmzVaPSGRsnbYH/xvbD650XS9RbWENIKMPx6VzRr3QaM6RzqZ+WVChbewYR2Uy+vUwtfFr4NrYY+Hz6jopHcJdmz19bkKfdu/2r91s8BPqmsemmsanhUHVJUUHyzATaa85OnKUoLq4/duzjDz4Y+flnpH337hEEAQCn20zUC31zyHbuhjm3yNHbMmM+mTGf5HJZvns04guV6w4b6ifBLfON7QedsZFUrIp0EitdrSh6SppSfGj5mFaMnJlLNn1soV5wpOsq1PgxXiaIPy185+VmcTmBAn4YPrGVS3Nc7Aupxsa1ptPavdv3lJctzZ7PvMFRIlH+8uV1NTU32tqG+vsx01Q1XrqEHkxbSKiXe06GrOuOHWnz1f4DuvaSbVpEvGvc58qkKu3uKl31RO9ZXZgucZL4Wl2dv5Zzy2CPfHSSSXS85ISxk3mpkRZuVj1rfCcnzUDnsyr/SZFBtCiy4VD1yLfdmOb7/3n1prHpWtPpPeVl2O9BE4IgcmWyarW6zWjsuXOHFWia1tXUoOdiE5Cq8UkpAFBcpsF8M7XRYNlRrS8u08zNWh4dS//RwII3rG+aWr6x/TARlJut3x421M+TsXzVAWAxmdtqaps0sr8b7tupqaJ+ALSJvDlkcwb37RE7qVA+a3wL+KEAEB8rGhm43nblcHTUE2/GNAF/XUFefm62M2iSEhNzZbKqysrumzc9oZmpm0tLASAqKor1ckfHSwDg+DmTC75peu2W9fg505Ydx+dl54Xy2Rv5AcBcmfQV/dEJWtc/Gvxyq2Y7a3vYpJQknb5+QkNFj2xDtbo6atYUl+BtrNKwriCsC8qzw/fg4CA6GcXa3JGB6yMD1/u+vpSfl+kMCwGfj4A2Xrrk4QrtWhXFxQCwqmgt6+V2XOiuYc/5pimyZzbtqJPKWLrhAECYkI/WdZ+b7GbrtzpjY4FiNSvo65WKiQj+nzE00hpc5RYpWG0/FwvKs8O32WxGJ1N/5CXEN9LaPRsBIDAwkMPhxMfFrV29+vUzZ/ru3fMeaJrGx8UBwKaXdjCvdcvdfgAI5QvHDTerMVNVd27JqrVcgoW5ZGkqcrf71oAxW789YqhPZDPqViuKfEX5lU5j0ui3SM2Snbth9pDsZ5PvGzc+QCfTduUwle+3zjrM4qazZ33ONNah/n70Lseb3mFe6yOX2gEgNVPmQ76xdnTbDp/uLNpYlZg6ymWGhMsjSMWqfQ11vnW0v955MZPNOvfS0/Kh5ePFZC71BaPjJUcutY+JbOSzor7Is8D36VN/RifT88VbVL4PasrR8buffTZxfLcZjehdzrbdZF5u5IstKlFPBN801o+fM5WWH4qfydKPOEYS+4r+qA9Bf7//062a7czysDhJvE5fPyayLYM9tBqcUIGw8miD602kMzV09z5rfP/p6EEAIAgOFe6Rget7dpShk5wImwRr48mT6F1Yf0Yzc0kAeGlvw0TzTVV9S69yu27mbJaSCC6PKFSuO9Ou94n1gtznTN+5h/20mO4RANhYpbneNzwOspGeu2F+1vh+9cA+AMhIldD43rppLQAI+PyJg3uE4hxkjTWgKOaYnCc+1Oar/eoDhvwiVZRYwmS9ULnuTVOLr4wWpksxXZpxpdPooXsEAHKLFC13+8dNNtITxs5nje+ykmIAyM/LpPG9cMFcAMiaP39C+UbOEwBgXuvWHodj5+2OQb/wTdXj50x5BcqQUHqv8TAhv1i10Scr+mXzVWYd3QJZFs0uZ/ajSsyQjnUT6UwrjzZQX/lZiM9nL5wHABVbVtH4ToiPAYDNpaUTyneuTAYAIjbn91PFN9ZGg6Vkm5a5oocJ+SXqLd57GHXGRmZSbrm64kfrwJVOI61vSXiUeBybSKR1TUbmQWpwHp6N/CqBIAwAjh7YQuM7KioSAOpqaiaB71lJs53ZgiF8YUe3ze9Ys67o8g3qaeH0PLC5MulhQ/1Hg196Q/mbphZa8lZgYCD1v6ECYXmdbnybyNsj9pa7/YWbVczj1OD8s8C3zebwB106v58K90BPCzo+oc7BkZ9/zkhLA4ANm7Yyr/XGKg0AhAkjAGD+osId1foL1wbKdzfk5Cky5pMl27TqA4anAf1TTea8AiUwBLnSPx3+Zty7z/K6nUEhQcxXXleh9mYTiRbv1CzZs893/2P388fvnaTy/fF7DrfGjba2CeVbwOcDwKGGN5jXGmUOxktmR0fHUS96WjqZlk6KRBIA4HB5xWWaa7esfqf82i2r+oBhTjq9LT+XR4zbbvl0+Bvaq2Xny73fRN4ese9vNLCmWFGTTwDAy/ls/ufbZHIUawz1tVL5vnR+Pzrukwi8M+25cwe9yxE9S3AHBdJWysuamrqOHGlevLhw6tRADodXqza922R/t8l+4mBv4QoNAMRL0k41mdUHDMfPmU41mfGibuwaPtVkPtVkxhZ889V+dETf0jtBoL/dMVhcpgkJo+9E58qkOmPjWBGnFg2VqF/xnmzXmpgxaoPrJV3+59toNAJA0qwYmvF97GAFOsMJXby7b95E7/J297fMa43+lLdsbXFxuVyulMuVeXlrgkPCpk7laPffebfJflY3SC6pmjaNPjVvZlLmspVbaJaxZGZ6XAJ9PgSZr2q+2j8RlHd02/YfNs5iONEjxCKVdrfnRgt1r8m6I/SthgpGfS29pMv/fKMmrrmL0mh8b3+xGADi4+LGxOvA99+PKemq/tgxdB2ZFxplnjgTHhGcmpzP4XA5HG5OTn519anXXrvW1NT1+usdmzapxeIEAIiKijl28LVTx5uQlmzYJuALAwM5L6w9iZf/JTmq4BDh/sPGibNb9h82shotWzUqT/ag1JzySeCb+iGFQqGXdPmf74qXygFg88blNL4LyBwAKCos9JDUof7+qsrK+mPHxvR9qFar0beIeaFxoIEIiRTNyJ05vxxpfPrGQG4o+hOfL6yoqGtq6mJqcXEFh0MsyMy51nKr6/odpB2t3eodByLCozLnrjxYbUaqrrjO4TiM+OPnTMrtuvwiVck2rXK7bke13lf71+PnTDl5CuYX1W37XJV2t7/4lkp///19VhcWAEB11QYa37OTJADgIa9tRmNVZeU4LHWU+U2SK5gXWl2vR1dZVvpu/o7bNE1fcSSELwYADodbXX2KFfHq6lPBwaG5OaSydLuydLt85YaZM5KCg0KYkBFECABMnRoIAOHhUckp85FGRE4HgOTUbF8FUJuv9i/IkVPfOtldh9EqXfWk8U37zVQoFF7S5X++M+dlACMzdmTgOkFwwWPnILWYckyKgpcby5TMa4038ku3Xmfynb/j9tKt14OF8QDA4XDwLQkKCnnhhR0nTxqPHGnOzWWvFouOjlu3rry6+hTS4uLymTMddnlubuHrr3dQvyQ63dtZWcsAIK9A6U0OOlVpNXVPD9/UzhAAoNFovKTL/3zzeAQANDXsocLd97WjIHKinYNJiYkA8KruNPNap2Y5bNb8HbdzN7di+2Tm/PLEhZXJufsi4hwlRYGBgavlG1ev2RSfkPR4PebxeEEAsGHtpuOHzyHL5Pjhc0sX56MHzJ2bw7BnyoODwwAgNnYmDfGmpq5Nm9TBIfyQUKFPvC7lu0fFwJ8evvc3GqgfTKfTeUmXn/nu7XUkQ95oPc7q/J7QzNiRn39GZfO68xeZ15pL8AAgfPrsxIWV6MOEhApmzsmZkbQobFoMAEwN5ALAug0VN7uHbt8ZQXqu6UbCjNkAMGXKlPqj57HljfXwgdNcLhcAdu48jPE9eFC/dev+FSsUoaF8AJg1K42JuFL58tSpgVOnBq5Y/VLz1f5Gg6W4TIOj9JJZ0hUrVYdPd3rC9+HTo3KYPOeb1l/A50rtDPEs8I0rd+6azlP5Nl5wNBF1VvHuE8XO76PnL9MuNM48CRHGAkBsQtreQ63Nbb9irTnWIVtWAgCFRZsx3Ehv3BpYJMsHgGnCcOOlLibijScNISGhfL7whRcqF2St4HBYqniEwgi1+jiyT1auLOHzp9EeQPBC4uPn7VS1oE1qrdq0ZqU2ZnpKlFhyQNfumu9TTaNyUF3zva+hDj/S8xozn/Dt/fTAp4VvWnCn8cQOACAIYkIX77uffYbe/b37P7EaglMCAgBgRdHOc1d+pMKN9c9Nlpi4pG2qAzTEb3YP5a98AQDylxfpX2tB/kH9ay0Y8f17DqO3DhdJyDWa6uNmrFv3GMNFjlVZJJqO/jFz5pwtyt3HD59DL1W+ZXdUVAwATI9OOXGwF3kbkR6qMYtEkpw8hYuQavPVUds414mHOmPjpPHt2+Qqu9/57uzsBLbgTl11GYzd+T1WvdTUhK7j58P/H+1C1zU5inpky8pYycZa9coVDodoMnxMQ/x6V59QGBESHAoAXC5XKl2EbI+QkLD85UXXWm4JBNMyc0qartuZ+lqLdeUGreMLMC2i8aSB+SPQ0dqt3FTF4fCCg4Snj/QjuPUnh5fkqIJ4jk5JGfNJ1rX87Y5BKkauYz2HDU96zk8039n5o3w7v3u+DQYDsAV3lKUFAJArk00o30cPHgSA0NDQ8jpdbpECtWVTVmvL63QLV6wGAMG0yDMXv0McH6j/cL1Su6akFun26gv6vz1Cf+ILRcpt1TS+C4s2A0BEZNTuvdo7lqHeH37r/eG37i8Htr24h8slpgnD+XxhznIVjezakxa8kL/wksNB2Xz+KpNvpFWVGrSKX37dtmOrkcPhAUB4eIpMppPJdOkZysBAXtIcWaPBQuW7o3tUjaPn9vdE842qpbBYrVYvAfMz3yh4yRbcyQYARXHxhPKt2bcPnEtgYGDuqlJE9uy0xcwHBAXz1yu1zW2/pmWS8QlJVLjrDjcBwJyUuZhsql5//6uQkFAAmJf9AsJafdiUlEYy3wL1glsrL6Fhrd5xIC+3ICNt/tz0+VGiaA6HmJmQDQA8Qlhc3KnR2LG+9FJ/eHgKh8ujhUipuQOe8+1lzuCY+JZIJN4D5me+0Xjsqoo1jODODACoqqycOLiH+vsjwll6IiMJCSLEkUIAmLdwNToiK1KpLn2peWjXPLSrb/9X6bF3o2OTACAtk1y+ejuXS9y4NYD3l9Hi+LAwQfeXA0y4kf755AUAEMfOabpuJ9do8PumLlxY/urB8lcPFiq3hEdFPf6mcbDtbrzUNSc5HR3PWrRk+z7t9n1axZZKDofD4/GXLm2kwo10zx5rapoSAKiIU8sjPOd7QuG+PbqzD0mS3gPmZ77J5csBoG5fKY1v1IhwQisbqtWjtjJUUZcst32lt32lP/OyAgAi42ZXffgTIpuq++7bkpcVA0BQMB8AXjv/3onTxvLtdWSBAgC2le91BjdS8fQ4ANi0wwAAXIJX/urBm//1z9v//W+qGsxfLlmzFgBCQkKRlTJTMhsAEmYlG9777M7Ab1g/+PL/ZszNDAzkbdvWS+N727beJUsahML4aeGR0gVLM7OWZ8wnZyU/qbZ8evhGPlnHXVCrvQfMz3wLhQJgVO4M9bWiM2w8eXKC4MYNY5kiX5xmv9eM1PaVPiJcKFkiZ8KNdM9dq2gO++C/aHHMtvI9974dccZ36aZKAEhKzZoWFXWu6yMa2VTdf+51AMjJzkNel5y8gu6+ESrcSP/20V0AWLKkgWqcxMWR+CMlJ0sXLMjLycmXSOagDLCnim/sk0XS0NDgPWD+5NtqtaIzoQUvu7tecxyfsMod3BOCKaY39mK+7feaNcoVALDr82FniCfLn+Tjz87I2FBRsb2u7sX9+xNnJwNA7tKVzhDfvVcLAHMWLGj55v+4gBtpbtEaLpdIiJ8VHiFihRupJCllWrhYJJLGxZFC4czAQA4AiMWxL76oQemNWHHFRoRY9JTw7dvOEEj8yTduO0hrW4Wc3zCRwfms+eztVSXTI6hw2+81d56tAoCXuvpZ4S6sd7gR84qKrt69e2dkhKql27YBwIqCtVSs7307cr7p2uqikujoGADIXLr0xqOf3fJ95O130Btt26VhJftWz1C6lL0FaWrqgtraRlo0NDzcYdxnkTnP+Z4QcRa8rNtX6jg+McF5XNPAFOWqrN5WbcPe9bqda3Q717Sf2j586wwAlLaYWe1vIkwIAAUKBY1spN1DQykZcwHgfNM17DmJiKQXQ4QKBBt3q6//2O+C79bvegEgKCjoVs8QE+7uvpHZqXMBIC45Zf9F46mb5lM3zeW6hmnRDicJl8t94YUdR440q9XHUaGGQBD+tPFN63ziZWcIJP7kGwV3AIC2udy8cTlMZPASub1ZRV9bgpZt0xt7G/aut3afs99rBoBifaezxTsmIaF7aIiV7zsjI6eNRgBYXVSCDRJnwiWI0+91OOO75Zv/AwCpGVLWxXtbVS0A5KxVdIzYun6zU7X5fv+ClXLm2wVMnepDvq/3Davr9V56D3FCMpLe3l7vGfMn3yi4g3p+U7Vo5SKYyLY++cuX0262NNlhjBr/9KL9XrPxTy+qNy4FAHLBbPu9Zn5YyPwXNUy+ZWodAGyoqHAGN9LZGRkAcPq1d5yRvaGsbH9NjUwmA4CqE39m5bvurWYA2HvwJCvf4tgEguA13++nwY20Y8SGFvK0ufP6hkYGRn4bGPktNiFhrHyHR4lZudxYpXHbst4TRd0KsHgf3LH7l29nlWkL58+BCQteDvX3C0YP+mk/td1+rxkBjfi232u2dp9r2Lve0nLAfq95w/LMiJlzmHzPkSsB4HBTk2u+izZvBoDgYJayBnFkpOniRfvDh0g79fpZs5NZ+X6x7tVZc1K7vh5gwt3xRR8A5K5czQo30pJaLQAsyl2K4B4Y+S02wdGmp1C5zjXfJeot6JHR8RLmsp2dL/dVUBPPOQJfVKYh8SffKLhTtDKb3rYqTgwT1rbqRlsblTAel2P7Sm+/16zbuQYAENA01VYUcrgEk++4hSQAtHR3u+a7rIregdIBt0g0aDJhuO0PHxrr63ccOMCE++Z//TM8Kipn2UrWxfu1y+8BgHTpcrd8r1WUMPkuVm10zTeuv2Tyfe6G2dDd6yv7mxq89Elwx+5fvtEvMjM4jyp3Jih4SfMMYodJ+6nt5ILZg11/ZvKNXCibWy00viVL5ADQ0dPjmu9aJ77ITr3e/vCh7f59c0uL9e5dxHdF3avO/N+nL1xj5fvy378AgMXrXnDB97ylywGgq/srzDf+GFs1Ktd8Z5GOiUis7Xh8qFS+feL8tvuXb6FQCIzKy54v3kJnOEHBS1RwyeTbhdq+0gvCgplbzOxKLQCcNhpd851bUMCEW5qaitbs/q4uc0tLe2Ojsb7+2J49dW81MxfvUIFAHJfgzOfd3TcSxhfklSidwd34mQUAZiUlY7i/7hvAn+Swod5DvkkFSxWfD5U6cNQnzhO7f/l2cDw6OI8rGy41NU0E36jbIBZxBN8t3+2ntk+ZMmVD88c0vpfVnQeA6vp613wnzJrF5Ntw7Bji29zSYm5pQf/Wvvwyk2+0eBdt3OqM7zsDv8XEz8hZq3DGd+bS5QBwpe19zPcXPX34k7jt+IM7yrK2C/SV0sY2eNm26gljPnmVcQgO7tCCl/VHXkLHxz0MzbUWFRbmymTzMzMBIGVGNLlg9vCtM87IRs5vqfwF1vjO/Bc14G5/efXuXSbcANDb0YHXb51azSMIS2vrdqWSyXfumjUAsH2f1tX6LRDmb1Wxwq0+bwCALRWVGG4a32fa9a75jpHE+pZvFIenvRqtct5ms/kEM7/xjSsvjRcOsAZ3JrQyrVqtxjtL1yqMiNx338YavESZJ67t7+11dcAQcWQkdVs5aDLp1Grb/ftLFy1i8l3+6kEAyMlj31zeGfjtquk+ABTv0TDh3n/RGDYtfHZKKnYLMvl2O/MEP3JjlWbi+KYGd1JSUnyFmd/4xsHL7q7X3AZ3eu7cOXrwYF1NTVVlZZvR6CXcPXfuRIZPU67Kcgt359mqaTHxrHDv+nyYCBPOmZvp2jjJKxo1mMZx/2bOpPKN9ejevcoaDTNyyXUUQbew8r2n7gQAnLppZvKdsZTkEsQXPf+XCvfAyG9d3V95yLfZ+i1+ZHmdbuL4pgZ3tFqtrzDzG9/t7e2OdXp05SXim1aZVlVZiU/eS767b94MCwsLCAjYpViCwpMuNCYmOmtbDSvfy1/VA0DRxo2u+RbHj+oGj0SnVrPy/cbx45lLljD9J6ff6wAALsGj5cSitJPk9HnTosXMyGXXb3YuwaNZJkhbbzzJUHDdV/ajwS8nh29qZbH3ZfNY/Ma3s+DlkpwMAMhfvpwKJdXp4U3SVffNm9TgjjiCz+rwxhoaFpZ/zLch76oAACAASURBVMCaeSIQicGd8/vWwBM3BVXaGxtpZNvu31esXSdbseLE31pZ4zuVx/4EAOnSbCrcLV1fRYiiAWBHg57V+OYSvH11Wtd8uzZO3u//dHL4VlY/SV7wvuwSi9/4RsFLZmXxwvkpwHB+UyPq4953Irh5PG771SO2/7nZcMrxm4BjlvZ7zYZDSrOhBocwQ8LCltQ0sJQ15MkBIK+oyPXiXV3/pDKXKrSwjv3hwy9aWtKyFrpOIVxStAYAWrq+wmFLSWIyAMzJlrEu3l2/2fNKlLNmJ9OM74GR385fcswOiJHEuub7svnqRPCdmCGlTTWhBi99EplH4je+tVotsAXnUfDy6MGDVDSpTr1xNBkc6u8/evBgaEgIj8e9+eFJ+//eRtr5/gkejwsADXvXIz+3ap0scGpAfPQ0csHsORJxaGQ0c3Mp26kFgISkpFsDA55E5mmiyM9nWiZrCwr2n3vdNd/nuj4CgLKKPQhuNNY+KkFybcjqzDOo/6oXAJhL+IGjDmPAbfIJtTmEul7vE75ZFbf9FovFPsTMb3yrVCpgBOedzSRB87ORDHz//ZjgbjMao0SRABAYGAAAYnG4Zv9Gy1dNCHHTf55GiCvITORO4XE58TkFpS3m0hYzE+5ifScA5OTnd/X1uYb7zshITn4+k28UtqTp4hUrmMVpzEAPlyAK1pbcGfgNpXrPyZa5gBvpzLlSADh/qYXKd0XVHvRh3AbnX9EfxZ+cddyCJ9pyt39dhToxQ+riMXgmt1wu9yFmfuNbLpcDIziP27LRNpFRoieDjob6+y81NSmKiwmCyJo/v2LbtsaTJ1n7aw7191ds24aeRZKinTtnxscFP1mNqtZZ/3WDirhWVdTbqgUAVptb89Be2mLmEDxn2d5MRZmDVBFHRtru37c/fNhQU4Nd4PaHD+WrVrV+1+u2yiE6PiFcFL37gA4AEpJT3MKNlvBQgZAgeF/3DWC+VxatRZ/HbXNkanLsuCcAYnadPeDmkA1XXnrfU5MqfuNbLBYDI3iJZ5LQeMWXmMPhOKubBACMO/KdY6umvDzh11/XIG1tzc5Id/Q6k8yIHvypFSGOjlS+QAJApWmQdU8ZEinmEDwX2d40ZX5C7Dnp7ejQVlbOiIk5tG/f0QMHijYr3cJ9+7//nblkCQAQPB7Bc5oNy+oFBwBpVjbmW5rlqPRxG5wvVm3EH37ceYLY9nD2AGrlTnt7uw8x8w/feGYarbIYV6ZRB3IPfP+9M6CLCgur1epcmYzqFRHw+QPff4+nEr9Sm4HhxnrhgjQqKhgAhMJQ45U6+//eRtvN6dOni+fMY128ixrbASDf48Wb6TzhEQRavJFaWlsBwHXZDk0LlY5UVdZojgvNXacAgANHdYjvyChHDZHb8ce58mX48487wxt1XeMSPHzket9w5dEGvGGl8u2ryDwS//DtLDiPgpe0gdy4CyaS+Li4im3bjJcuuQhwYrNEvjqRCTfSR4/kq1c7brOheb/9f28r1ucCwFJNIyvfHmZ7Y0WVO1TRVlZSbW7DsWMA4Dnct//73wtIEgDCwiOcOUyc6bUhqyhaTBC8noEhavKg26FqOPmESudYFfm2qem1aAggdhHitsjeD2ygiX/4dhacr6pYAwAZaWlUWD/+4AN8P+ZnZrrdUOLGJulp8Y8eyZ3xjbS2djZG3PqvG9HRkaI5UlbjJJDggQfZ3lg3VFRQ4Y4KDz9UWdlQU2NpbaXy7XZbSdX4pNkAUK5rGBPcSA9dMgJAVXUtNThvtn7rYfIJM/l7THyHCoRU9wuNbxzcUSqVviXNP3zj4Dyt7XfRymxgzNyhViTQ4j5MxQ8mCO5337mBG2lZWRwAEETg4E+t+tfVwGZ/v9TVDwDToqI8hLulu5sKN5fLiYkKIRclkLIkcnEaj+CSspwju3YBgOvOJ1S98ejnqYGBAOC55U3T9EwpQfDefe8G+lRhQr5ruB9QhgNm5pLj5ru1Z5Bm29D4xqMyfBi5ROIfvnFwvueLt0a1ZZsVC4zKnaazZzEorot6Br7/HnsSr7YWUCH+7ruCTz5Z6gxxkhQBgGRGtPVfN3jBLKneKBqfnpXlCdzdQ0M0z6CxUWZ/mE7V3o5EzUtxBDdwwbI8D/k+8bdWAJjrsk7Htb78mh4AqvY5yhzdBne+sf2ATyG3SDFuvplK4xs7WPR6vW9J8w/fer0jmYYW3EEHq9VqKrXUipuKbdtc8I3TVHbtyMbsms3LyssTtNo5Lvi2WFaIRAQA6F9Xx8SIlh98g8Z3Yr4CAMqqqjzZVtLgXi5L0O2d1alPMLdILK2zqJT/YkqOi5uWRa7whO+Nu9UAUFKrHTffHSO2MKFAkpTkId/U5JN1FeqJ4xvPvLRYLL4lzT98o8pLWvIJnrlDC15iTwi4LOrBXU2iREJsdlssK86cYfGfMFWnSwUAsTg8I33mjMWFNL6nz5MBwIHGRtdwN924gZtiAkBwEMHhTBWLBKQshZSlkLI5pCxZmjYdAGSZQu1OSac+wXo3NUIU7izthOkcPNDSPm6+u36zZ+Y98YeQilWTH5xHurFKk5lLomk+OPObx+P5Ku0bi3/4JkkSGMF5Z23ZqMmDLvguKixEj7lwYaEnQDPdKVFRQQAQLY6IW7icxjc/RgIAukuXnJHd1ddHTYWdlzbj0J41A1+csf/yrjPt//z0qbqN4ihBYODUpLnz3AYvHb/gX/V6w/eOBn3A1AD0Um4rL1/vvIjPaH+jwRugbwxYnXVHOXLJYaz6qqaYKv7hWyKRMPm+0XocnSctuENNHnTWkRCPId65M30ccCMtL08AgOCQIJlaR4V7z11Hn0RmBzZscOM8WC5BnDykdIE1Uw/sVQBAoXKLi0ZtBvOX6PWNA8Pe8K3/qjco1DGcdl9DnWu+qZN3xh2cR3AnZkidvQLO/Pa58W33F98oeEnjGwcvqcGdkdHJg6x842awSYmRbh2CLvTKlSwAmBoYqLhoYjpPAIA156R7aGh+bi56QKiA/7Xp9THBjdTwl30AkJgx15m7EPX3mRYt9gZupESQI0nBbXCnULnuyZX/2DJuvlF8x5mFg2xx8FHDQZr4gW/cNlaxNpdZeclsy0ZNHmRN/sYGzPnz88YNNzJRQvk8ACgz3qGlnaDXZ128cXuTiKiob81N44Ab6cXz1QBAvrCRlW+U/+2iiNhzxRfTrfMbV86Dd5NJEN/Oyu9x9H54eNjnsPmBb4vFgs6HlnxSsWUVjH2mFF685atjvIEbaVxcMADQ1m8UmU9esJAJd0dPDzqXgICAzz88N264kap3bgCAymN/YvKNqoyd1TF4rm/3OSLHXB7h1vktSXlS+e9N+zUUvolPSmH+CW8ufTKNhCl+4Nv4OHBNC87nLkoDRvDSraIB2wBgNi/znu/FiyMAoLDeOCrhW60DgPTFS5l84wqGXFmGl3Dbf3nXNnA5IS6aSxBMQxy5ZcYd2cF66qbjt8jt2HlqcMeb4Pztx+F3ZgT05pAN9/TxeWQHiR/4RpVpAHDp/H4q3/GxIhhj20HsE1y9Otp7uH99HK6n8T2vTA0AS9fTSy3xtpLH44706L3n2/7Lu51v7wOAdartVLhRc2QuwfPeODnQ4nBWuM38buv9CC/e3gTnbz/2kDBfBIctJ8IziMQPfKPKNGAE5wX8EBhj20HsE/zww9yJ4xtlVq0o20pzdeM4zu5tpE/gRirgh4RHRVH5RvXFGV5ELrGiXFnwwHnypqkF852dL/eGb5QeSOMbuwUBwGAwTBBsfuBb/Tj/qe/rS8zgjudtB3HeLEmKfAK3M77DZ6Yw+caWSWDgVGtfsw/5Xi5LgdF5KepTpwHAWQefMen6vY5gmdu2VdTKtDF1PrkxYKU9vuVuP6lQUv3f1/uGcczS5zmDVPED36gyTcAPoS7ebVcc86o9bzuIfd4uAu9jVeQCL2psZwZ3NtUeotkn+Rs2AMDmdYt8CLf9l3c1lasAQH3qNOY7O78AANTnDd7zPe9x/LKt9yPPnd+eB3eaPraER4nd2jPrKHO4Ozs7Jw42P/CN2sbSKuebGhwVgR7OlBrq70dFa4sXR4yJYNfbUJRLSJtGgviu1b9F43vnoUMAYPpbrW/51u5ZAwDlrx7EkctQgQCcdPAZq4pnJAAAl0e4njn/wP6TSrsbI0irdXe7lQSXk0zwY8CnrXxYxQ98o7axtODO0QOOyhQP25vgpCudLtVzuHW6VGqtGlMXLBA64/vAaL67h4a4BBEfH+NbuO2/vCtfPhcoXkK0uQSAsdY0sGp4dBR4kFlFC+54Xnl5us3kmm9Ddy9+2Qm1TJBMNt/Dw8Po3GiV89VVG9BxD9s/oKCPSER4HrDcuXOm2+9DXFwQMPK/WflG9vcrL5cgKElZCgCYrx/0nu+UxOkAgBsRosk706J8ELnEzu+5MqlbvpOlqRjElrv9HvKN/dnOTHPx41RYHo/n21I0VplsvnFlGq1yHrVlA8/aamK3oFY7x/PFG7HrOsbJ53MAgDW5isY3yqaydB5FUKq3kb7iWxIXSV2/0WTABSvl3vONnd9uZ5JQnd8wluAlbnPM+ldqE5+JyDZhymTzjSt3aMHL/LxM8HhmGnYLjmlniZ7igm+zeRkAhMfGuOX71sAAlyAIgsBQ6jQbAMD4+g5f8Y3tb9Q/1ifOkz16Rz7gK/qjruH+dPgbDOJYgzuoTT3zONUh6NsmJy5ksvnGMwFpfEdFCsGz4OXA99+jgHxcXNCYdpZu+e7oyAEAYUwcjW/0RCrfyDjZoJB7z7el82j7W7upR6RpCUy+XYxn8FzX7NiFzsVtT2Rq20HXfXmYmplLMoshmj624A4nYrF4IlJNWGWy+cbB+cYTO5htqxTFxW75xuVqY9pZesL3hQtSAIhOmeuWbxS2bNDtxFAaX98BADrNhrHyTcpSNJWraEcAIHfNGirf06LFnnTzca2pixxtT9xmVlErG8Y6loQ5cYpqdoOvO5y4lsnmG7UdhNHJJ2OauYOME4II/O67gl9/XdPaml1WFvfyy4llZXGLF0csXhyxc+fM8fF9/vw8AEjboHLNNx7J8HXnnzCU5usHAUBVumQcfJOyFCbfuFEymk8C3lWmdVGcJ5KUWW6N7zPtT7pxe1+ZRvV2q1SqyeRtsvlWKBw7DOrMeVzZUH/smFu3N2rlU1o6Y+fOmWg76OEu0y3fqETNLd/bqqsBIDJKRIXSGd9uQ5ukLEUsElCPoPgO5vvmf/0TxXeiEiTewN0xYnu8HrspS6MFdyqPNngDN7VxvUwmm6A8E2cy2XynpKSgU6Umn+CZUm6DOzhmKRBwAGD9+pgLF6QeZg665RsFd9zynZCUBACy3IVUKAfvngUA+fK5+Mhwj15VuiQlcbpbvgGAekR/fAsApC580i755n/9MzFjLniXP4h6yQJAla7aLd945iV4V7nTcrcfm91CoXDSzG4sk803qkyD0Z0hcPDSbXAHe07WrBH/+OOqMdnfqELeBd+onZVrvrv6HM1xStYvo63TPIKDLA1rX7P++BZlcQ72HrpQVekSAOi9dQIfQSmEoQIBtZYHWeH7LxrHzfeOhvPok7/eedEt39TM73FPcL05ZIummN0TGod3JpPNNz7bgZ4WWls2cNe7Hru9pVLxmMhG6tb/jZK/acWXNL6bbjia49x4ez+NVElcpFgkGLx7VhIXySM4DYdKPbG/0WpNdbygnwIAMJi/pPHd+JnFe+fJp8PfuIabOnMHAG4MWMfHN3XkyETH4Z3yNplvhivTCIIzjuAObrx2/vx8Gppm87KOjhzXhopP+D7c1IT+O3j3LJNvAJDERSoKF9gGLnu4v2x/azcA0Fwo6C2oTSNQZ823+wbHzXf2qlUAECEWuV28qW1PwGUmiQulzkNTKBSTiRlVJpVvHLzMSJUwK3eSEhNdGye4N5XFsuLXX9dcuZJVVha3fn3M+vUxyHNSVhY30XyjsKUoKpJJKuJbTckFt3QedesRt/Y1AwCrC4VaqIb49qZ4PmHObPBgYAPNOTi+yoZzN8zY7JZKpZO8p6TKpPKNg5e0yuKkWTHgrnIHNxaUSCJQOzUkntsnyLx25j30kG/k+c5In+WMb/Tv3lsnlMU5Os0GTxZy6hOpRkt2fgGN73HDbRxwpP2UqLeMyTk4vraD1GEjg4ODk8kYTfzDNy35BFXuuA7uULtYJSWF6nSpyP/tuaL8KhdrvGu+N++rufO4Zf3+HXImptK0BILg2AYuoy2j57koKGGQavAgb2P87NkUvrd6w/fhaw5rwW1k/oF9VGbsOJzfuN8DTG4oh1WeCr7RQde9BXEd8aZNrowQF4pqc1xUarrme9UmJa6WZ41TSuIily6cLV8+NyVxeufb+zyE2/7Luw2HSgGAth8ViwRA6X4fP3s2lzf++kvsPHHb8+TB6MzYsc6Uou4pJzmUwyqTyjeuLK7YsmpMwUuccwKPje9x871ggdA133ELlu65a3XNNyu+yH8iXz4X2yT9n58e9qDuGDlMFIULqAdRlQMeqhadkJCxlBw331mrHH5Vt5H5B6PbnpxuM/3u9pRUmVS+NRpHZ15qcpWztoOsYZ3Fi0dZz2MyUVB7KhdZWYhvAJgWJd58yUTje/mGFzDfVHc1le+oCD6Cu//z06rSJTrNBk9c4PZf3uURHACgBjtNf6sFShTTS77Do6PBM+fJA/tPEeIn2xvPnYPX+4ZR5iAApKSk+HFPSZVJ5RtVXsLo5CocnDdeuuSMb9yi7YRu/q+/rvnkk6Uo1njhgtRzvj/8MBcACCLAWWAI8Y0nFszMyHzpmgXzPW/xEsQ3j+Cw7hr5oUG5WUm2gcs6zQbZ/ERPVm6sKCZP/TLYBi4L+cEAgOaqecP3mCLz1MzYMWUO4k4mPB6vt7d3MrlyIZPKN04+oXY+QW3ZwGVwB4+PevvtBYsXR4hExPnz88baavC77wrQi3R05Ljgu0pX/aapBc+diYqfweEFA0DKgoWI74S4KCag/Z+fBoDN67KlaQmSuMiGQ6Weu8Dtv7z7venPMNq3iKE/8vY7t//739OiosfNN47Mu62ZpzkHaSO0XSg1g8pkMk0mVK5lUvlGbZFhdPIJassGzoM7OGwZGDiVz+eMNS2WqsgF7qwjOOYb3ek3TS14Oh6Hyw0KDnn7k08AgCC4THZRfmzEtFDtnjXjaBdh6TxKcAOF/GDqKyO7HHkJAWDcfO9ocPj73E6TejCuzEHqnnKC2lCNWyaVb5x8Qg3Oo+COi7aDOGwZGBjgZSsIZNW8/DL7UDUa3ziYt1WjejJmKSYGAPTHt9AARfUN6hfH2egHOQSBUY2/oXABMlHAixKHvBIleNZw8MHoga6eZA5SR/tNRANvL2VS+UaV81GRQqpzMCNVAi6DO7h/7LZtEm/g/vWxCyUpKZT1r6j5CWt63Te2Hw4b6rdqVOiTcDmBv3w9qpsm8nkzg/Zj4pvDCaRl2KLjaDLJuEvUUrJzwLOGgw9GD7x0WzZP3VP6PZTDKpPKN7oQtLEkboM72Pge026SVVtbHQUsrLb7mTMZAFC6e5OL2//R4JcbdpQBQGZaPHUvyCM4tDTuMWnvrRMAkLZgvoAfQjNvpGkJXILwhm/UPsXttAakOHOQS/Bc94xFXevRg3k8ns9H5/hEJo9vnHxC5Rs7v521ZaMOv/S+Q+yjR3KCCACA1tZs5l+RAzExVeK29w2yy3FSFFpltXvWjJtv+y/vAkBe0WouQdRUFjLRF4qiyM3l44C78TNHN2pP0mIf2H8KEzpWE7fOE2qccnKK4cchk8c3numaJZ3NdA7SZkphxcNJ+Hyul3BTjWzWkh/kQASAuTLpR4NfuoDgG9sPqD0ICmSihNj+z097w7dYJJgeH79xt5oguLSXUhbnAEBCasY4WvwotY7NnyebS2rmoOuyS6rZ/bTtKakyeXybTI7ORvl5mUy+nQV3subPRw9wEXcck2q1c8BJS85Hj+T4nnF5RLFqowsmPh3+Bv2Ur1qaDgzX3jh0Xmo8ALx1uztUIMhMm0H9E6p4IIKCxtHfPmetAjzeXFKdJy4Gphm6e3G9sM8nDvtWJo9vXDlPTT7BlWmslTvUsLzr3FfP1WJZgV6QNcoTGfmkqQ2m3Gj5u7PVLkwYJggLAicRe8/V0nk0TjwNAA682Xyu6yOgpGcN9+jnpk0HgFd3xABA8R7NmPgOEQgBIFe+zBO+X9EfxefurOcgtfXr5NdTjlUmj++GhgYm37jt4N3PPmPyfelxMQE4d+qNQ5OSQsFJIjjqP/jmm29qtVo0BAtJsjRVZ2xkJm+09X4UGRXuLKLpiVr7mhsOlaL4PADkrll7+7//nZgxN0o0rffWiTOHSmfEhvKIKe2NcfaH6Tq1CAByN5TmlSjLdQ2nbppdN41ovu/oluZJ2uAD+6jMQdayNOrEBaFQ+BQ6TGgyeXyzJp/gyh3WtoPY8w0Ay5dH+opv1AeCtfEssl5Q30er1WowGFC3W7ycl6i3UJdzNOQgNDRU8/J28/unxhTZGbx7VrtnDQrCA4BEJAgImBIUGlr3VvP1H/vDoxxJIJIYjuniDPvD9OHP58RP53e3XLE/fGhuaWmoqZEvWZI2J8XFxFfczd5tN2SkuKw4VCB0vafk8XhPVZzSmUwe30qlYxgFtTMECu4447uosDAgIADjlZQU6iy0PiZ99EgeFxdEEAFMh8zmzfGIV6vVij+52WxWKpXIeY8kTMgvVK57vfMiagKfmJiI/yRNk6i3kTrNBtPfamm4W/uazdcPGk6/pNNsQE2qkCjmRvUezDVuzQjiBqIj4VFRG9V7pk6dOl0cMvLFHPvD9P6upLTUuE8vX7Y/fGh/+NB2/77h2LETe/ZsXbu2/PgZ15GdMCHfE7gf2H/CYSzWsgZqnLKlpWXSyPFGJo9v1uA8qtwR8PnOnN+NJ0/yH/u/kcTHBe3cOdObQOajR/KamiQAqKiYQT1+7GgeAAQGTgU2hxdazoFNLm9OH9Qt08kTZRIh6wNYRcwn1Eview/m2ptWI/1494IggjMlYAp+DH+aICM5ZNcmcWhoCIYbq/7gQQBISE13ZqXEJaeAZ2lVD0aXFSurtTS465qM1A8vkUj8XrvgiUwe3zg4T+UbBXfyly93xvdQfz/aYipWcqSpU6mXOC4uaPXq6Nra2UhbW7M7OnKw/vjjKvQPnS61tnb2gdqZr2oS8pdPWyLj8wgHQBxOwKNH8k8+WVpfv3hO8nQAEApD2/5Dy+MRYrGYdeeE310Y+SSJdOBoHmZ0+CRprs5uKE7Wbc5SLEyQiBzDgiXhQWRSuDw1UidPNG7N6D+yFD+FqiZ1FkFwo+LENY2HcshcAAgLCZgmDNJWVtLgRqv42uXLg/n8BSvlHSO2a0PW4j0atPkLFQhmL3AEszxpePJg9EAp2sAGQ3cv3lNSRaFQUH/onkKZPL55PEfB6V3TeQT3UF8rOuKicufoQUdixuAXYfYBgbWHb24N0VYR5KLAlFlTmVfcE5FJp6o2cs+8wgsJfmL8CIWh6qp1/f+3xf6/tzX7S8BJzALD/fcffj597YPwqGgel8NK6rjVcmgFX8iXpMz6dPibT4e/OWyoX0jmiCMjrXfvUsnu7egAgAMt7Y2fWQK53PiUNC7BWyVf+dWt1t9+uXfzuuG9lvMElwOe1ew8GD1tnjqtmOowmUIxF5GIxeKn2RCfJL5xW3ugJFd5UrmDMr/leYH2AQGrmltDDCeCdPsI3T4CcU9VeV4g+hNSc2sI9bnvnAoCgIL8+Z3vn7D9z037/95GqvtTOQBEREQwJ0Yjp0p6tuzvP/z89x9+Ts+WxYmEvuXb3rTadFgBo516qVkZihUr7A8fDn/+eX9Xl2zevLBp4SlZi/K3Vsya6wiSnzj08m+/3Pvtl3tDfd01Nbv5ocHhQv6UgCluG57QnIO0yDx2mIhi4y5+9tW6lyqx0xaLUql8Oh2Fk8Q3Dl5Sx0rh4I4LvjPS0gBAt49wxreXqljJEUeH9fYY7P972/Y/Nw3N++fOnZkyI7r91Pb2U9vJBbNlMhl1zADaRcTOTMR8y9IlPufb3rT6eGUxUEyLGEls7Kz4ncpN0jlzJCmz4pNmAEDA1AAA2FpW/MVHxobjtSMDXw303Kqs3MYPDV48d3bHazWvH9gOHjT0QYqzx6iReWW1ox8qhyBOX/sAnfUb//lZ2vwF9F/F0RfqKZFJ4htXFlM7n1w6vx8ddBacxxMAaeuuD7W3KxQAxOJwWU4qAKTMiDYeL7ffa8ba26qVZUhw+yVUgiSKjUN3OnZm4gTxbW9avaFwGQAgd2SJegsAfDBw+9g7p/M3riZ4BI8g9lQq++52oTV7oOfW3h1bCS4Hkf3rx82/ftxseffP4FlZwwP7T7ikA0/3ozpMNOea0Ckjbfu2f+POPbSF/Cl0Gk4239SxUrhyx1llmvGSYygmMr4nSA0ngg7sFBbIYmlk2+81W7vPmd7Ya7/XrK8tqX55r/1xiXQIn49uMwAkxkZOEN+2txTR0VExkjiz9Vu0+ctYlInJHui5hcjuu9u1rayY4HJWL573yVtaRDbW2Nhot6OKH9h/+sb2A8YURS6p4xZ2HT9JhRvrO1/eW7iMpCHur1ZsrDJJfOOxDdTkEzxTyllbTVRWzCMChr/mTxzf9gGBrU+QOTuaBjdS4/FyWYaEXDB77y6V3W63WBzpeEcvGRHfE2F/Y22vLQaA2fPmzEpJBIApU6bU7ds+1NdNJRsAWMlGWlqU58m0NKrzpLVnkNqAam15JSvcWFWHjoUJBFTKc3NzDQaDVqslSZIkSew6o34NSJJUKBQGg2FCm8pOEt96vSNxp6piDeZbsdaRr+es8hLFL6WpE2V8YzU2BPFDOLav9KyIa5QrgJJIhAI96K6LYuMmjm/rawXalTOF/FAAiBJFbN/2wuljNYjsr261lq5fDQBlK2XOyEZ6xtLOwAAAIABJREFU5VgVeJA8iMsuo+Mlhu7eEL7DYYJ30q71r5bvaQs5TSQSCWJdq9Ui7nGnbAAgSXKCvOmTxDdrcB4HL51VXqLkWHKRU+eJT7ThgGOh6jxbRSPb9pXe0lKnry2ZMmUKnmeHqqTRjU/PlvFDeLbXV/mcbMOmtEyJCACiRRFo74jJXldIIrIt7/7ZBdlIf+w4Bx7knxw2OMaN560rjY6fgf7NIYh3vrznCd/IIl9SVEzDeu3atSaTydm+s7e3V6vVSqUOu18qlfq8SGKS+MadIah8x8c6QiSunScTzXfKrAAAWEty1i9Ls99rHr51BpklhkNK+eI0AGhvb9+6dSsAaDQau93e29tL8HjBoWF/euc/0rNlAOAsWDM+vX9AJuYTABAVITxWp8Zk37xuWLl8sedkY01NlrgNYeKeVfzwSPQPUWwcdph4ri+fOsulbDp5PJ4nC7PJZMLZbL413yeb7/ojL9HasrG2jR34/vums2enTp0KAIqVnAnlWxIbAADGhqD288GyDAkAREREAIBcLtfpdAaDwWw2l5aWAoBYLFar1Xi9AYBpoigAMKmzfMh378Fc2ioYGxE2I1ZMcDg7N6z47uoZz8lGukOR7zYFhTrNFQBCwvhv/OdnY4Ub6QljGzW4y+PxPOlsb7Va8Y+8Dxu7TRLfcrmjdACPlcLBHVrl5Y22ts2lpVTH08Q5v2l82wcE770REh0ZMGNGvFwuX7ZsGTVFFgCmTAnIyiNLdqrLtbrT75t0124gvhfNEFDTSLxXaSx/ZrTgYfOOrj+VtNSsady+AgB0VSVjJZtqgrueCYgzq2C0q3t8+lfL95KUtLEibrfbdTqdbxGfJL5zcx1rUvg0PkIc8725tHTk55977typq6nBHb6pwsq3tYdvuuKtU3zwi7DOC8GR06YAQOKMqag0E0lEtHhBHrmu8jHKVx1jG1r7Bm//Zsfa+GF3XEI8+pNhU5qv+DZsSgOAlpo1D5t3IC2YGz9nxvTx8W2+/CdwmYVCG9jwatMlb+BGevHTO6LYUXfTQ9saJ7EZDAbvwZskvt95552kpCR8qvFxUVnS2ejfGWlpuZQcayRisRh/lVn5Vm/h8gjHouuhDn/NN5wI+lO1YG2hOFcWTRCOZFQuwQUAUVw8QrnpMwuVYKznbppr33znxLXOcq2OLFGmZtM/s3Frhg/3lzxOgDxrFub74t7VAIADN56rrqqEHxoMLjvbU3tWKXaqvYcbIx4S9iT3UywWe5iMhUphfNLnbVL7Q3R2duIsWWcikUiMRqPNZsMhIWfrt3ItBwDIRYHt54Pdwn3xRNCM+LCpgQHh0VFkiZKK8rmb5o17NNkr5TdHbFSgmz6zIJqXrlMkzpWyflpRUsqsxaRgehwAmKuzfWiiqHJiCc7Uz89sxYjHRIStXjxvTMv2gpSZ6HNGxYlfOX/EWZXDmybHfN3o+IS2b/t9xffff/hZc66Jerk8byqLqgW8t1Ime76U3W43m82slMtkMqqV5ppvpJ0XgpH3I3LalHVkoLXHaRjIdCUEAJIzHOVCOSuWnn7fRFuej7S0bz/4cnbBsvgkCfPjzVpMJpPyglqd4oxhV4f5oGWw4Vc70mlxEgAY1C3zId/m6mwAeLVEhvmu25gDAJ54Th516l8uK3S2gnB5RBaZU6hcV6WrRooaIhNBQVe+vO9DuJEmZ86nvruHVsfg4KBQKOTxeF5Gf/zANxIq5XK53Gw20x6A7bCGAzzXa/Pxl3lTAwAAyEVOETe3hgDAoUbLn5v7c/NVHC4PAGYkJkhz50fHx1BvwLQ4yazFZE65uqBWV36lc1eH+eQjG0aZVcNEYgDwuRc8SRQcL+Jjvu/rVeHT+Ds3rHANd8drNUlx0ehcCjdt0164sk1zMD1blp4to1oLTElZsNDncP/9h593HT9JfReJROIhIcidgnyy4xa/8Y3EbDYjG8tkMsnl8oaGBrwLwd4iT8yPwS/CkBtEmjqVFfF+UxgAHDhlvtxlv9xlP2ccLijWAEAgwSuo1a3T6Xd1mF8x97vm2JkCgJhP+BZu49aMMCIQRu8yt67K4ocGP+rUOwvllK107AqSM+ez+kD+avn+hLFNdehY2d4apIsKCmNnJoJPLW/aO9K+SB5WJaOcU8+/D6ziZ77tdnt/fz/um4xEKBQqFAocv+03eZRcZe3howIfVsQHvxjF9+Uu+zG9I2V3fExjPfLdMABIY8N8aJmkRIfgq5E9ezrm+/MzW8GJo/B87YuiaXwACAnjqw4dGweIvrW8XZgozKx6Z4JCDd7sMv3Md0NDA7Vul1U8T66y9vDJRYEIcdqzbH0CAKjYb8R8n3l70Cd8v2LuBwB5qg+yCAd1y8ikcHziESIRAEwNCKDuMpcvTEuKi6aS/d3VM2SWw9lMKko9j6hPmpbtraHeUM8jlGjh8/z7wBS/8d3Z2YnTygQCQdXefT0//KPJcDk3L496LSSxAZ57ABHH8rxA9EQa4jS+mzscUw2OfDfsDd+7OswAoF4S7w3ZJnWWPDWSeuINNTXqsjL0b+ous/VAMQBcOVaF4Naq1qMitNiZiSeMbX5HmVVfPnWWemqee0WQj/h3xnd/fz/Vf7J524vddy0j//P/sPb88I+idY5MnXEkn9j6BJoKAgASEwKotk1YKG+b2oD5vtzlKKakekLGocoL7QCgkyeOzxTRyROp1siM6dMNx46hUkulXA4AYQLhjBgR5vth845kSSyZlfbhXw4g9x+XS2zTHPQ7xC703Ps3/xB8oxwDVGhM8HgVO3bSyMZatXefYxlz5zxxpmvJQACYETMVIx47PWydUkfle1rENAAY97YSqeKMAWAMwZ3eg7nalTPJpHBhUOCTez5lCgAsTE+nFhGTCxcCQMELpTB6l/nqpic/cYsKCv1ikIz1t2J8fKO06t8B3zabTa/X43QORWlZzw//YCUbaVb2IvTI3q7Q8fGNlnAAEPKnoBdJTY6k8R0tjgaAXR1mb/guqNUBQMWiGJ08Eam5Olv/Qgr+L5kyPXdOzLwZoqw5M2C0pGfLFDvVNWffQP811tdT2z9I58wBgJP/0QEAc2eJX1yRvnD2dC5nKgBMnRoQJhCgGovJJ1sYKVpSVOz5Uy5+eod61p7b37+P9Zu6iczKXuRszcZ694HDs8EjYHxw2wccVnh2djZCvN8UtnhhREGxhsr3XGmm93znlKvBM5mRmIT80GV7a6jrn+oQKlMibPfvU/kWR0YCwMVP76RTcgGSM+cvKigs3VM9ce4OF3r0knFJUfFfLd+P6Vk0+8TzxBKUludhbharTCzfJpMJu/niE2Z8/LnZNdlIj55w5Np7kxkrjpwCADqdDtn6ktiA3GxRbr6KyveCRYsAQHmh3Ru+s8pUAHD06FFkd0liYnRqNVLDsWOfGgyhwcEAICsodHb715ZXAkDKzJlUuIc//xwA+GFhf//h59PXPjhhbBt3wqqv9Nz7Nws3bRvHE2lRes+7ckokEh6P500LoYni22Kx5DzOmoqKjr707l8Hfv2nJ3CP/M//y1/p6PKoPzJO43v4a0egbltFxRd37y7KyQYA4bRwGt9k4QYAKD1v9IbvWYtJgVCIswlMFy9SMW1vbETH9zW87uz2o+VZtWED9YmDJhMAxMTE+pdpql789M74fjSo/kHP4zVo4IdMJvOGQ9/zPTw8vHq1I9tbIBAcPVHvIdZIh/71b+Jxp6txG98o2wQAwsLCAGDHbnVKajIvKCw5g6TyvW7jVgBQnDGMj+z9n/QqzhjC4yVSqRRZitI5c2gt1BpqHLdWkpLmDA4UPmyoqaE+0dLaCgDJKal+x9pLbfu2n1ru4PkkExTAbmho8IZGX/JttVoPHjqEya47fMTzNRvrx587FkJp6tRxGyf6IzwAmJWUVP9aY1JyMgCEhoURvGAa35vLdwFAQa3OQ6B1P1q3t5oKanVJi0nO4/JyAFCr1cgKojGKfXyBgYEAIF26nBVxlCdtbmmhPtHc0gIAmdk5fgfUS0W7CyRCodDzNlcouMNMTBqT+IZvq9VatXs37jBYtXffOMj2xDOo20fY+tzzXVHCB4DcvDy8Ya3au08UFTVrjozK94tVJ9zy/Yq5v/S8MadcPT11LtWIJElSp9OZzWZ0w5BraNBkovEtDAsDgKCgIPSs2JmJTDMa8T38+edMwyZfUeJ3QL3Rv1q+H9/i3d/fDwDOupx6Lt7ybbPZ/vKX89HRjoS1/JWrXDv+3GpUdDQA8IgpzLQTxUqOh+7waFEwAFS/coD6yk2GyxFREirfVbV6AMgpV1OBPvnItqvDXFCrSyblQfwnbT2CeFPQSvzZZ5/RLgJqiiJNSaHBjVpgAsCWLVuopW5le2uoEHAIAgBoz9Wp1cxH/r607dt+aubJmKa/ohIH72uNx8+3zWa7cOGi4HFnUWYYchx64+NP0KupNnJpyGqrCB7hUS6K5T1HS2LaN63JcJnD5WXnKbepDcf0vZe77AfrWwEgq0x10DKovNC+ZKcmYcGoqhxJbIByLcdwIqi3KxTvWZkF4Wi0kObFF50Z38PDw8PDw9TCZFFs3K7jJ5G5go6w8v3yqbN+x3TcSipK8flGR49h+qvVakWeE//U79DW7Ny8vLsPej2H2IXpgj2DnRdG5cQie1pT4VGhsXZ3CAAQPJ6zLw+S4BBhYkouAHB4QdTjKbMC1Fu4xoYgZlM4IX8KAJw5c4Z2QbRaLTAMaPvDh6oNG+DxtBN03dTqUc5yYaQImafMjSlKPqF1/fu9aNu3/dKly6lnOiYfNnJ7e5n5jWRsfDOtkRsffzKmFbrtRhfB41W/cmDoX/9m/jU+YQYAiEUBNCPb2sNXbeR6kihr6xNEiwgAyMpexHz9uw960Vdo6tRA6tWXSadqq4jOC8EuKoDsAwKUfxscHEySJLWxGFqYadEZHICk3Sda+o3jA8ydS3suCs773ec9Dn3jPz9LH12cOqYAZHt7O/7RGxOcrDIGvqlkxyfMuPTuX8dqfjQZLqPnZsybl5W9iLbqt93oQi+urRp/QwjsGazau4/1M/T88A94HBn9j8bgT98N8WTDilS1kQsAU6Y8mR9CkmRjYyMASNPTaYCiAI2zpctgMFAt8uULF9KejoOXfud1TLrr+EnO6KayY3Lw2Ww2lFUql8s9f5YL8Yjvv/zlfMIMR+5EUnJyk+HyOGxrtHDGJ8zo+eEfQ//6d9G6Ytrr4JxBb7rFqrdw0Yu03ehywff4emKhnBaxeHr1Kwcy5s2j3kWNSuXM+HYWfkMDfVB8l1y0iPZ0AOAFBfklCD8+fefLe7Q6Bh6PN9bUEWTp8Xg8X00edMP3zY9vZS9ypDrl5uW5tUYGfv0nq3l990EvweNlzJvnzLvSfdfRl9WbmLytTyAWccCJceI936hTYXzCDPRSfT/93KhvWrAwGwDOaDSsnu/CwkK390AoFJI5OczgTkgYn0MQiwoKn9rEbqTn3r9J3UoikUqlY90d4ibD3iRU0cQp31evteE1Oyt7kYd2dqO+CUV2WC1vFzvLih07Hb/mF9xXW7o1Tlz8wgz96988gsP0z3j++gKBgLp5QA572ubSdv8+7/HPtFQqdb27kkgkpEzGDO5MC4/AuIhi41SHjj1V5njbt/0vnzpLW7ORqNXqsSaNDA8PI4PN8x4SnggL32+//XZMbCy2RtySffREvbHtOvo3qr6pf61xTKbL0L/+jdzeY63WoaliJQcACB6v76efXfzCjJtvVIQPoz2PyFCh5m1jQKkiFApVKhVrJ1WJREIuXkx9uuniRQCIY+vmFTszcW15pX/t8ouf3iEVpazV+EKhcHxTSlC00vuADk1Y+EYWYUhoKC0+4tquyJg3D20fM+bNGxPcI4/3neBFQpWdklPlbGdJtU/GxzcqUqbyjV4tWiRi9V4TBHHujTfXFq+PpmwlxWJxQ0MDdXmTSCS07amxvh4Ali5dygSICjqpKN11/OSksX762gcvnzqbzmjchUWn040v1w/7THw+3oTON7aBkMxOnvPmpcusvjxsg+J0PyR4Lfdc0RLII8BzVwZTdfsIcLd4jzz2gvuKb/Rq89LSWL17ReuKqe9bUrZJQCmmJkkS2S3IY8D8ephMJqvV2t7ejkc/OxNRbJxipxqllft2S3r62geac01Liopd9E7h8Xg6nW7c7rze3l6U2eFlKhWr0PmWyWQEwWu70Vv8gios7MnNqNix00UQp8lwWSAQgMuNndtfAA/DN6xq63MkfLtevH3Od/1rjQDw0gsvsBrfjfom1vNdW7we5+oAAPK6MgNDtB/6/v5+vV6PO/G6FmGkCBVSvNp06YSxDakL8/3ip3fQY8r21pCK0vRsGYcxBJApKSkper3eG0e11WpF9gKOgvlWRvGNOqpsfUnz4B/2B/+wm+9ZX9HqIyKf/LYWrCp05ndDC7nbEH2jvklRWkb9QcBuQQ+zYVGFPG2lRwFOYMTkmYq87OotvuFbUVoGjMg8SjsheDwXv3sDv/6zUd+0JG8ZvrbU8JB8yRJwHuBAzRlx6cYki1AoVCqVRqPR++C5zWZDp8Dj8Xw+uQHJKL7XrlNwCd6nd4YR30i/6bXtq22QzHoyLSUqOrr+tcaxZgjefdCLqyrzV65C9x4v3p4DZ7oSwiOAGmjEizdOGHShyNY3nBhD41ms2MTHfKP9dHtjI5Vv/auvwmjjxLWWbdkKoz0w4shIkUjU0NDgydJosVg6Ozt1Op1SqaT+LPgQaJIkG/7/9q42tqkrTR++ci8fjj1DsD2EJB4mNW4LwW3ATVMyYz4nULJ1SmhSSBNTIHUhbE1CWwdaXYaWBlRUN2UZk2oXp5ot7oyqJKJFaZd0LKG0VprseCfLxoOocBFVjKgqS5Uq//T+eMPJybnX1/f6M3T86KgSqb/iPPfc97zv8z5vZ6fX601VWhqAfWLTN1Vwit83vpn0u9lRb7t0JUhSHNZ77w+sWj11tmBZ9kjHUYnKk2PHTzAsq1QqT5w6PTjkUyqVGzZtxpu3ROEULNuzeQ1PTsuR47SGYDxALUjnJZyFRNM3ZojKAv39JL8tGzYg0Ryl4CVHNhcjhBYsWIC/Z5vNxpdBu91uEYWG1+v1er0ul8tut5tjY7Kn7t7wJ7PZbLVaOY7jOM7j8SSpvRYHkBulNNvNxxS/X3hhSvqjUKg6OJd3OMxneXePt3LdtBBw6/aa8xd6xO/FRcUlzXv34S1/cMh3sbcfC54ovooHJ6r8WaTtd2RscgCDxNC/fncjSmJgLCLqO/jmQ0q3I19/rVu6FEmIlMg7G0KIs9miRGfasqIiajOGDOO777779ttvY2ukGTsYWxy4nc9ms6X1jabFJ1AdxVhaqOvgXHyKj45HL10J1tRayQdDK5oIy6l16+4PRcXF8FzpfWjOo6wqfxYZfEPaBMXI2/BJlkJ+w767YvlycvPuczqR/CQpQqiirIwM3+t3N8LnP9JxVL9iBRJCSUlJMr3l2UIoFILrM01nShJ0/sTv95ODCRFCiwu0Z872CbL886uhloMcmWZRazQSgxbIPCA5BfnwSL62YBZpBx4ZU2qXzEYIQbQjeN/fur2GzBhCxJwSfoOi5ndr15L8tjc2IvkVLrVGoyssJJPf6zdtOtJxFBaVgSVhNpvdbvcMHPwuAlzKSW00Lwjh+jxpDgjQLTcIBuU4zUIeQIFVIoXP67cn1Bq13M3b0cKo8meRkTo28eGLGY90HIV9VKlUKpVKHA0nz+9Svf4OEcrbdu7ka2LltnqAiOXrDz+M/v3vdZtjshmwarVxW02NcrovqU6n4zhu5hMdLKlUKlUGyB0V11f19fWRLScIocp11bFYPjoefeuMZ2nhtKtiZVnZaWcXP9MCQQIS3bz9/YvIOMT7p4UsM63AGRlTqvLnIoQsdTup1wfmVVZVXb89MXJtHGqr8L+g3VgKv0Nf5vv+TF97iMjSwKXieu01TG4IndUajSxy3/nxp2d27RbnNEJIqVRa6naSV87QqL+h8TmNZtqQN51OB7mOGRiXp69OGQvx9bFut5sak2fd76ByiNQBtNxkJh+v1miOHT+BgxZ8LGOZmN7e/v5FJPUjY0rD8tmU6O+t9kXw4lTQP3JtHKggeBiAtxbnd3gkn2tlWAYhhHSFs23P5nGtDCzycoJLpc/ppOrqgvIy8QUvJcJs8nTOX0Oj/hcOtpatXk0+C6Z1pjUHIgtYQcVxXMbeVGp/A2XUncew1v2OWBSH0Lym1prHTMsAWOp2/uXSp9Ckg2L3MQCbgYJ95xY4j7L2ZkZbMC0y6Ts3mT6TeKzEC7QAcLWYTXMdLUz783nNtfP21s3DJF6smoViA+h7/fYE/JNUVkHdUa5CAUQsgijV62XZbAwO+Zr37qMSL1qt1m63J1+OSRKgMmhoaMjkm8ro34lEIi6Xi2T54gJtm8P5lT8Si+Xe4TB1AJ360gtmxVKb2JsZyBjiwg2anrEOj+Sv+M18lJAcgPIXF8G/ne3ocnXjQ17z3n0bNm0+0nEUzhWQ3GQZhgy+VQoF/34Sd2F5GYmi4pLE+khg9V7+7FBbO+63wkTPVoyOh41kOGqS3V8cDodJJ1hgeaw0Iq6AdnAuvWFaKB9rKprnnQUsM9nC42iZPD5SCXI4VsaVUsUiU2VVFV6Wup1P734WIZSv/WU1t6ea21PT+cLCAqVCqYxLIEQk9XBer3nvPrkf6cSp0/BhwLir5UBrAr9XrDV24+ahtnYs5QfAEMZkfP3kAnIm0v1PUoUE/SHC4TDHcSTLdcsNF3v94iwvLFouvnn7+xfhqa3Y5oFSm+AmBrk5OHGmlpof6Ype7YpePRMZRAgVFRdL2XQtGzZQoj/SQ/T67QnpJd64K8nXGRzytRxoJRUvLMtardYMxC3hcBjeLvNH3qT8fSKRSGdnJ8nycpM5FsvJepDgSLTgXxU4vQ0hOELIsHw2KTUJ/lWhW5aHECrV6+WGARL5zQX/giQUaIDfpCmm0WBYuWrqWZe/8MKpUa4DY6y1sqxMrdG0HGhNkuhgIrCtpgaH6VarNa17OaRNkpyElhhS48/m8XhIlps3WqgEy5mzU7Jywd5Hf/8iXeFsyJngGTrYmp48d0JkIvg3bjnQeqTjqNybO8XvQ94uJEGqBSlIsqjOMgwcPYdG/c1790GwkUC4IrjGbkwbgRAr8Spr3br7A1SONm7cmBIaxILVakUy/atShVT6a3o8HjJfvqvJDsly73CYZRfgnx/ew1BqKn//IlX+LIhDMLn52zwOxwUjE8ipMyzLsKysEBb4/Zh1K/C72cMhhCrXVfVe/oxPoLEbN3svf3b+Qs+vli5FRHLQ9dprCKFG6x6yrx7LJOPyLO5jrt+eaDnQilNPGJa6neLpmmPHT9TvbhTcDnovf8aw7MKFiqKiohTSgA+oFd73/Ab09fWRe7l1v8M7HP6vq3ceX/d7/ENl/mzr03medxaEvszvO7eAZaaCbJgqj3j+mt4/LWSZWUioFI/3oVK9fuTauPviR2qNJpZOnb8gPYf5Xf7sJmqnxIdRrO/FwKJWy4YN8+cvoJ4ocX9tOdCqVCrrdzdKSSxCGE0RXa3RCDagjN24Ges2cv32hFqjYRj2mV0HtVptymlAAuvUM3miBaTL397j8ZA6lroG26UrwUtXgrua7Pm/+CWajvksCo9Mq7eTCsEoMZ5YrdFQGzMmt3Q+ifD7GVf7PDYPxQPDssDmbwcGQDP4i/xp7Vtbt9dIPB5AtauyqgqkwnH7j8SJXqrXn3Z24a8IXAmKikv4Hwb+V2VV9a4mO0LpHeOBe47um/yJRLjd7oqKKcn4+o2WV18/hxBaWKCsfaf10YaNKs1kary1kalaM1ec3AsXLhLUdbgvfgSl+ATIfefHny586GFY5lcrl89XLYrLbLAl+vK/JycEqRQKx/PPtzc1zZ49Gz9G1oGyfK2JYVn4vQaHfAlkBgWJbqnbiRVsfCEQNDEVLNF6h8NbtjWgNO+suKlXpVJluMyUiflSfr8f+0rOm88ghJo9HAQDtc5D5F+FZWZVPjpn4N8XknV7CMfBFA2UJAlkTq7fnijV6wVNbjEPYkGpVFZWVZH7IjYppyArLrrz40+nnV1Izp6dANH5kQl242g5yI2OR0FMkW61E97CtVptSowFJSJz8y/9fv/q1asRQg9WPwbk7opePRr4zy3HmkoeNWjUdNCiLZhlNs2tMM6Bf27d+iQunao1mtPOLllacyhbQsJuw6bN5GaPrYUolOr1h9raBUXt/HMevKzc3fe0s4sfcQmu8xd6pFuZYqILRiZwEF9hMEKOCyRx6d5WseYbIWQ0GjOmiskcvyORiFqrmcfmvRHqx/zuil4te6oKIVRuMn8y+G13j7eDc9XUWlevnlbsLDeZR8ejI/8bfsXBYZZDt5sUlsNfFJJ37osfUekX8tS4sqysfnfjaWeXiMD11t0fmvfug840AMOygjGJFOJK+fyDQz44JsY6R8Za/Jjt/IUehBBzr8vW7fGBRigDhAsGg/hIxrJsZmLxzPEbJjA942onyf27f61DCM2eM6eu4UV+Yai7x9t6uLPcZCaz6UOj4baXOel7OXQhiChVKquqmvfuu9jbL6tucuvuD12u7vK1pq3bawSfCLEHFdgktuAKPH+hp3nvvqLikoRfDUcmb53xQEUZmyNkRpRCOaAbDIZ0X1cZ4ncoFGJYRlfxMEluKvhGCNXUWt97f0CkyE9W+49xTix9hpy34BHz2PET5WtNSU5NkbvGbtxUKpVFxSWH2trL15oqq6oSJiVcJ3yNO/C15UCrdKNqiMRWra6A77D18GSHb/JjQGTB5/ORLi4WiyV9LM8QvysrK2fPnfOK/z8wuff1nUQIlZSUvP7665S+fGmhLlZHHF+f+OIhLl85FbG0HGjNMJUFl6VuJ8OyEufZxr1OYinJ8LgLiFvEXwrKWJA0qdMdAAAN80lEQVQzgQ5aeG7mNX2AYDAIdU1ARUUFf/BL8sgEv2GQIUJolaWq1nnosM912OfKYxncgReJRCi1FkJIt9wQq4dfUJ/40MNTIfvW7TWy8hgUpU47uxJwmSPXxd5+8VdoOdAKpIx7arz8hVdwh8aW02AVJG4WOXbjJkQmWOmJ5ZzZbYAIBoNkxFJRUZHaSCnt/KYmzmDk5+dTZ/ZIJEIpb9G9RgopLB8dj17s9W/cbMHPlZtMHLk2Dn5UeFM81NaejrsBlBXVGg0cUqHsKvdFICMk8RYBxaMVDxopOZDVak03AaTA5/ORdZIUxktp5zcIf/k4d+6c4OP5yluEkEKhEm+KI5fb46usmgrv1BqN9EaBkWvjx46foLrFyteaEku6x1otB1px9DI06k8gNIdgAzwk4i48+AWf4GHz1mq1mS+Yi4C0J0nJcKloBvgdCoUETcPipoc8Hg//2jBvtMDZP+76+NPAjnqbIn8qzXKorV06k2AkrJrof2FYtn53Y/Ih9Z0ffzrU1i5utbV1e02pXn/i1GmRff1ib7/E/CNIvqCaMzoe7eBc8BulI95NEjBpEZAS65+Mxt8kJN4Z/X4/eQoBVK6rdnt8EtMs3En3KuPUvc9St1PWzLfey5/V724ks92lev2x4ydS2GJDLffFj+CmAVUkKaZz4tcSQmiVcTJn8vnVECS8UzsmIYUgKZ6d+ZdyEQ6HqXgDyXTqD4VCdrudug+AvZZI9yclQCe9K1aWlck9QZ6/0ANZEfwiYEyXcn6vLCvDAvcuV3cyF9LlL7zwgXFksqPehhBSqVSZLJLLBbYmTP4izFB+EPvNkXC5XLJeJBQKUe1CCKHFBdqWg5xElrs9PrKNKAGWX7890eXqJg2lUtJTgxdkuxNwmBBccAeoqbXCr//e+wPwmdNqaZkYsAsux3HHjh1btGgRQigvL29wcDCZl81c/ZIfpSR2eIc0C2WvFbeTn0qzbNnWgL0rKE2pxDV24+aJU6fJbgY4hibZU9NyoHVlWVlKzrKgG8OG11/5I+AxlpU+A0EEAgGO4yg/QD7AcdzpdCYgAsuo/oQiZZKu5j6fz2q1kkHL4gLtrib7x58GJNaGKPd+S93OBLLmQ6P+Ix1HcdwCldRYG38KkzBxPxV8pNbDnaNEtTKFoyUTRjAYdDgcFBlImCrMxkeEp/xYrVZZN5/M8TsajQaDQSqGrqioSPI1Q6EQP5+4anUFd9It/QBKmicmMMCWao4UDMqhNg7+o+k7m+IFERQuxV+6EoT7VTpm3Mj6Y/FN+OfNm/fY4xsFdyVw4n6l4439L9iLiqeuh4qKCollqYzyOzr9dAxIiVtXJBLxeDzUbJqlhTrupFti0NLd4yUNt2TZ65AKcsGc9OUvvAihlWVlRzqOQs5RUImeqgUZGEW+CptFmjdaUEb8iEUAAjuM6m2WCx/0Bb+LlD5gQMQJmFxtDidCqHmPbeL76MT30U8GfIdecijvyTHWrFkT95ScaX5HhSqanZ2dOJcSDAY7OzstFktioohAIEAFLQqFCnc6x12fXw3tarJjw60laknb7eUvvLBfFhWX8ONvnIHGeckuVzf8pLKqCiIWiTt67+XPtm6vAU2iyM0ELiF8B4NqJcuy2bJo8/v95Kig8jUVnwz4gLIT30dbX3IgIj1PxZB5DMswbPC7CH78P74Jv9LxBrzU/Pnzh4eHRd46C/yO3jMMEEcyd1LIJ6qmOwjX1FolshyCFtJwS0plZ2jUL/gYUEHxx/Fc/sILj4fdfev2GvG3gDJkqV4PIoJYORboLTJvtODfBX6RDIsEMZxO59y5k52HpQ8YLnzQh5kK6+N+L0JoaaFO8G8BI3E+/PMA9azKdevhNcUrndnhdyQSESz6YDQ0NCSv+4GghRoyVlNrFffZIteZs33kyKHSB1bIdR0ZuTYOlhWxohG8u4NEpHytSTB8x7NzoaJZvtYkaOkPnRAMMSQMEt4GgyErIsFXX30Vf3tNVhu5DZMLYmuREKX9ZY56yhXvZAssy7IiHyA7/AYMDAxQ50KYpZTy26jX66VGpK5aXSFRnDg6Hv3408CuJjsOzRlGhr/KyLVxaHKL9QByd4cHqzWaouISMjE/cm0cfghv2uXqjiXJAtFVm8OJwy34zFkRCX799df4Cz/c/rogs2G1v8yRH5uKGPMYVqlU8Z9V+cTkziVSSMkmv6PRaDgcdrlckNVPclJoXIRCIUqfqFCoWg5yElnuHQ63Hu4ki6BPPb0zSTkK7O6IJwM8f6EH/wQ2eIZlgdCQ+BOUGMAeD7185LEy3TOcYiEQCODv6tTbLhF+fzLgQ0RMRS3o8B/+W5B6lvPsZK5CpVLFujtlmd9ZAeVagRDasq1BYkcFP2hZVlRypONoYjJaaAwV9zqEaBt6RoHrgimakWvj+Uolw7D4jAHHyiyKBMFWc3IvqG0Q4Xfwu4hareXPXoXVcpBDCP3hTSf1rP/5vxB+/Vhztv4Z+Q3gl4f0BqP0fCKMMCcN/J/akch23uXqFikqQTswDrVB0ihYJIIEDp49jY+VGZsEIgj89TIMK8Lvie+jDc9aEUKCu8wHHw0jhB551PRxv/cf34TJZ63fMJkRjqVU+eflNwDszMlaGghaJGrN+UHLo2tSUKXHWzIMx4KbA+RPBAUzkPDWLTfgWAs27wwPS+CDPPaI8/vCB30IoX95ek93j7fN4dxRbyNvkiQeethY+YS5epvlD286Xzx4RDxE+WfnN4bb7SbNQRmG3VFvk1jqHx2Pvvf+ADl1iGFYyw55Qlxq4bAbXgSy2oJdxmM3buYrlQgh3Jp96UpwcYFWk1knnVjfKv5O+AE0XsN/Cx5uf53icbnJXG4y72qytxzkyLVlW4Mg9QXl7Dl+TwM/aCk3mSW29AsGLY8/8dvEOkEhr4ITLxs2bRYsHuEAnRyHBMfKmSASJENw51k3n9mn3nY1WW3MvW8sj2F3Ndnfe39Ays7S3eO17nfMmzfpFymYCM/xWwCQ1SF1bYYHjRIFLRC0cCfd5B6zRC2vewjS2NjDH+r/gpHJ4JCPYdilhTp8bIDI5PfV1dn+FieBN4vqbRZyw97/gl2tnsxlKRSqHfW2M2f7JOayyAX+oAghg8HAf/ccv8UwMDBA9sgVLtNZ9zskFkFH7/XIkYnzZ3Y9JyVoGbtxE1sAANcFI5M798bBkccyvcE4E0SCGPgLVKu1E99Hr34VqN429ZVCilbimT5WZIhfjZ/mz/E7PoLBIMdx5Bl0lbFCeqYFppiTEsVlRSXSWyJgBLPggyGGIdPG0FuZeRtiEWDzWIRQw67nGSJ4az3cmcCGzV9YL8TX6uX4LQNUtb9gibbN4ZSYaRkdj7o9PoiMMR5fFz86Hxr1Cz5m5Nr4ErUGIdTd4x29F/0zDPvYY8lKjlMLMgTHqKm1Sv/e4i78rfJbN3L8lo1AIGCz2Ujx1vqNFkyyuOvSlSAZtCCElhWXHDt+Qm6FaNIPn5DdlZvMTPZEgiIwmaYcTEG0nCpmwwKNCkJIpVJRb53jd4IQPINK9K6AoKXN4SSDFoTQ+k2bJfb4wNQHvcGIY6S3zngEb9AzAWSW8JPBb1NL7tHxaHfPVHcvZX+V43eyCAQCDocDy1qWFelaD3dKv/m+9/4A6CswGIat390oErfcuvvDw6umHSs/vxpSKFQrVmRHJBgXZIgiKKJKcnmHp16fyorm+J0aRCIRStZS/WSD9MQ51VcBgM58ftwCx0p+wjuZZtZ0A59b9AZjyvk9StgpUoX6HL9TDKgQYY4++JDsxDnpYDH5NyMan2/d/WFZUQk/4f1SigzN0gQyRJHozSRr4S+NmiKb43daAFpcHJ0vUWvrnrVJ76u4dCVI1UHRPRPk5/bsQ0TvmXc4vLRQV1KSHY9j6YhEIvgXIe88qVq4ykPNOszxO72gki2//o1B+nY+aS43XWsxZ84cMuEN2tHsigQlAgdvsVrRkllwvAaQb5rjdyZARedyz6BvnfGQQQu+D3z8aYBh2ObmGeFxHBcDA1OFRuknE4mLTKGQb5rjd0bh8/lIyei631ZLr4NeuhJ8eJUJIYR398p11Wp19kWCEhGJRHCWiWwySsnC4yhy/M4+wMAJ/7Hz86U6WMAuPkpEnDPQ41gETqcTs1B6w1SO3/crqIL/GpNZvOvZut8B/L7Y60cIbdkyU0SCEkFu4dhbK8fvnznA4xyfQUVaK+A0Cb1nDMPeL5EJCY9n6iAovdyb4/d9D75bS2VVNXfSTW7nwG/47x//KM9deuYA90ktLtCmSmUFNzSUy3/PfHi9XqqHCLu1ALPzGHataWaJBGXB7/fjXy2WJ4TchSdm5fh9fwBSimRLKEJIt9zAsvMZhs3MuOH0ATuhMgybklwhru9QZi85fs90+P1+as7Wmyez6XGcEgQCAXyDUihU0luiYi2sP6GMUHL8vj8ANuc6nc5oNM7wUrxEkIoUvcGYDMVJ/SBlZpTj932GGTWxMkmQTtnJUBwHJ3y/lxy/c8gaIpEIOZJAoVAlIC3EoylYViBhmuN3DtlEKBSiBvHsqLdJb6f3DofxBCVBg/Mcv3PIMoLBIDVCbXGBVkrp5/OrIXysjDWLL8fvHLKPcDhMzU4Cllv3OwTruDDHFFtNiIyBzfE7hxmBSCTCcRw1UobK/ZebzFQLH0LIbreLnLlz/M5hBiEYDFLJfhFYrda4da4cv3OYceA7zJAwGo2dnZ0SDehy/M5hRsPn83nvIYHcf47fOfyckeN3Dj9n5Pidw88Z/w8c+pyZXa9d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 descr="C:\Users\Miláček\Desktop\stažený soub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933056"/>
            <a:ext cx="2333625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Knihovní řád (KŘ)</a:t>
            </a:r>
            <a:endParaRPr lang="cs-CZ" sz="3200" b="1" dirty="0">
              <a:latin typeface="+mn-lt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484984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Upravuje vztah mezi knihovnou a čtenářem (uživatelem služeb).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Text KŘ navrhuje vedoucí knihovny a schvaluje ředitel školy.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KŘ vymezuje okruh uživatelů knihovny, provozní dobu knihovny, druhy výpůjček (absenční, prezenční), výpůjční lhůtu, služby (placené, zdarma), práva a povinnosti uživatelů).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Vzorový KŘ najdete na</a:t>
            </a:r>
            <a:r>
              <a:rPr lang="cs-CZ" b="0" dirty="0"/>
              <a:t>: </a:t>
            </a:r>
            <a:r>
              <a:rPr lang="cs-CZ" b="0" dirty="0">
                <a:hlinkClick r:id="rId2"/>
              </a:rPr>
              <a:t>http://csk.npmk.cz/node/4</a:t>
            </a:r>
            <a:r>
              <a:rPr lang="cs-CZ" b="0" dirty="0" smtClean="0">
                <a:hlinkClick r:id="rId2"/>
              </a:rPr>
              <a:t>/</a:t>
            </a:r>
            <a:endParaRPr lang="cs-CZ" b="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Měl by být umístěn na viditelném místě (i na webu) tak, aby se s ním mohl uživatel seznámit.</a:t>
            </a:r>
          </a:p>
          <a:p>
            <a:endParaRPr lang="cs-CZ" dirty="0"/>
          </a:p>
        </p:txBody>
      </p:sp>
      <p:pic>
        <p:nvPicPr>
          <p:cNvPr id="4" name="Picture 4" descr="I:\library-b&amp;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051720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3152" cy="104403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Automatizace školní knihovny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5576" y="1556792"/>
            <a:ext cx="3291840" cy="4525963"/>
          </a:xfrm>
        </p:spPr>
        <p:txBody>
          <a:bodyPr>
            <a:noAutofit/>
          </a:bodyPr>
          <a:lstStyle/>
          <a:p>
            <a:r>
              <a:rPr lang="cs-CZ" sz="1200" b="1" u="sng" dirty="0" smtClean="0"/>
              <a:t>V čem automatizované knihovnické systémy (dále jen AKS) usnadňují knihovníkům práci?</a:t>
            </a:r>
          </a:p>
          <a:p>
            <a:r>
              <a:rPr lang="cs-CZ" sz="1200" b="1" u="sng" dirty="0" smtClean="0"/>
              <a:t>v oblasti evidence fondu a katalogizace: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b="0" dirty="0" smtClean="0"/>
              <a:t>umožňují přebírat (kopírovat) zpracované záznamy z katalogů jiných knihoven,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b="0" dirty="0" smtClean="0"/>
              <a:t>záznamy v databázi vytvářejí nejen   katalog, ale i další evidence – přírůstkový a úbytkový seznam</a:t>
            </a:r>
          </a:p>
          <a:p>
            <a:r>
              <a:rPr lang="cs-CZ" sz="1200" b="1" u="sng" dirty="0" smtClean="0"/>
              <a:t>v oblasti služeb: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b="0" dirty="0" smtClean="0"/>
              <a:t>evidence výpůjček, evidence čtenářů, výpůjční proces – čárové kódy</a:t>
            </a:r>
          </a:p>
          <a:p>
            <a:r>
              <a:rPr lang="cs-CZ" sz="1200" b="1" u="sng" dirty="0" smtClean="0"/>
              <a:t>další možnosti: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b="0" dirty="0" smtClean="0"/>
              <a:t>statistiky, revize fondu, on-line katalog, vyřazování dokumentů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4032448" cy="4525963"/>
          </a:xfrm>
        </p:spPr>
        <p:txBody>
          <a:bodyPr>
            <a:normAutofit fontScale="47500" lnSpcReduction="20000"/>
          </a:bodyPr>
          <a:lstStyle/>
          <a:p>
            <a:r>
              <a:rPr lang="cs-CZ" b="1" u="sng" dirty="0"/>
              <a:t>Kde hledat informace o dostupných AKS?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/>
              <a:t>webové stránky jednotlivých firem,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/>
              <a:t>exkurze v některé školní nebo veřejné knihovně,</a:t>
            </a:r>
          </a:p>
          <a:p>
            <a:r>
              <a:rPr lang="cs-CZ" b="1" u="sng" dirty="0" smtClean="0"/>
              <a:t>Nejčastěji používané </a:t>
            </a:r>
            <a:r>
              <a:rPr lang="cs-CZ" b="1" u="sng" dirty="0"/>
              <a:t>systémy ve školách bývají: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Systém </a:t>
            </a:r>
            <a:r>
              <a:rPr lang="cs-CZ" b="1" dirty="0"/>
              <a:t>Bakaláři </a:t>
            </a:r>
            <a:r>
              <a:rPr lang="cs-CZ" dirty="0"/>
              <a:t>- modul Knihovna</a:t>
            </a:r>
            <a:r>
              <a:rPr lang="cs-CZ" b="0" dirty="0"/>
              <a:t>, </a:t>
            </a:r>
            <a:r>
              <a:rPr lang="cs-CZ" b="0" dirty="0" smtClean="0"/>
              <a:t>není to AKS v pravém slova smyslu. Zahrnuje pouze jednoduchou evidenci fondu, výpůjční systém a vyhledávací systém. Nemá však zakomponované současné knihovnické standardy. Více </a:t>
            </a:r>
            <a:r>
              <a:rPr lang="cs-CZ" b="0" dirty="0"/>
              <a:t>informací na: </a:t>
            </a:r>
            <a:r>
              <a:rPr lang="cs-CZ" b="0" dirty="0">
                <a:hlinkClick r:id="rId2"/>
              </a:rPr>
              <a:t>http://www.kpsys.cz/bakalari</a:t>
            </a:r>
            <a:r>
              <a:rPr lang="cs-CZ" b="0" dirty="0" smtClean="0">
                <a:hlinkClick r:id="rId2"/>
              </a:rPr>
              <a:t>/</a:t>
            </a:r>
            <a:endParaRPr lang="cs-CZ" b="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/>
              <a:t>AKS KP-WIN </a:t>
            </a:r>
            <a:r>
              <a:rPr lang="cs-CZ" b="0" dirty="0"/>
              <a:t>– modul Knihovna nestačí pokrývat požadavky knihovních služeb, proto fa Bakaláři ve spolupráci s fa KP-SYS vyvinula AKS KP-WIN, který je kvalitnější a podporuje knihovnická pravidla a normy. Více informací na: </a:t>
            </a:r>
            <a:r>
              <a:rPr lang="cs-CZ" b="0" dirty="0">
                <a:hlinkClick r:id="rId2"/>
              </a:rPr>
              <a:t>http://www.kpsys.cz/bakalari/</a:t>
            </a:r>
            <a:endParaRPr lang="cs-CZ" b="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AKS </a:t>
            </a:r>
            <a:r>
              <a:rPr lang="cs-CZ" b="1" dirty="0"/>
              <a:t>Clavius</a:t>
            </a:r>
            <a:r>
              <a:rPr lang="cs-CZ" b="0" dirty="0"/>
              <a:t>, který je dodáván v podobě tzv. školního balíčku, více informací na: </a:t>
            </a:r>
            <a:r>
              <a:rPr lang="cs-CZ" b="0" dirty="0">
                <a:hlinkClick r:id="rId3"/>
              </a:rPr>
              <a:t>http://www.clavius.cz</a:t>
            </a:r>
            <a:r>
              <a:rPr lang="cs-CZ" b="0" dirty="0" smtClean="0">
                <a:hlinkClick r:id="rId3"/>
              </a:rPr>
              <a:t>/</a:t>
            </a:r>
            <a:endParaRPr lang="cs-CZ" b="0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I:\library-b&amp;w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92467"/>
            <a:ext cx="1331640" cy="1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Statistický výkaz o školní knihovně 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MŠMT v oblasti své působnosti zajišťuje sběry a zpracování statistických údajů na základě následujících právních předpisů: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zákon č. 89/1995 Sb., o státní statistické službě,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zákon č. 561/2004 Sb., školský zákon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Statistický výkaz o činnosti školní knihovny je povinnost vyplnit.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Je dostupný na: </a:t>
            </a:r>
            <a:r>
              <a:rPr lang="cs-CZ" b="0" dirty="0" smtClean="0">
                <a:hlinkClick r:id="rId2"/>
              </a:rPr>
              <a:t>http://sberdat.uiv.cz/rozcestnik/</a:t>
            </a:r>
            <a:r>
              <a:rPr lang="cs-CZ" b="0" dirty="0" smtClean="0"/>
              <a:t>  - regionální školství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Vyplňuje se na přelomu srpna a září, termíny sběru dat uveřejňují kraje na svých webových stránkách </a:t>
            </a:r>
            <a:r>
              <a:rPr lang="cs-CZ" b="0" dirty="0" smtClean="0">
                <a:hlinkClick r:id="rId3"/>
              </a:rPr>
              <a:t>http://verejna-sprava.kr-moravskoslezsky.cz/skoly.html</a:t>
            </a:r>
            <a:endParaRPr lang="cs-CZ" b="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9" name="Picture 4" descr="I:\library-b&amp;w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82" y="4941168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040188" cy="639762"/>
          </a:xfrm>
        </p:spPr>
        <p:txBody>
          <a:bodyPr>
            <a:noAutofit/>
          </a:bodyPr>
          <a:lstStyle/>
          <a:p>
            <a:r>
              <a:rPr lang="cs-CZ" sz="1800" dirty="0" smtClean="0"/>
              <a:t>Revize a vyřazování knihovního fondu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23528" y="836712"/>
            <a:ext cx="4040188" cy="5760640"/>
          </a:xfrm>
        </p:spPr>
        <p:txBody>
          <a:bodyPr>
            <a:normAutofit fontScale="85000" lnSpcReduction="20000"/>
          </a:bodyPr>
          <a:lstStyle/>
          <a:p>
            <a:r>
              <a:rPr lang="cs-CZ" sz="1400" b="1" u="sng" dirty="0"/>
              <a:t>Účelem revize je: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/>
              <a:t>zjistit rozdíl mezi evidovaným a skutečným stavem knihovního fondu,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/>
              <a:t>posoudit aktuálnost knihovního fondu a zjistit případné nedostatky v </a:t>
            </a:r>
            <a:r>
              <a:rPr lang="cs-CZ" sz="1400" b="0" dirty="0" smtClean="0"/>
              <a:t>evidenci</a:t>
            </a:r>
          </a:p>
          <a:p>
            <a:r>
              <a:rPr lang="cs-CZ" sz="1400" u="sng" dirty="0" smtClean="0"/>
              <a:t>Termíny inventarizace:</a:t>
            </a:r>
            <a:endParaRPr lang="cs-CZ" sz="1400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knihovny </a:t>
            </a:r>
            <a:r>
              <a:rPr lang="cs-CZ" sz="1400" b="0" dirty="0"/>
              <a:t>jsou povinny podle zákona č. 563/1991 Sb., o účetnictví provádět každoročně inventarizaci knihovního </a:t>
            </a:r>
            <a:r>
              <a:rPr lang="cs-CZ" sz="1400" b="0" dirty="0" smtClean="0"/>
              <a:t>fondu,</a:t>
            </a:r>
            <a:endParaRPr lang="cs-CZ" sz="1400" b="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tato </a:t>
            </a:r>
            <a:r>
              <a:rPr lang="cs-CZ" sz="1400" b="0" dirty="0"/>
              <a:t>povinnost se nevztahuje na knihovny, které poskytují veřejné informační služby a jsou evidovány na MK </a:t>
            </a:r>
            <a:r>
              <a:rPr lang="cs-CZ" sz="1400" b="0" dirty="0" smtClean="0"/>
              <a:t>ČR, na </a:t>
            </a:r>
            <a:r>
              <a:rPr lang="cs-CZ" sz="1400" b="0" dirty="0"/>
              <a:t>tyto knihovny se vztahuje knihovní zákon, který stanoví provádět revizi jednou za 5 </a:t>
            </a:r>
            <a:r>
              <a:rPr lang="cs-CZ" sz="1400" b="0" dirty="0" smtClean="0"/>
              <a:t>let,</a:t>
            </a:r>
            <a:endParaRPr lang="cs-CZ" sz="1400" b="0" dirty="0"/>
          </a:p>
          <a:p>
            <a:r>
              <a:rPr lang="cs-CZ" sz="1400" u="sng" dirty="0" smtClean="0"/>
              <a:t>Postup při vyřazování: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Při vyřazování knih ve školní knihovně se řídíme Knihovním zákonem č. 257/2001 Sb., § 17 Vyřazování knihovních dokumentů.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Poškozené knihy, které nelze dále využívat, lze odepsat po schválení ŘŠ.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Knihy, které chceme odepsat z důvodu aktualizace fondu by se měly nabídnout knihovnám (např. prostřednictvím elektronické konference). Poštovné a balné hradí příjemce. Pokud o knihy neprojeví zájem žádná knihovna, lze je nabídnout antikvariátu, případně prodat na burze knih za symbolickou cenu. Knihy, o které neprojevil nikdo zájem se pak odevzdají do sběru.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Celý proces je potřeba zaznamenat do přírůstkového a úbytkového seznamu.</a:t>
            </a:r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88640"/>
            <a:ext cx="4041775" cy="639762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Zápis do evidence knihovny MK ČR</a:t>
            </a:r>
            <a:endParaRPr lang="cs-CZ" sz="1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4008" y="980728"/>
            <a:ext cx="4041775" cy="5184576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dirty="0" smtClean="0"/>
              <a:t>Vzor žádosti o zaevidování </a:t>
            </a:r>
            <a:r>
              <a:rPr lang="cs-CZ" sz="2100" dirty="0"/>
              <a:t>knihovny najdete na:</a:t>
            </a:r>
            <a:r>
              <a:rPr lang="cs-CZ" sz="2100" b="0" dirty="0"/>
              <a:t> </a:t>
            </a:r>
            <a:r>
              <a:rPr lang="cs-CZ" sz="2100" b="0" dirty="0">
                <a:hlinkClick r:id="rId2"/>
              </a:rPr>
              <a:t>http://www.mkcr.cz/cz/literatura-a-knihovny/evidence-a-adresar-knihoven-evidovanych-ministerstvem-kultury-a-souvisejici-informace-443</a:t>
            </a:r>
            <a:r>
              <a:rPr lang="cs-CZ" sz="2100" b="0" dirty="0" smtClean="0">
                <a:hlinkClick r:id="rId2"/>
              </a:rPr>
              <a:t>/</a:t>
            </a:r>
            <a:endParaRPr lang="cs-CZ" sz="2100" b="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100" b="0" dirty="0"/>
          </a:p>
          <a:p>
            <a:r>
              <a:rPr lang="cs-CZ" sz="2100" u="sng" dirty="0" smtClean="0"/>
              <a:t>Jaká práva </a:t>
            </a:r>
            <a:r>
              <a:rPr lang="cs-CZ" sz="2100" u="sng" dirty="0"/>
              <a:t>plynou z evidence </a:t>
            </a:r>
            <a:r>
              <a:rPr lang="cs-CZ" sz="2100" u="sng" dirty="0" smtClean="0"/>
              <a:t>knihovny MK ČR?</a:t>
            </a:r>
            <a:endParaRPr lang="cs-CZ" sz="2100" u="sng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/>
              <a:t>Revize je prováděna podle velikosti fondu. Např. jednou za 5 let  u fondu do 100 000 svazků.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/>
              <a:t>Možnost žádat o granty z programů určených veřejným knihovnám</a:t>
            </a:r>
            <a:r>
              <a:rPr lang="cs-CZ" sz="2100" b="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 smtClean="0"/>
              <a:t>Možnost </a:t>
            </a:r>
            <a:r>
              <a:rPr lang="cs-CZ" sz="2100" b="0" dirty="0"/>
              <a:t>využívat MVS</a:t>
            </a:r>
            <a:r>
              <a:rPr lang="cs-CZ" sz="2100" b="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 smtClean="0"/>
              <a:t>Možnost </a:t>
            </a:r>
            <a:r>
              <a:rPr lang="cs-CZ" sz="2100" b="0" dirty="0"/>
              <a:t>žádat o metodickou pomoc pracovníky veřejných knihoven pověřených regionálními funkcemi</a:t>
            </a:r>
            <a:r>
              <a:rPr lang="cs-CZ" sz="2100" b="0" dirty="0" smtClean="0"/>
              <a:t>.</a:t>
            </a:r>
          </a:p>
          <a:p>
            <a:r>
              <a:rPr lang="cs-CZ" sz="2100" u="sng" dirty="0" smtClean="0"/>
              <a:t>Jaké </a:t>
            </a:r>
            <a:r>
              <a:rPr lang="cs-CZ" sz="2100" u="sng" dirty="0"/>
              <a:t>povinnosti plynou z evidence </a:t>
            </a:r>
            <a:r>
              <a:rPr lang="cs-CZ" sz="2100" u="sng" dirty="0" smtClean="0"/>
              <a:t>knihovny u MK ČR?</a:t>
            </a:r>
            <a:endParaRPr lang="cs-CZ" sz="2100" u="sng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/>
              <a:t>Knihovna poskytuje služby nejen žákům a zaměstnancům školy, ale také veřejnosti.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/>
              <a:t>Na knihovnu se vztahuje Knihovní zákon a vyhlášky MK ČR k němu.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100" b="0" dirty="0"/>
          </a:p>
        </p:txBody>
      </p:sp>
      <p:pic>
        <p:nvPicPr>
          <p:cNvPr id="10" name="Picture 4" descr="I:\library-b&amp;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0"/>
            <a:ext cx="1173153" cy="11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5801"/>
            <a:ext cx="4176464" cy="593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662"/>
            <a:ext cx="4392488" cy="61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Školní knihovna a její vizuální stránka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7914" y="1988840"/>
            <a:ext cx="2674640" cy="3744416"/>
          </a:xfrm>
        </p:spPr>
        <p:txBody>
          <a:bodyPr>
            <a:normAutofit fontScale="62500" lnSpcReduction="20000"/>
          </a:bodyPr>
          <a:lstStyle/>
          <a:p>
            <a:endParaRPr lang="cs-CZ" sz="21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 smtClean="0"/>
              <a:t>vtipné a výstižné logo knihovny,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 smtClean="0"/>
              <a:t>přehledná orientace ve fondu (piktogramy, orientační nápisy, abecední rozřaďovače, jednoduché značení – MDT=názvy předmětů)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 smtClean="0"/>
              <a:t>multimediální vybavení,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 smtClean="0"/>
              <a:t>variabilní nábytek umožňuje omezené prostory snadno měnit,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100" b="0" dirty="0" smtClean="0"/>
              <a:t>čtenářský kout, případně mobilní koberečky – soukromí a pohodlí u četby</a:t>
            </a:r>
          </a:p>
          <a:p>
            <a:endParaRPr lang="cs-CZ" dirty="0"/>
          </a:p>
        </p:txBody>
      </p:sp>
      <p:pic>
        <p:nvPicPr>
          <p:cNvPr id="28" name="Picture 9" descr="logo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1512788" cy="25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10"/>
          <p:cNvSpPr>
            <a:spLocks noChangeArrowheads="1" noChangeShapeType="1" noTextEdit="1"/>
          </p:cNvSpPr>
          <p:nvPr/>
        </p:nvSpPr>
        <p:spPr bwMode="auto">
          <a:xfrm>
            <a:off x="3030004" y="2132856"/>
            <a:ext cx="852364" cy="6751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cs-CZ" sz="54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ŠIC</a:t>
            </a:r>
          </a:p>
        </p:txBody>
      </p:sp>
      <p:pic>
        <p:nvPicPr>
          <p:cNvPr id="1048" name="Picture 24" descr="https://email.seznam.cz/imageshow/v3bBKGGeZ7oK1Sgugbo9TOa8uUrAWZipWFlBVETVbAGRynEALf9TjAXYD6KR5JuuLPAnu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42" y="1124744"/>
            <a:ext cx="36787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:\library-b&amp;w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tajfun\User\rablovar\dokumenty\fotky\Fotky z akcí ŠIC 2012-2013\tématické_kufříky\lekce_kufrik\lekce_kufrik 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50" y="4220519"/>
            <a:ext cx="2766894" cy="20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7772400" cy="1066800"/>
          </a:xfrm>
        </p:spPr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7" name="Picture 4" descr="I:\library-b&amp;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latin typeface="Calibri" panose="020F0502020204030204" pitchFamily="34" charset="0"/>
              </a:rPr>
              <a:t>Osnova prezentace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100" b="0" dirty="0" smtClean="0">
                <a:latin typeface="Calibri" panose="020F0502020204030204" pitchFamily="34" charset="0"/>
              </a:rPr>
              <a:t>Školní knihovna včera a dnes.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Výběr z legislativy vztahující se k činnosti školních knihoven.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Školní knihovna a její funkce.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Školní knihovny na jednotlivých stupních škol.</a:t>
            </a:r>
          </a:p>
          <a:p>
            <a:r>
              <a:rPr lang="cs-CZ" sz="2100" b="0" dirty="0">
                <a:latin typeface="Calibri" panose="020F0502020204030204" pitchFamily="34" charset="0"/>
              </a:rPr>
              <a:t>Služby školní knihovny</a:t>
            </a:r>
            <a:r>
              <a:rPr lang="cs-CZ" sz="2100" b="0" dirty="0" smtClean="0">
                <a:latin typeface="Calibri" panose="020F0502020204030204" pitchFamily="34" charset="0"/>
              </a:rPr>
              <a:t>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Školní knihovna jako podpora čtenářské a informační gramotnosti.</a:t>
            </a:r>
            <a:endParaRPr lang="cs-CZ" sz="2100" b="0" dirty="0">
              <a:latin typeface="Calibri" panose="020F0502020204030204" pitchFamily="34" charset="0"/>
            </a:endParaRPr>
          </a:p>
          <a:p>
            <a:r>
              <a:rPr lang="cs-CZ" sz="2100" b="0" dirty="0" smtClean="0">
                <a:latin typeface="Calibri" panose="020F0502020204030204" pitchFamily="34" charset="0"/>
              </a:rPr>
              <a:t>Personální </a:t>
            </a:r>
            <a:r>
              <a:rPr lang="cs-CZ" sz="2100" b="0" dirty="0">
                <a:latin typeface="Calibri" panose="020F0502020204030204" pitchFamily="34" charset="0"/>
              </a:rPr>
              <a:t>zabezpečení  školní </a:t>
            </a:r>
            <a:r>
              <a:rPr lang="cs-CZ" sz="2100" b="0" dirty="0" smtClean="0">
                <a:latin typeface="Calibri" panose="020F0502020204030204" pitchFamily="34" charset="0"/>
              </a:rPr>
              <a:t>knihovny.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Možnosti vzdělávání školních knihovníků v Moravskoslezském kraji.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Knihovní řád.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Automatizace školní knihovny.,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Statistický výkaz o školní knihovně.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Revize, vyřazování knihovního fondu, zápis do evidence knihoven MK ČR.</a:t>
            </a:r>
          </a:p>
          <a:p>
            <a:r>
              <a:rPr lang="cs-CZ" sz="2100" b="0" dirty="0" smtClean="0">
                <a:latin typeface="Calibri" panose="020F0502020204030204" pitchFamily="34" charset="0"/>
              </a:rPr>
              <a:t>Školní knihovna a její vizuální stránka.</a:t>
            </a:r>
          </a:p>
          <a:p>
            <a:pPr marL="0" indent="0">
              <a:buNone/>
            </a:pPr>
            <a:r>
              <a:rPr lang="cs-CZ" sz="2100" b="0" dirty="0">
                <a:latin typeface="Calibri" panose="020F0502020204030204" pitchFamily="34" charset="0"/>
              </a:rPr>
              <a:t/>
            </a:r>
            <a:br>
              <a:rPr lang="cs-CZ" sz="2100" b="0" dirty="0">
                <a:latin typeface="Calibri" panose="020F0502020204030204" pitchFamily="34" charset="0"/>
              </a:rPr>
            </a:br>
            <a:endParaRPr lang="cs-CZ" sz="2100" b="0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" name="Picture 4" descr="I:\library-b&amp;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69168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Calibri" panose="020F0502020204030204" pitchFamily="34" charset="0"/>
              </a:rPr>
              <a:t>Školní knihovny včera a dnes</a:t>
            </a:r>
            <a:endParaRPr lang="cs-CZ" sz="3200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500" b="0" dirty="0" smtClean="0"/>
              <a:t>dlouholetá tradice,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500" b="0" dirty="0" smtClean="0"/>
              <a:t>často suplovaly činnost mimoškolních výchovných zařízení,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500" b="0" dirty="0" smtClean="0"/>
              <a:t>byly to jediné knihovny shromažďující knihy určené dětem,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500" b="0" dirty="0" smtClean="0"/>
              <a:t>Knihovní zákon z roku </a:t>
            </a:r>
            <a:r>
              <a:rPr lang="cs-CZ" sz="2500" dirty="0" smtClean="0"/>
              <a:t>1959</a:t>
            </a:r>
            <a:r>
              <a:rPr lang="cs-CZ" sz="2500" b="0" dirty="0" smtClean="0"/>
              <a:t> zahrnoval školní knihovny do sítě knihoven a jejich metodické vedení zajišťovala do roku </a:t>
            </a:r>
            <a:r>
              <a:rPr lang="cs-CZ" sz="2500" dirty="0" smtClean="0"/>
              <a:t>1967 </a:t>
            </a:r>
            <a:r>
              <a:rPr lang="cs-CZ" sz="2500" b="0" dirty="0" smtClean="0"/>
              <a:t>SPKK v Praze 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500" b="0" dirty="0" smtClean="0"/>
              <a:t>směrnice z roku </a:t>
            </a:r>
            <a:r>
              <a:rPr lang="cs-CZ" sz="2500" dirty="0" smtClean="0"/>
              <a:t>1963</a:t>
            </a:r>
            <a:r>
              <a:rPr lang="cs-CZ" sz="2500" b="0" dirty="0" smtClean="0"/>
              <a:t> určovala, že na každé škole bude ŽK a UK, byly odděleny a každou vedl jeden učitel,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500" b="0" dirty="0" smtClean="0"/>
              <a:t>v roce </a:t>
            </a:r>
            <a:r>
              <a:rPr lang="cs-CZ" sz="2500" dirty="0" smtClean="0"/>
              <a:t>1979</a:t>
            </a:r>
            <a:r>
              <a:rPr lang="cs-CZ" sz="2500" b="0" dirty="0" smtClean="0"/>
              <a:t> vydalo MŠMT Instrukci o školních knihovnách, která přinesla možnost obě tyto knihovny sloučit do jedné knihovny.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500" b="0" dirty="0"/>
              <a:t>p</a:t>
            </a:r>
            <a:r>
              <a:rPr lang="cs-CZ" sz="2500" b="0" dirty="0" smtClean="0"/>
              <a:t>o roce </a:t>
            </a:r>
            <a:r>
              <a:rPr lang="cs-CZ" sz="2500" dirty="0" smtClean="0"/>
              <a:t>1991</a:t>
            </a:r>
            <a:r>
              <a:rPr lang="cs-CZ" sz="2500" b="0" dirty="0" smtClean="0"/>
              <a:t> dochází v souvislosti se změnami ve školství i ke změnám v oblasti školních knihoven (řada zrušena),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500" b="0" dirty="0" smtClean="0"/>
              <a:t>v současnosti se úroveň školních knihoven různí, zřizovateli škol jsou obce a kraje,  jejich činnost tudíž není ze strany MŠMT nijak usměrňována, je vydáno pouze právně nezávazné </a:t>
            </a:r>
            <a:r>
              <a:rPr lang="cs-CZ" sz="2500" b="0" dirty="0"/>
              <a:t>Doporučení MŠMT k činnosti a funkci školní knihovny </a:t>
            </a:r>
            <a:r>
              <a:rPr lang="cs-CZ" sz="2500" b="0" dirty="0" smtClean="0"/>
              <a:t>na </a:t>
            </a:r>
            <a:r>
              <a:rPr lang="cs-CZ" sz="2500" b="0" dirty="0"/>
              <a:t>základních a středních </a:t>
            </a:r>
            <a:r>
              <a:rPr lang="cs-CZ" sz="2500" b="0" dirty="0" smtClean="0"/>
              <a:t>školách.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500" b="0" dirty="0" smtClean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571500" indent="-5715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3800" b="1" dirty="0" smtClean="0"/>
              <a:t>Závěr: Dnes je plně v kompetenci ředitele školy, zda a jaká knihovna na škole bude. </a:t>
            </a:r>
          </a:p>
          <a:p>
            <a:endParaRPr lang="cs-CZ" sz="5100" dirty="0"/>
          </a:p>
        </p:txBody>
      </p:sp>
      <p:pic>
        <p:nvPicPr>
          <p:cNvPr id="6" name="Picture 4" descr="I:\library-b&amp;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28" y="4797152"/>
            <a:ext cx="1923335" cy="19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+mn-lt"/>
              </a:rPr>
              <a:t>Výběr z legislativy vztahující se k činnosti školních knihoven</a:t>
            </a:r>
            <a:endParaRPr lang="cs-CZ" sz="2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Doporučení </a:t>
            </a:r>
            <a:r>
              <a:rPr lang="cs-CZ" dirty="0"/>
              <a:t>MŠMT k činnosti a funkci školní knihovny na základních a středních </a:t>
            </a:r>
            <a:r>
              <a:rPr lang="cs-CZ" dirty="0" smtClean="0"/>
              <a:t>školách </a:t>
            </a:r>
            <a:r>
              <a:rPr lang="cs-CZ" b="0" dirty="0" smtClean="0"/>
              <a:t>dostupné na: </a:t>
            </a:r>
            <a:r>
              <a:rPr lang="cs-CZ" b="0" dirty="0" smtClean="0">
                <a:hlinkClick r:id="rId2"/>
              </a:rPr>
              <a:t>http</a:t>
            </a:r>
            <a:r>
              <a:rPr lang="cs-CZ" b="0" dirty="0">
                <a:hlinkClick r:id="rId2"/>
              </a:rPr>
              <a:t>://</a:t>
            </a:r>
            <a:r>
              <a:rPr lang="cs-CZ" b="0" dirty="0" smtClean="0">
                <a:hlinkClick r:id="rId2"/>
              </a:rPr>
              <a:t>knihovnam.nkp.cz/docs/dopor_skolni_knihovny.pdf</a:t>
            </a:r>
            <a:endParaRPr lang="cs-CZ" b="0" dirty="0" smtClean="0"/>
          </a:p>
          <a:p>
            <a:pPr>
              <a:spcBef>
                <a:spcPts val="0"/>
              </a:spcBef>
            </a:pPr>
            <a:endParaRPr lang="cs-CZ" b="0" dirty="0" smtClean="0"/>
          </a:p>
          <a:p>
            <a:r>
              <a:rPr lang="cs-CZ" dirty="0" smtClean="0"/>
              <a:t>Manifest </a:t>
            </a:r>
            <a:r>
              <a:rPr lang="cs-CZ" dirty="0"/>
              <a:t>UNESCO a IFLA o školních </a:t>
            </a:r>
            <a:r>
              <a:rPr lang="cs-CZ" dirty="0" smtClean="0"/>
              <a:t>knihovnách </a:t>
            </a:r>
            <a:r>
              <a:rPr lang="cs-CZ" b="0" dirty="0" smtClean="0"/>
              <a:t>dostupný na: </a:t>
            </a:r>
            <a:r>
              <a:rPr lang="cs-CZ" b="0" dirty="0" smtClean="0">
                <a:hlinkClick r:id="rId3"/>
              </a:rPr>
              <a:t>http</a:t>
            </a:r>
            <a:r>
              <a:rPr lang="cs-CZ" b="0" dirty="0">
                <a:hlinkClick r:id="rId3"/>
              </a:rPr>
              <a:t>://</a:t>
            </a:r>
            <a:r>
              <a:rPr lang="cs-CZ" b="0" dirty="0" smtClean="0">
                <a:hlinkClick r:id="rId3"/>
              </a:rPr>
              <a:t>knihovnam.nkp.cz/sekce.php3?page=03_Leg/Manifest_sk.htm</a:t>
            </a:r>
            <a:endParaRPr lang="cs-CZ" b="0" dirty="0" smtClean="0"/>
          </a:p>
          <a:p>
            <a:endParaRPr lang="cs-CZ" b="0" dirty="0" smtClean="0"/>
          </a:p>
          <a:p>
            <a:r>
              <a:rPr lang="cs-CZ" dirty="0" smtClean="0"/>
              <a:t>Směrnice IFLA a UNESCO pro školní knihovny</a:t>
            </a:r>
            <a:r>
              <a:rPr lang="cs-CZ" b="0" dirty="0" smtClean="0"/>
              <a:t> dostupné </a:t>
            </a:r>
            <a:r>
              <a:rPr lang="cs-CZ" b="0" dirty="0"/>
              <a:t>na: </a:t>
            </a:r>
            <a:r>
              <a:rPr lang="cs-CZ" b="0" dirty="0">
                <a:hlinkClick r:id="rId4"/>
              </a:rPr>
              <a:t>http://</a:t>
            </a:r>
            <a:r>
              <a:rPr lang="cs-CZ" b="0" dirty="0" smtClean="0">
                <a:hlinkClick r:id="rId4"/>
              </a:rPr>
              <a:t>knihovnam.nkp.cz/sekce.php3?page=04_mezinarodni_doporuceni.htm</a:t>
            </a:r>
            <a:endParaRPr lang="cs-CZ" b="0" dirty="0" smtClean="0"/>
          </a:p>
          <a:p>
            <a:endParaRPr lang="cs-CZ" b="0" dirty="0" smtClean="0"/>
          </a:p>
          <a:p>
            <a:r>
              <a:rPr lang="cs-CZ" dirty="0" smtClean="0"/>
              <a:t>Knihovní zákon </a:t>
            </a:r>
            <a:r>
              <a:rPr lang="pt-BR" dirty="0"/>
              <a:t>257/2001 Sb. a návazné prováděcí přepisy </a:t>
            </a:r>
            <a:r>
              <a:rPr lang="cs-CZ" b="0" dirty="0" smtClean="0"/>
              <a:t>dostupný na: </a:t>
            </a:r>
            <a:r>
              <a:rPr lang="cs-CZ" b="0" dirty="0" smtClean="0">
                <a:hlinkClick r:id="rId5"/>
              </a:rPr>
              <a:t>http</a:t>
            </a:r>
            <a:r>
              <a:rPr lang="cs-CZ" b="0" dirty="0">
                <a:hlinkClick r:id="rId5"/>
              </a:rPr>
              <a:t>://</a:t>
            </a:r>
            <a:r>
              <a:rPr lang="cs-CZ" b="0" dirty="0" smtClean="0">
                <a:hlinkClick r:id="rId5"/>
              </a:rPr>
              <a:t>knihovnam.nkp.cz/sekce.php3?page=03_Leg/01_LegPod/01_index.htm#knihz</a:t>
            </a:r>
            <a:endParaRPr lang="cs-CZ" b="0" dirty="0" smtClean="0"/>
          </a:p>
          <a:p>
            <a:endParaRPr lang="cs-CZ" b="0" dirty="0" smtClean="0"/>
          </a:p>
          <a:p>
            <a:r>
              <a:rPr lang="cs-CZ" dirty="0" smtClean="0"/>
              <a:t>Autorský </a:t>
            </a:r>
            <a:r>
              <a:rPr lang="cs-CZ" dirty="0"/>
              <a:t>zákon</a:t>
            </a:r>
            <a:r>
              <a:rPr lang="cs-CZ" b="0" dirty="0"/>
              <a:t> dostupný na: </a:t>
            </a:r>
            <a:r>
              <a:rPr lang="cs-CZ" b="0" dirty="0">
                <a:hlinkClick r:id="rId6"/>
              </a:rPr>
              <a:t>http://</a:t>
            </a:r>
            <a:r>
              <a:rPr lang="cs-CZ" b="0" dirty="0" smtClean="0">
                <a:hlinkClick r:id="rId6"/>
              </a:rPr>
              <a:t>wwwold.nkp.cz/o_knihovnach/AutZak/Index.htm</a:t>
            </a:r>
            <a:endParaRPr lang="cs-CZ" b="0" dirty="0" smtClean="0"/>
          </a:p>
          <a:p>
            <a:endParaRPr lang="cs-CZ" b="0" dirty="0"/>
          </a:p>
          <a:p>
            <a:r>
              <a:rPr lang="cs-CZ" u="sng" dirty="0" smtClean="0"/>
              <a:t>Výčet všech zákonů najdete na:</a:t>
            </a:r>
          </a:p>
          <a:p>
            <a:r>
              <a:rPr lang="cs-CZ" b="0" dirty="0">
                <a:hlinkClick r:id="rId7"/>
              </a:rPr>
              <a:t>http://csk.npmk.cz/node/3</a:t>
            </a:r>
            <a:r>
              <a:rPr lang="cs-CZ" b="0" dirty="0" smtClean="0">
                <a:hlinkClick r:id="rId7"/>
              </a:rPr>
              <a:t>/</a:t>
            </a:r>
            <a:endParaRPr lang="cs-CZ" b="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6" name="Picture 4" descr="I:\library-b&amp;w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15" y="4797152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300" b="1" dirty="0" smtClean="0"/>
              <a:t>Školní knihovna a její funkce</a:t>
            </a:r>
            <a:endParaRPr lang="cs-CZ" sz="2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12968" cy="4525963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/>
              <a:t>Školní knihovna je součástí školy, která jí zřídila a finančně ji zabezpečuje.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/>
              <a:t>Svým knihovním fondem, jak v tištěné, tak v elektronické doplňuje a rozšiřuje učivo, rozvíjí čtenářství.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/>
              <a:t>Její pracovník poskytuje knihovnické a informační služby žákům a zaměstnancům školy.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/>
              <a:t>Za určitých podmínek může školní knihovna své  služby poskytovat i veřejnosti.</a:t>
            </a:r>
          </a:p>
          <a:p>
            <a:pPr marL="0" indent="0">
              <a:buNone/>
            </a:pPr>
            <a:endParaRPr lang="cs-CZ" b="0" dirty="0" smtClean="0"/>
          </a:p>
          <a:p>
            <a:r>
              <a:rPr lang="cs-CZ" b="0" u="sng" dirty="0" smtClean="0"/>
              <a:t>Moderní školní knihovna plní řadu funkcí:</a:t>
            </a:r>
          </a:p>
          <a:p>
            <a:pPr marL="0" indent="0">
              <a:buNone/>
            </a:pPr>
            <a:r>
              <a:rPr lang="cs-CZ" b="0" dirty="0" smtClean="0"/>
              <a:t>      - informační centrum</a:t>
            </a:r>
            <a:r>
              <a:rPr lang="cs-CZ" b="0" dirty="0"/>
              <a:t> </a:t>
            </a:r>
            <a:endParaRPr lang="cs-CZ" b="0" dirty="0" smtClean="0"/>
          </a:p>
          <a:p>
            <a:pPr marL="0" indent="0">
              <a:buNone/>
            </a:pPr>
            <a:r>
              <a:rPr lang="cs-CZ" b="0" dirty="0" smtClean="0"/>
              <a:t>      - mediální centrum </a:t>
            </a:r>
          </a:p>
          <a:p>
            <a:pPr marL="0" indent="0">
              <a:buNone/>
            </a:pPr>
            <a:r>
              <a:rPr lang="cs-CZ" b="0" dirty="0" smtClean="0"/>
              <a:t>      - komunitní centrum </a:t>
            </a:r>
          </a:p>
          <a:p>
            <a:pPr marL="0" indent="0">
              <a:buNone/>
            </a:pPr>
            <a:r>
              <a:rPr lang="cs-CZ" b="0" dirty="0"/>
              <a:t> </a:t>
            </a:r>
            <a:r>
              <a:rPr lang="cs-CZ" b="0" dirty="0" smtClean="0"/>
              <a:t>     - podpora čtenářské a informační gramotnosti </a:t>
            </a:r>
          </a:p>
          <a:p>
            <a:pPr marL="0" indent="0">
              <a:buNone/>
            </a:pPr>
            <a:r>
              <a:rPr lang="cs-CZ" b="0" dirty="0"/>
              <a:t> </a:t>
            </a:r>
            <a:r>
              <a:rPr lang="cs-CZ" b="0" dirty="0" smtClean="0"/>
              <a:t>     - podpora vyučovacího procesu (fond v souladu se ŠVP)</a:t>
            </a:r>
          </a:p>
          <a:p>
            <a:pPr marL="0" indent="0">
              <a:buNone/>
            </a:pPr>
            <a:endParaRPr lang="cs-CZ" b="0" dirty="0" smtClean="0"/>
          </a:p>
        </p:txBody>
      </p:sp>
      <p:pic>
        <p:nvPicPr>
          <p:cNvPr id="5" name="Picture 4" descr="I:\library-b&amp;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30" y="5517231"/>
            <a:ext cx="1294253" cy="129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937" y="332656"/>
            <a:ext cx="7499176" cy="615598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+mn-lt"/>
              </a:rPr>
              <a:t>Knihovny na jednotlivých stupních škol</a:t>
            </a:r>
            <a:endParaRPr lang="cs-CZ" sz="2000" b="1" dirty="0">
              <a:latin typeface="+mn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291840" cy="639762"/>
          </a:xfrm>
        </p:spPr>
        <p:txBody>
          <a:bodyPr/>
          <a:lstStyle/>
          <a:p>
            <a:r>
              <a:rPr lang="cs-CZ" dirty="0" smtClean="0"/>
              <a:t>Knihovna na základní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95536" y="2237594"/>
            <a:ext cx="3456384" cy="3840480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/>
              <a:t>fond školní knihovny by měl obsahovat: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soubory knih z beletrie pro společné </a:t>
            </a:r>
            <a:r>
              <a:rPr lang="cs-CZ" b="0" dirty="0"/>
              <a:t>čtení (</a:t>
            </a:r>
            <a:r>
              <a:rPr lang="cs-CZ" b="0" dirty="0" smtClean="0"/>
              <a:t>aktuální, čtivé, komiksy) </a:t>
            </a:r>
            <a:r>
              <a:rPr lang="cs-CZ" b="0" dirty="0"/>
              <a:t>,</a:t>
            </a:r>
            <a:endParaRPr lang="cs-CZ" b="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populárně - naučnou literaturu v souladu se zaměřením školy (ŠVP),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zvukové a audiovizuální dokumenty,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časopisy pro různé věkové kategorie</a:t>
            </a:r>
          </a:p>
          <a:p>
            <a:r>
              <a:rPr lang="cs-CZ" u="sng" dirty="0" smtClean="0"/>
              <a:t>činnost knihovny by se měla zaměřovat na: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na podporu </a:t>
            </a:r>
            <a:r>
              <a:rPr lang="cs-CZ" b="0" dirty="0"/>
              <a:t>výchovy ke </a:t>
            </a:r>
            <a:r>
              <a:rPr lang="cs-CZ" b="0" dirty="0" smtClean="0"/>
              <a:t>čtenářství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na práci s knihou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0" dirty="0" smtClean="0"/>
              <a:t>na předání základních informací o organizaci knihovny (řazení knih, vyhledávání knih)</a:t>
            </a:r>
          </a:p>
          <a:p>
            <a:endParaRPr lang="cs-CZ" b="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004048" y="1412776"/>
            <a:ext cx="3291840" cy="639762"/>
          </a:xfrm>
        </p:spPr>
        <p:txBody>
          <a:bodyPr/>
          <a:lstStyle/>
          <a:p>
            <a:r>
              <a:rPr lang="cs-CZ" dirty="0"/>
              <a:t>Knihovna </a:t>
            </a:r>
            <a:r>
              <a:rPr lang="cs-CZ" dirty="0" smtClean="0"/>
              <a:t>na střední škole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499992" y="2132856"/>
            <a:ext cx="3636404" cy="3840480"/>
          </a:xfrm>
        </p:spPr>
        <p:txBody>
          <a:bodyPr>
            <a:normAutofit fontScale="85000" lnSpcReduction="20000"/>
          </a:bodyPr>
          <a:lstStyle/>
          <a:p>
            <a:r>
              <a:rPr lang="cs-CZ" sz="1300" u="sng" dirty="0" smtClean="0"/>
              <a:t>fond </a:t>
            </a:r>
            <a:r>
              <a:rPr lang="cs-CZ" sz="1300" u="sng" dirty="0"/>
              <a:t>školní knihovny by měl obsahovat: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300" b="0" dirty="0" smtClean="0"/>
              <a:t>beletrii (je </a:t>
            </a:r>
            <a:r>
              <a:rPr lang="cs-CZ" sz="1300" b="0" dirty="0"/>
              <a:t>zde zastoupena v menší </a:t>
            </a:r>
            <a:r>
              <a:rPr lang="cs-CZ" sz="1300" b="0" dirty="0" smtClean="0"/>
              <a:t>míře),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300" b="0" dirty="0" smtClean="0"/>
              <a:t>naučnou literaturu </a:t>
            </a:r>
            <a:r>
              <a:rPr lang="cs-CZ" sz="1300" b="0" dirty="0"/>
              <a:t>v souladu se studijním </a:t>
            </a:r>
            <a:r>
              <a:rPr lang="cs-CZ" sz="1300" b="0" dirty="0" smtClean="0"/>
              <a:t>oborem (převažuje),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400" b="0" dirty="0"/>
              <a:t>zvukové a audiovizuální dokumenty</a:t>
            </a:r>
            <a:endParaRPr lang="cs-CZ" sz="1300" b="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300" b="0" dirty="0" smtClean="0"/>
              <a:t>příp. speciální dokumenty (normy, firemní literatura),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300" b="0" dirty="0" smtClean="0"/>
              <a:t>periodika</a:t>
            </a:r>
          </a:p>
          <a:p>
            <a:r>
              <a:rPr lang="cs-CZ" sz="1400" u="sng" dirty="0"/>
              <a:t>činnost knihovny by se měla zaměřovat na</a:t>
            </a:r>
            <a:r>
              <a:rPr lang="cs-CZ" sz="1400" u="sng" dirty="0" smtClean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návaznost informační výchovy mezi ZŠ a SŠ,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prohlubování a upevňování dovedností a návyků,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0" dirty="0" smtClean="0"/>
              <a:t>rozvíjení aktivního získávání informací (práce s </a:t>
            </a:r>
            <a:r>
              <a:rPr lang="cs-CZ" sz="1400" b="0" dirty="0" err="1" smtClean="0"/>
              <a:t>db</a:t>
            </a:r>
            <a:r>
              <a:rPr lang="cs-CZ" sz="1400" b="0" dirty="0" smtClean="0"/>
              <a:t>, s informační technikou</a:t>
            </a:r>
            <a:endParaRPr lang="cs-CZ" sz="1400" b="0" dirty="0"/>
          </a:p>
          <a:p>
            <a:r>
              <a:rPr lang="cs-CZ" sz="1300" u="sng" dirty="0" smtClean="0"/>
              <a:t>Knihovny na středních školách mají:</a:t>
            </a:r>
            <a:endParaRPr lang="cs-CZ" sz="1300" u="sng" dirty="0"/>
          </a:p>
          <a:p>
            <a:r>
              <a:rPr lang="cs-CZ" sz="1300" b="0" dirty="0"/>
              <a:t>větší nároky na prostor a vybavení (studovna, </a:t>
            </a:r>
            <a:r>
              <a:rPr lang="cs-CZ" sz="1300" b="0" dirty="0" smtClean="0"/>
              <a:t>půjčovna, sklad)</a:t>
            </a:r>
            <a:endParaRPr lang="cs-CZ" sz="1300" b="0" dirty="0"/>
          </a:p>
          <a:p>
            <a:endParaRPr lang="cs-CZ" b="0" dirty="0"/>
          </a:p>
          <a:p>
            <a:endParaRPr lang="cs-CZ" dirty="0"/>
          </a:p>
        </p:txBody>
      </p:sp>
      <p:pic>
        <p:nvPicPr>
          <p:cNvPr id="4" name="Picture 4" descr="I:\library-b&amp;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Služby školní knihovny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Základní knihovní služby:</a:t>
            </a:r>
          </a:p>
          <a:p>
            <a:r>
              <a:rPr lang="cs-CZ" b="1" dirty="0" smtClean="0"/>
              <a:t>výpůjční služby </a:t>
            </a:r>
            <a:r>
              <a:rPr lang="cs-CZ" dirty="0" smtClean="0"/>
              <a:t>- absenční/prezenční,</a:t>
            </a:r>
          </a:p>
          <a:p>
            <a:r>
              <a:rPr lang="cs-CZ" b="1" dirty="0" smtClean="0"/>
              <a:t>on-line služby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webový katalog umožňující různé způsoby vyhledávání dokumentů,</a:t>
            </a:r>
          </a:p>
          <a:p>
            <a:r>
              <a:rPr lang="cs-CZ" b="1" dirty="0" smtClean="0"/>
              <a:t>MVS</a:t>
            </a:r>
          </a:p>
          <a:p>
            <a:pPr marL="0" indent="0">
              <a:buNone/>
            </a:pPr>
            <a:r>
              <a:rPr lang="cs-CZ" b="1" u="sng" dirty="0" smtClean="0"/>
              <a:t>Bibliograficko-informační služby:</a:t>
            </a:r>
          </a:p>
          <a:p>
            <a:r>
              <a:rPr lang="cs-CZ" dirty="0" smtClean="0"/>
              <a:t>adresní služby (soupisy literatury na dané téma, statistické údaje, aj.)</a:t>
            </a:r>
          </a:p>
          <a:p>
            <a:pPr marL="0" indent="0">
              <a:buNone/>
            </a:pPr>
            <a:r>
              <a:rPr lang="cs-CZ" b="1" u="sng" dirty="0" smtClean="0"/>
              <a:t>Rešeršní služby:</a:t>
            </a:r>
          </a:p>
          <a:p>
            <a:r>
              <a:rPr lang="cs-CZ" dirty="0" smtClean="0"/>
              <a:t>adresní služby, vyhledávání informací </a:t>
            </a:r>
            <a:r>
              <a:rPr lang="cs-CZ" dirty="0"/>
              <a:t>o určité problematice na základě konkrétního </a:t>
            </a:r>
            <a:r>
              <a:rPr lang="cs-CZ" dirty="0" smtClean="0"/>
              <a:t>požadavku jejich soupis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Reprografické služby:</a:t>
            </a:r>
          </a:p>
          <a:p>
            <a:r>
              <a:rPr lang="cs-CZ" dirty="0" smtClean="0"/>
              <a:t>kopírování, skenování, tisk, pokud jsou tyto placené, podléhají autorskému zákonu,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Kulturně – vzdělávací činnost:</a:t>
            </a:r>
          </a:p>
          <a:p>
            <a:r>
              <a:rPr lang="cs-CZ" dirty="0"/>
              <a:t>t</a:t>
            </a:r>
            <a:r>
              <a:rPr lang="cs-CZ" dirty="0" smtClean="0"/>
              <a:t>ematické besedy, knihovnické lekce, čtenářské soutěže, Noc s Andersenem aj.</a:t>
            </a:r>
          </a:p>
          <a:p>
            <a:endParaRPr lang="cs-CZ" dirty="0"/>
          </a:p>
        </p:txBody>
      </p:sp>
      <p:pic>
        <p:nvPicPr>
          <p:cNvPr id="4" name="Picture 4" descr="I:\library-b&amp;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2859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Školní Knihovna jako podpora čtenářské a informační gramotnosti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4040188" cy="639762"/>
          </a:xfrm>
        </p:spPr>
        <p:txBody>
          <a:bodyPr/>
          <a:lstStyle/>
          <a:p>
            <a:r>
              <a:rPr lang="cs-CZ" dirty="0" smtClean="0"/>
              <a:t>Čtenářská gramotnost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040188" cy="3951288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tematické besedy,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seznamování s autory a díly,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práce s textem,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čtení s porozuměním,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dramatizace textu,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příběh v obrázcích,</a:t>
            </a:r>
          </a:p>
          <a:p>
            <a:endParaRPr lang="cs-CZ" sz="1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r>
              <a:rPr lang="cs-CZ" dirty="0" smtClean="0"/>
              <a:t>Informační gramotnost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499992" y="2159052"/>
            <a:ext cx="4041775" cy="3951288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orientace v knize,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vyhledávání informací v různých informačních zdrojích,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vyhledávání dokumentů ve                                                        volném výběru 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b="0" dirty="0" smtClean="0"/>
              <a:t>práce s on-line katalogem na webu,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8" name="Picture 4" descr="I:\library-b&amp;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9026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39136" cy="13716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atin typeface="Calibri" panose="020F0502020204030204" pitchFamily="34" charset="0"/>
              </a:rPr>
              <a:t/>
            </a:r>
            <a:br>
              <a:rPr lang="cs-CZ" sz="3200" b="1" dirty="0" smtClean="0">
                <a:latin typeface="Calibri" panose="020F0502020204030204" pitchFamily="34" charset="0"/>
              </a:rPr>
            </a:br>
            <a:r>
              <a:rPr lang="cs-CZ" sz="3200" b="1" dirty="0">
                <a:latin typeface="Calibri" panose="020F0502020204030204" pitchFamily="34" charset="0"/>
              </a:rPr>
              <a:t/>
            </a:r>
            <a:br>
              <a:rPr lang="cs-CZ" sz="3200" b="1" dirty="0">
                <a:latin typeface="Calibri" panose="020F0502020204030204" pitchFamily="34" charset="0"/>
              </a:rPr>
            </a:br>
            <a:r>
              <a:rPr lang="cs-CZ" sz="3200" b="1" dirty="0" smtClean="0">
                <a:latin typeface="Calibri" panose="020F0502020204030204" pitchFamily="34" charset="0"/>
              </a:rPr>
              <a:t/>
            </a:r>
            <a:br>
              <a:rPr lang="cs-CZ" sz="3200" b="1" dirty="0" smtClean="0">
                <a:latin typeface="Calibri" panose="020F0502020204030204" pitchFamily="34" charset="0"/>
              </a:rPr>
            </a:br>
            <a:r>
              <a:rPr lang="cs-CZ" sz="2800" b="1" dirty="0" smtClean="0">
                <a:latin typeface="Calibri" panose="020F0502020204030204" pitchFamily="34" charset="0"/>
              </a:rPr>
              <a:t>Personální zabezpečení  školní knihovny </a:t>
            </a:r>
            <a:br>
              <a:rPr lang="cs-CZ" sz="2800" b="1" dirty="0" smtClean="0">
                <a:latin typeface="Calibri" panose="020F0502020204030204" pitchFamily="34" charset="0"/>
              </a:rPr>
            </a:br>
            <a:r>
              <a:rPr lang="cs-CZ" sz="2800" b="1" dirty="0" smtClean="0">
                <a:latin typeface="Calibri" panose="020F0502020204030204" pitchFamily="34" charset="0"/>
              </a:rPr>
              <a:t> 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Ideální varianta je </a:t>
            </a:r>
            <a:r>
              <a:rPr lang="cs-CZ" b="1" dirty="0" smtClean="0"/>
              <a:t>pracovník s knihovnickým vzděláním a vymezeným celým úvazkem</a:t>
            </a:r>
            <a:r>
              <a:rPr lang="cs-CZ" dirty="0" smtClean="0"/>
              <a:t>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Pokud správu zabezpečuje </a:t>
            </a:r>
            <a:r>
              <a:rPr lang="cs-CZ" b="1" dirty="0" smtClean="0"/>
              <a:t>pedagog</a:t>
            </a:r>
            <a:r>
              <a:rPr lang="cs-CZ" dirty="0" smtClean="0"/>
              <a:t>, měl by absolvovat alespoň </a:t>
            </a:r>
            <a:r>
              <a:rPr lang="cs-CZ" b="1" dirty="0" smtClean="0"/>
              <a:t>kurz knihovnického minima</a:t>
            </a:r>
            <a:r>
              <a:rPr lang="cs-CZ" dirty="0" smtClean="0"/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b="1" dirty="0" smtClean="0"/>
          </a:p>
          <a:p>
            <a:r>
              <a:rPr lang="cs-CZ" b="1" u="sng" dirty="0" smtClean="0"/>
              <a:t>Pracovní náplň pracovníka školní knihovny zahrnuje tyto činnosti: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plánování </a:t>
            </a:r>
            <a:r>
              <a:rPr lang="cs-CZ" b="0" dirty="0">
                <a:latin typeface="Calibri" panose="020F0502020204030204" pitchFamily="34" charset="0"/>
              </a:rPr>
              <a:t>činnosti knihovny a vedení statistiky,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nákup</a:t>
            </a:r>
            <a:r>
              <a:rPr lang="cs-CZ" b="0" dirty="0">
                <a:latin typeface="Calibri" panose="020F0502020204030204" pitchFamily="34" charset="0"/>
              </a:rPr>
              <a:t>, zpracování, ukládání, </a:t>
            </a:r>
            <a:r>
              <a:rPr lang="cs-CZ" b="0" dirty="0" smtClean="0">
                <a:latin typeface="Calibri" panose="020F0502020204030204" pitchFamily="34" charset="0"/>
              </a:rPr>
              <a:t>zpřístupnění, </a:t>
            </a:r>
            <a:r>
              <a:rPr lang="cs-CZ" b="0" dirty="0">
                <a:latin typeface="Calibri" panose="020F0502020204030204" pitchFamily="34" charset="0"/>
              </a:rPr>
              <a:t>ochrana </a:t>
            </a:r>
            <a:r>
              <a:rPr lang="cs-CZ" b="0" dirty="0" smtClean="0">
                <a:latin typeface="Calibri" panose="020F0502020204030204" pitchFamily="34" charset="0"/>
              </a:rPr>
              <a:t>KF,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spolupráce s učiteli (doplňování fondu, využívání fondu ve výuce, přehled o aktuální literatuře pro děti a mládež),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znalost ŠVP (akvizice),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podpora čtenářské a informační gramotnosti (realizace besed, lekcí a akcí, členství v KMČ),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prezentace činnosti a služeb školní knihovny, která spoluvytváří pozitivní image školy (web školy, výroční zpráva, kronika, média),</a:t>
            </a:r>
            <a:endParaRPr lang="cs-CZ" b="0" dirty="0">
              <a:latin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sdílení </a:t>
            </a:r>
            <a:r>
              <a:rPr lang="cs-CZ" b="0" dirty="0">
                <a:latin typeface="Calibri" panose="020F0502020204030204" pitchFamily="34" charset="0"/>
              </a:rPr>
              <a:t>zkušeností členstvím v odborných sekcích (Klub školních </a:t>
            </a:r>
            <a:r>
              <a:rPr lang="cs-CZ" b="0" dirty="0" smtClean="0">
                <a:latin typeface="Calibri" panose="020F0502020204030204" pitchFamily="34" charset="0"/>
              </a:rPr>
              <a:t>knihoven), v elektronických konferencích (Drtina, Andersen),</a:t>
            </a:r>
            <a:endParaRPr lang="cs-CZ" b="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 celoživotní vzdělávání se (e-</a:t>
            </a:r>
            <a:r>
              <a:rPr lang="cs-CZ" b="0" dirty="0" err="1" smtClean="0">
                <a:latin typeface="Calibri" panose="020F0502020204030204" pitchFamily="34" charset="0"/>
              </a:rPr>
              <a:t>learning</a:t>
            </a:r>
            <a:r>
              <a:rPr lang="cs-CZ" b="0" dirty="0" smtClean="0">
                <a:latin typeface="Calibri" panose="020F0502020204030204" pitchFamily="34" charset="0"/>
              </a:rPr>
              <a:t>, semináře, konference),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b="0" dirty="0" smtClean="0">
                <a:latin typeface="Calibri" panose="020F0502020204030204" pitchFamily="34" charset="0"/>
              </a:rPr>
              <a:t> zpřístupnění školní knihovny nejen v době výuky, ale i mimo ni (přestávky, volný čas)</a:t>
            </a:r>
            <a:endParaRPr lang="cs-CZ" b="0" dirty="0">
              <a:latin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Picture 4" descr="I:\library-b&amp;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66320"/>
            <a:ext cx="169168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890</TotalTime>
  <Words>1895</Words>
  <Application>Microsoft Office PowerPoint</Application>
  <PresentationFormat>Předvádění na obrazovce (4:3)</PresentationFormat>
  <Paragraphs>226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Základní</vt:lpstr>
      <vt:lpstr>Aktuální trendy v oblasti školních knihoven </vt:lpstr>
      <vt:lpstr>Osnova prezentace</vt:lpstr>
      <vt:lpstr>Školní knihovny včera a dnes</vt:lpstr>
      <vt:lpstr>Výběr z legislativy vztahující se k činnosti školních knihoven</vt:lpstr>
      <vt:lpstr>Školní knihovna a její funkce</vt:lpstr>
      <vt:lpstr>Knihovny na jednotlivých stupních škol</vt:lpstr>
      <vt:lpstr>Služby školní knihovny</vt:lpstr>
      <vt:lpstr>Školní Knihovna jako podpora čtenářské a informační gramotnosti</vt:lpstr>
      <vt:lpstr>   Personální zabezpečení  školní knihovny   </vt:lpstr>
      <vt:lpstr>                  Možnosti vzdělávání školních knihovníků v moravskoslezském kraji  </vt:lpstr>
      <vt:lpstr>Prezentace aplikace PowerPoint</vt:lpstr>
      <vt:lpstr>Knihovní řád (KŘ)</vt:lpstr>
      <vt:lpstr>Automatizace školní knihovny</vt:lpstr>
      <vt:lpstr>Statistický výkaz o školní knihovně </vt:lpstr>
      <vt:lpstr>Prezentace aplikace PowerPoint</vt:lpstr>
      <vt:lpstr>Prezentace aplikace PowerPoint</vt:lpstr>
      <vt:lpstr>Školní knihovna a její vizuální stránka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knihovny</dc:title>
  <dc:creator>Romana Ráblová</dc:creator>
  <cp:lastModifiedBy>Romana Ráblová</cp:lastModifiedBy>
  <cp:revision>81</cp:revision>
  <dcterms:created xsi:type="dcterms:W3CDTF">2014-10-03T08:51:41Z</dcterms:created>
  <dcterms:modified xsi:type="dcterms:W3CDTF">2014-11-25T08:29:29Z</dcterms:modified>
</cp:coreProperties>
</file>