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ED74C09-75B0-4E37-9F38-2BF6EC217178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CBCAC6F-9287-4E8F-8F0C-23F8141FCEA9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09-75B0-4E37-9F38-2BF6EC217178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AC6F-9287-4E8F-8F0C-23F8141FCE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09-75B0-4E37-9F38-2BF6EC217178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AC6F-9287-4E8F-8F0C-23F8141FCE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09-75B0-4E37-9F38-2BF6EC217178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AC6F-9287-4E8F-8F0C-23F8141FCE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09-75B0-4E37-9F38-2BF6EC217178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AC6F-9287-4E8F-8F0C-23F8141FCE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09-75B0-4E37-9F38-2BF6EC217178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AC6F-9287-4E8F-8F0C-23F8141FCEA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09-75B0-4E37-9F38-2BF6EC217178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AC6F-9287-4E8F-8F0C-23F8141FCE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09-75B0-4E37-9F38-2BF6EC217178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AC6F-9287-4E8F-8F0C-23F8141FCE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09-75B0-4E37-9F38-2BF6EC217178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AC6F-9287-4E8F-8F0C-23F8141FCE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09-75B0-4E37-9F38-2BF6EC217178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AC6F-9287-4E8F-8F0C-23F8141FCEA9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09-75B0-4E37-9F38-2BF6EC217178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AC6F-9287-4E8F-8F0C-23F8141FCE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ED74C09-75B0-4E37-9F38-2BF6EC217178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CBCAC6F-9287-4E8F-8F0C-23F8141FCEA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u="sng" dirty="0" smtClean="0"/>
              <a:t>Příběhy ze života dětí z pohledu hodnotové výchovy</a:t>
            </a:r>
            <a:endParaRPr lang="cs-CZ" sz="2800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3365" y="4581128"/>
            <a:ext cx="3309803" cy="1440160"/>
          </a:xfrm>
        </p:spPr>
        <p:txBody>
          <a:bodyPr>
            <a:noAutofit/>
          </a:bodyPr>
          <a:lstStyle/>
          <a:p>
            <a:pPr algn="ctr"/>
            <a:endParaRPr lang="cs-CZ" sz="2000" b="1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cs-CZ" sz="2000" b="1" u="sng" dirty="0" smtClean="0">
                <a:solidFill>
                  <a:schemeClr val="bg2">
                    <a:lumMod val="75000"/>
                  </a:schemeClr>
                </a:solidFill>
              </a:rPr>
              <a:t>Aktuální trendy v české a světové literatuře pro děti a mládež</a:t>
            </a:r>
            <a:endParaRPr lang="cs-CZ" sz="2000" b="1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Tomáš </a:t>
            </a:r>
            <a:r>
              <a:rPr lang="cs-CZ" dirty="0" err="1" smtClean="0"/>
              <a:t>Hokeš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Panáčci (nakl. Sklářský ateliér v Praze, 2009)</a:t>
            </a:r>
          </a:p>
          <a:p>
            <a:pPr lvl="1"/>
            <a:r>
              <a:rPr lang="cs-CZ" dirty="0" smtClean="0"/>
              <a:t>Pomluvy vedoucí k rozpadu rodiny (údajná nevěra)</a:t>
            </a:r>
          </a:p>
          <a:p>
            <a:pPr lvl="1"/>
            <a:r>
              <a:rPr lang="cs-CZ" dirty="0" smtClean="0"/>
              <a:t>Alkoholismus matky </a:t>
            </a:r>
            <a:r>
              <a:rPr lang="cs-CZ" dirty="0" smtClean="0">
                <a:sym typeface="Wingdings" pitchFamily="2" charset="2"/>
              </a:rPr>
              <a:t> pravý důvod rozpadu rodiny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Sociální vyloučení otce (nezaměstnaný)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Veronika jedináček = hromosvod všech hádek  útěky do fantazijního světa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867594"/>
            <a:ext cx="1786867" cy="28264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68" y="188640"/>
            <a:ext cx="2738056" cy="21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1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Věra Řeháčková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Jen neskončit v děcáku (Petra, 2006)</a:t>
            </a:r>
          </a:p>
          <a:p>
            <a:pPr lvl="1"/>
            <a:r>
              <a:rPr lang="cs-CZ" dirty="0" smtClean="0"/>
              <a:t>Matka zaviní smrtelnou nehodu </a:t>
            </a:r>
            <a:r>
              <a:rPr lang="cs-CZ" dirty="0" smtClean="0">
                <a:sym typeface="Wingdings" pitchFamily="2" charset="2"/>
              </a:rPr>
              <a:t> vězení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Rodina se rozpadá, otec propadá </a:t>
            </a:r>
            <a:r>
              <a:rPr lang="cs-CZ" dirty="0" err="1" smtClean="0">
                <a:sym typeface="Wingdings" pitchFamily="2" charset="2"/>
              </a:rPr>
              <a:t>gamblingu</a:t>
            </a:r>
            <a:r>
              <a:rPr lang="cs-CZ" dirty="0" smtClean="0">
                <a:sym typeface="Wingdings" pitchFamily="2" charset="2"/>
              </a:rPr>
              <a:t> a alkoholu  dluhy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Neupevněné vztahy rodič-dítě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Dětský domov jako vyústění rodinné tragédie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73016"/>
            <a:ext cx="1786108" cy="27853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1884286" cy="198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4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Jiří Holub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Kolik váží Matylda? (Knižní klub, 2009)</a:t>
            </a:r>
          </a:p>
          <a:p>
            <a:pPr lvl="1"/>
            <a:r>
              <a:rPr lang="cs-CZ" dirty="0" smtClean="0"/>
              <a:t>Tematika náhradní rodinné péče</a:t>
            </a:r>
          </a:p>
          <a:p>
            <a:pPr lvl="1"/>
            <a:r>
              <a:rPr lang="cs-CZ" dirty="0" smtClean="0"/>
              <a:t>Začlenění do nové rodiny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84272"/>
            <a:ext cx="2376264" cy="32039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17032"/>
            <a:ext cx="3312368" cy="24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7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43490" y="27900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/>
              <a:t>Drogová závislost – alkoholismus, nealkoholové drogy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54538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Karolína Vaverková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Bílá moc, </a:t>
            </a:r>
            <a:r>
              <a:rPr lang="cs-CZ" b="1" dirty="0" err="1" smtClean="0"/>
              <a:t>podtit</a:t>
            </a:r>
            <a:r>
              <a:rPr lang="cs-CZ" b="1" dirty="0" smtClean="0"/>
              <a:t>.: Autentická výpověď dívky, která prošla rájem i peklem drogové závislosti (Start, 2000)</a:t>
            </a:r>
          </a:p>
          <a:p>
            <a:pPr lvl="1"/>
            <a:r>
              <a:rPr lang="cs-CZ" dirty="0" smtClean="0"/>
              <a:t>Autobiografické dílo, předmluvu psala matka autorky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3933056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2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Veronika Pánková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Vím o čem mlčím – Heroin, </a:t>
            </a:r>
            <a:r>
              <a:rPr lang="cs-CZ" b="1" dirty="0" err="1" smtClean="0"/>
              <a:t>toxíxi</a:t>
            </a:r>
            <a:r>
              <a:rPr lang="cs-CZ" b="1" dirty="0" smtClean="0"/>
              <a:t> a konec jako sladké nic (2001)</a:t>
            </a:r>
          </a:p>
          <a:p>
            <a:pPr lvl="1"/>
            <a:r>
              <a:rPr lang="cs-CZ" dirty="0" smtClean="0"/>
              <a:t>Autobiografické dílo</a:t>
            </a:r>
          </a:p>
          <a:p>
            <a:pPr lvl="1"/>
            <a:r>
              <a:rPr lang="cs-CZ" dirty="0" smtClean="0"/>
              <a:t>Příběh Veroniky a Hanky (sestry) o jejich cestě k drogové závislosti a následné touze se z ní vymanit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37112"/>
            <a:ext cx="1512168" cy="228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9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Ivona Březinová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Holky na vodítku: Jmenuji se Alice (Albatros, 2002)</a:t>
            </a:r>
          </a:p>
          <a:p>
            <a:pPr lvl="1"/>
            <a:r>
              <a:rPr lang="cs-CZ" dirty="0" smtClean="0"/>
              <a:t>Psychoterapeutický deník s prostřihy do současnosti (život v léčebně)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3056"/>
            <a:ext cx="1621536" cy="2438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43127"/>
            <a:ext cx="1786697" cy="29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04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Iveta </a:t>
            </a:r>
            <a:r>
              <a:rPr lang="cs-CZ" dirty="0" err="1" smtClean="0"/>
              <a:t>Vochalová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Úplná prázdnota (Erika, 1998)</a:t>
            </a:r>
          </a:p>
          <a:p>
            <a:pPr lvl="1"/>
            <a:r>
              <a:rPr lang="cs-CZ" dirty="0" smtClean="0"/>
              <a:t>Průhled do psychiky a prožívání mladého začínajícího narkomana Tomáše</a:t>
            </a:r>
          </a:p>
          <a:p>
            <a:pPr lvl="1"/>
            <a:r>
              <a:rPr lang="cs-CZ" dirty="0" smtClean="0"/>
              <a:t>Rozklad vztahů v rodině i osobnosti mladíka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4664"/>
            <a:ext cx="1457325" cy="1905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28070"/>
            <a:ext cx="1494957" cy="25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15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43490" y="2934072"/>
            <a:ext cx="7024744" cy="1143000"/>
          </a:xfrm>
        </p:spPr>
        <p:txBody>
          <a:bodyPr/>
          <a:lstStyle/>
          <a:p>
            <a:pPr algn="ctr"/>
            <a:r>
              <a:rPr lang="cs-CZ" b="1" dirty="0" smtClean="0"/>
              <a:t>Poruchy příjmu potravy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94390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Alice </a:t>
            </a:r>
            <a:r>
              <a:rPr lang="cs-CZ" dirty="0" err="1" smtClean="0"/>
              <a:t>Vespalcová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Raději mrtvá, nežli tlustá (Nová forma, 2013)</a:t>
            </a:r>
          </a:p>
          <a:p>
            <a:pPr lvl="1"/>
            <a:r>
              <a:rPr lang="cs-CZ" dirty="0" smtClean="0"/>
              <a:t>PPP jako řešení rodinné krize</a:t>
            </a:r>
          </a:p>
          <a:p>
            <a:pPr lvl="1"/>
            <a:r>
              <a:rPr lang="cs-CZ" dirty="0" smtClean="0"/>
              <a:t>Autobiografické dílo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38" y="2808312"/>
            <a:ext cx="276680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0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Hodnotová výchova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Aktuální téma nejen pro pedagogy, ale celou společnost</a:t>
            </a:r>
          </a:p>
          <a:p>
            <a:endParaRPr lang="cs-CZ" dirty="0"/>
          </a:p>
          <a:p>
            <a:r>
              <a:rPr lang="cs-CZ" dirty="0" smtClean="0"/>
              <a:t>Požadavky hodnotové výchovy</a:t>
            </a:r>
          </a:p>
          <a:p>
            <a:endParaRPr lang="cs-CZ" dirty="0"/>
          </a:p>
          <a:p>
            <a:r>
              <a:rPr lang="cs-CZ" dirty="0" smtClean="0"/>
              <a:t>Hodnoty v knihách?</a:t>
            </a:r>
          </a:p>
          <a:p>
            <a:endParaRPr lang="cs-CZ" dirty="0"/>
          </a:p>
          <a:p>
            <a:r>
              <a:rPr lang="cs-CZ" dirty="0" smtClean="0"/>
              <a:t>Podle jakého klíče zvolit správnou hodnotu?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6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Ivona Březinová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Holky na vodítku: Jmenuji se Martina (Albatros, 2003)</a:t>
            </a:r>
          </a:p>
          <a:p>
            <a:pPr lvl="1"/>
            <a:r>
              <a:rPr lang="cs-CZ" dirty="0" smtClean="0"/>
              <a:t>Psychoterapeutický deník s prostřihy do aktuálního dění (pobyt v léčebně)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63" y="3573016"/>
            <a:ext cx="187107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77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43490" y="2862064"/>
            <a:ext cx="7024744" cy="1143000"/>
          </a:xfrm>
        </p:spPr>
        <p:txBody>
          <a:bodyPr/>
          <a:lstStyle/>
          <a:p>
            <a:pPr algn="ctr"/>
            <a:r>
              <a:rPr lang="cs-CZ" b="1" dirty="0" smtClean="0"/>
              <a:t>Sociální sítě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42593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Petra Braunová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Klub radostí dnešního dne (Plus, 2011)</a:t>
            </a:r>
          </a:p>
          <a:p>
            <a:pPr lvl="1"/>
            <a:r>
              <a:rPr lang="cs-CZ" dirty="0" smtClean="0"/>
              <a:t>Neintencionální literatura pro DM</a:t>
            </a:r>
          </a:p>
          <a:p>
            <a:pPr lvl="1"/>
            <a:r>
              <a:rPr lang="cs-CZ" dirty="0" smtClean="0"/>
              <a:t>Sociální síť </a:t>
            </a:r>
            <a:r>
              <a:rPr lang="cs-CZ" dirty="0" err="1" smtClean="0"/>
              <a:t>Facebook</a:t>
            </a:r>
            <a:endParaRPr lang="cs-CZ" dirty="0" smtClean="0"/>
          </a:p>
          <a:p>
            <a:pPr lvl="1"/>
            <a:r>
              <a:rPr lang="cs-CZ" dirty="0" smtClean="0"/>
              <a:t>Psychologický román s prvky </a:t>
            </a:r>
            <a:br>
              <a:rPr lang="cs-CZ" dirty="0" smtClean="0"/>
            </a:br>
            <a:r>
              <a:rPr lang="cs-CZ" dirty="0" smtClean="0"/>
              <a:t>thrilleru</a:t>
            </a:r>
          </a:p>
          <a:p>
            <a:pPr lvl="1"/>
            <a:r>
              <a:rPr lang="cs-CZ" dirty="0" smtClean="0"/>
              <a:t>Moničin příběh o neutěšených </a:t>
            </a:r>
            <a:br>
              <a:rPr lang="cs-CZ" dirty="0" smtClean="0"/>
            </a:br>
            <a:r>
              <a:rPr lang="cs-CZ" dirty="0" smtClean="0"/>
              <a:t>poměrech v rodině a touze </a:t>
            </a:r>
            <a:br>
              <a:rPr lang="cs-CZ" dirty="0" smtClean="0"/>
            </a:br>
            <a:r>
              <a:rPr lang="cs-CZ" dirty="0" smtClean="0"/>
              <a:t>manipulovat s lidmi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07" y="2924944"/>
            <a:ext cx="2276549" cy="36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9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43490" y="2862064"/>
            <a:ext cx="7024744" cy="1143000"/>
          </a:xfrm>
        </p:spPr>
        <p:txBody>
          <a:bodyPr/>
          <a:lstStyle/>
          <a:p>
            <a:pPr algn="ctr"/>
            <a:r>
              <a:rPr lang="cs-CZ" b="1" dirty="0" smtClean="0"/>
              <a:t>Život s hendikepy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01583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Ivona Březinová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Kluk a pes (Albatros, 2011)</a:t>
            </a:r>
          </a:p>
          <a:p>
            <a:pPr lvl="1"/>
            <a:r>
              <a:rPr lang="cs-CZ" dirty="0" smtClean="0"/>
              <a:t>Chlapec na </a:t>
            </a:r>
            <a:r>
              <a:rPr lang="cs-CZ" dirty="0" err="1" smtClean="0"/>
              <a:t>inv</a:t>
            </a:r>
            <a:r>
              <a:rPr lang="cs-CZ" dirty="0" smtClean="0"/>
              <a:t>. Vozíku</a:t>
            </a:r>
          </a:p>
          <a:p>
            <a:pPr lvl="1"/>
            <a:r>
              <a:rPr lang="cs-CZ" dirty="0" smtClean="0"/>
              <a:t>Jeho přátelství s asistenčním psem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73016"/>
            <a:ext cx="2016224" cy="29403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25889"/>
            <a:ext cx="3246107" cy="24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22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Petra Braunová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Pozorovatelka (Albatros, 2007)</a:t>
            </a:r>
          </a:p>
          <a:p>
            <a:pPr lvl="1"/>
            <a:r>
              <a:rPr lang="cs-CZ" dirty="0" smtClean="0"/>
              <a:t>Život dívky po mozkové obrně, upoutána na </a:t>
            </a:r>
            <a:r>
              <a:rPr lang="cs-CZ" dirty="0" err="1" smtClean="0"/>
              <a:t>inv</a:t>
            </a:r>
            <a:r>
              <a:rPr lang="cs-CZ" dirty="0" smtClean="0"/>
              <a:t>. Vozík, ochrnutá, spastik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487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43490" y="2862064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/>
              <a:t>Světová literatura – vybraná díla a témata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319480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Robert </a:t>
            </a:r>
            <a:r>
              <a:rPr lang="cs-CZ" dirty="0" err="1" smtClean="0"/>
              <a:t>Williams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Luke</a:t>
            </a:r>
            <a:r>
              <a:rPr lang="cs-CZ" b="1" dirty="0" smtClean="0"/>
              <a:t> a Jon (Albatros, angl. 2010, čes. 2012)</a:t>
            </a:r>
          </a:p>
          <a:p>
            <a:pPr lvl="1"/>
            <a:r>
              <a:rPr lang="cs-CZ" dirty="0" smtClean="0"/>
              <a:t>13letý chlapec </a:t>
            </a:r>
            <a:r>
              <a:rPr lang="cs-CZ" dirty="0" err="1" smtClean="0"/>
              <a:t>Luke</a:t>
            </a:r>
            <a:r>
              <a:rPr lang="cs-CZ" dirty="0" smtClean="0"/>
              <a:t> – zemře mu matka</a:t>
            </a:r>
          </a:p>
          <a:p>
            <a:pPr lvl="1"/>
            <a:r>
              <a:rPr lang="cs-CZ" dirty="0" smtClean="0"/>
              <a:t>Stěhování s otcem, otcovy problémy</a:t>
            </a:r>
          </a:p>
          <a:p>
            <a:pPr lvl="1"/>
            <a:r>
              <a:rPr lang="cs-CZ" dirty="0" smtClean="0"/>
              <a:t>Chlapec John – lehké fyzické postižení, šikana, neúplná rodina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05064"/>
            <a:ext cx="1802925" cy="27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7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Meg</a:t>
            </a:r>
            <a:r>
              <a:rPr lang="cs-CZ" dirty="0" smtClean="0"/>
              <a:t> </a:t>
            </a:r>
            <a:r>
              <a:rPr lang="cs-CZ" dirty="0" err="1" smtClean="0"/>
              <a:t>Rosoffová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 osudem v zádech (Mladá Fronta, angl. 2006, čes. 2010; Carnegie </a:t>
            </a:r>
            <a:r>
              <a:rPr lang="cs-CZ" b="1" dirty="0" err="1" smtClean="0"/>
              <a:t>Medal</a:t>
            </a:r>
            <a:r>
              <a:rPr lang="cs-CZ" b="1" dirty="0" smtClean="0"/>
              <a:t> 2007)</a:t>
            </a:r>
          </a:p>
          <a:p>
            <a:pPr lvl="1"/>
            <a:r>
              <a:rPr lang="cs-CZ" dirty="0" smtClean="0"/>
              <a:t>15letý David zachrání malého bratra před pádem z okna</a:t>
            </a:r>
          </a:p>
          <a:p>
            <a:pPr lvl="1"/>
            <a:r>
              <a:rPr lang="cs-CZ" dirty="0" smtClean="0"/>
              <a:t>Utkvělá představa, že změnou identity unikne svému osudu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91" y="4221088"/>
            <a:ext cx="1474465" cy="22306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28" y="4685801"/>
            <a:ext cx="2820516" cy="17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9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Frank C. </a:t>
            </a:r>
            <a:r>
              <a:rPr lang="cs-CZ" dirty="0" err="1" smtClean="0"/>
              <a:t>Boyce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Miliony (Argo, angl. 2004, čes. 2009; Carnegie </a:t>
            </a:r>
            <a:r>
              <a:rPr lang="cs-CZ" b="1" dirty="0" err="1" smtClean="0"/>
              <a:t>Medal</a:t>
            </a:r>
            <a:r>
              <a:rPr lang="cs-CZ" b="1" dirty="0"/>
              <a:t> </a:t>
            </a:r>
            <a:r>
              <a:rPr lang="cs-CZ" b="1" dirty="0" smtClean="0"/>
              <a:t>2004)</a:t>
            </a:r>
          </a:p>
          <a:p>
            <a:pPr lvl="1"/>
            <a:r>
              <a:rPr lang="cs-CZ" dirty="0" smtClean="0"/>
              <a:t>Vyrovnávání se s rodinnou tragédií a osobní ztrátou</a:t>
            </a:r>
          </a:p>
          <a:p>
            <a:pPr lvl="1"/>
            <a:r>
              <a:rPr lang="cs-CZ" dirty="0" smtClean="0"/>
              <a:t>Sedmiletý Damián a jeho zájem o svaté osoby – způsob vyrovnávání se se ztrátou matky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35" y="476672"/>
            <a:ext cx="3030373" cy="18089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82" y="4332134"/>
            <a:ext cx="1457451" cy="23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3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Hodnotová výchova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čem nacházet hodnoty v knihách?</a:t>
            </a:r>
          </a:p>
          <a:p>
            <a:endParaRPr lang="cs-CZ" dirty="0"/>
          </a:p>
          <a:p>
            <a:r>
              <a:rPr lang="cs-CZ" dirty="0" smtClean="0"/>
              <a:t>Proměny hodnot v čase</a:t>
            </a:r>
          </a:p>
          <a:p>
            <a:endParaRPr lang="cs-CZ" dirty="0"/>
          </a:p>
          <a:p>
            <a:r>
              <a:rPr lang="cs-CZ" dirty="0" smtClean="0"/>
              <a:t>Aktuální témata v knihách pro děti – zdroje inspirace </a:t>
            </a:r>
            <a:r>
              <a:rPr lang="cs-CZ" smtClean="0"/>
              <a:t>hodnotové výchovy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3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Ann </a:t>
            </a:r>
            <a:r>
              <a:rPr lang="cs-CZ" dirty="0" err="1" smtClean="0"/>
              <a:t>Dee</a:t>
            </a:r>
            <a:r>
              <a:rPr lang="cs-CZ" dirty="0" smtClean="0"/>
              <a:t> Ellisová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Tohle jsem udělal: (Albatros, angl. 2007, čes. 2010)</a:t>
            </a:r>
          </a:p>
          <a:p>
            <a:pPr lvl="1"/>
            <a:r>
              <a:rPr lang="cs-CZ" dirty="0" smtClean="0"/>
              <a:t>V knize různá témata – šikana, znásilnění – zneužívání dětí, drogy aj.</a:t>
            </a:r>
          </a:p>
          <a:p>
            <a:pPr lvl="1"/>
            <a:r>
              <a:rPr lang="cs-CZ" dirty="0" smtClean="0"/>
              <a:t>Logan </a:t>
            </a:r>
            <a:r>
              <a:rPr lang="cs-CZ" dirty="0" err="1" smtClean="0"/>
              <a:t>Paloney</a:t>
            </a:r>
            <a:r>
              <a:rPr lang="cs-CZ" dirty="0" smtClean="0"/>
              <a:t> trápící se pocity viny ze svého činu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514475" cy="2286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38" y="4077072"/>
            <a:ext cx="1634284" cy="25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15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Patricia </a:t>
            </a:r>
            <a:r>
              <a:rPr lang="cs-CZ" dirty="0" err="1" smtClean="0"/>
              <a:t>Reilly</a:t>
            </a:r>
            <a:r>
              <a:rPr lang="cs-CZ" dirty="0" smtClean="0"/>
              <a:t> </a:t>
            </a:r>
            <a:r>
              <a:rPr lang="cs-CZ" dirty="0" err="1" smtClean="0"/>
              <a:t>Giffová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Drsňačka</a:t>
            </a:r>
            <a:r>
              <a:rPr lang="cs-CZ" b="1" dirty="0" smtClean="0"/>
              <a:t> </a:t>
            </a:r>
            <a:r>
              <a:rPr lang="cs-CZ" b="1" dirty="0" err="1" smtClean="0"/>
              <a:t>Hollis</a:t>
            </a:r>
            <a:r>
              <a:rPr lang="cs-CZ" b="1" dirty="0" smtClean="0"/>
              <a:t> (Albatros, angl. 2002, čes. 2006; </a:t>
            </a:r>
            <a:r>
              <a:rPr lang="cs-CZ" b="1" dirty="0" err="1" smtClean="0"/>
              <a:t>Newberry</a:t>
            </a:r>
            <a:r>
              <a:rPr lang="cs-CZ" b="1" dirty="0" smtClean="0"/>
              <a:t> Honor 2003)</a:t>
            </a:r>
          </a:p>
          <a:p>
            <a:pPr lvl="1"/>
            <a:r>
              <a:rPr lang="cs-CZ" dirty="0" smtClean="0"/>
              <a:t>Dojímavý příběh 12leté dívky, která nemůže vyrůstat ve své rodině</a:t>
            </a:r>
          </a:p>
          <a:p>
            <a:pPr lvl="1"/>
            <a:r>
              <a:rPr lang="cs-CZ" dirty="0" smtClean="0"/>
              <a:t>Otázka pěstounství, Alzheimerovy choroby, možnosti ovlivnění psychické deprivace u opuštěných dětí aj.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7" y="4992761"/>
            <a:ext cx="1732237" cy="17322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81128"/>
            <a:ext cx="3048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03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Joyce</a:t>
            </a:r>
            <a:r>
              <a:rPr lang="cs-CZ" dirty="0" smtClean="0"/>
              <a:t> Carol </a:t>
            </a:r>
            <a:r>
              <a:rPr lang="cs-CZ" dirty="0" err="1" smtClean="0"/>
              <a:t>Oatesová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 těch zelených očí jde strach (Albatros, angl. 2003, čes. 2005)</a:t>
            </a:r>
          </a:p>
          <a:p>
            <a:pPr lvl="1"/>
            <a:r>
              <a:rPr lang="cs-CZ" dirty="0" smtClean="0"/>
              <a:t>Narůstající napětí mezi rodiči</a:t>
            </a:r>
          </a:p>
          <a:p>
            <a:pPr lvl="1"/>
            <a:r>
              <a:rPr lang="cs-CZ" dirty="0" smtClean="0"/>
              <a:t>Matka odchází od rodiny, otec </a:t>
            </a:r>
            <a:r>
              <a:rPr lang="cs-CZ" smtClean="0"/>
              <a:t>ji pomlouvá </a:t>
            </a:r>
            <a:r>
              <a:rPr lang="cs-CZ" dirty="0" smtClean="0"/>
              <a:t>a vyvíjí nátlak na své dcery, Francesca to nese velmi špatně</a:t>
            </a:r>
          </a:p>
          <a:p>
            <a:pPr lvl="1"/>
            <a:r>
              <a:rPr lang="cs-CZ" dirty="0" smtClean="0"/>
              <a:t>Domácí násilí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18992"/>
            <a:ext cx="1411224" cy="2133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714" y="44624"/>
            <a:ext cx="2478782" cy="14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60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Carl </a:t>
            </a:r>
            <a:r>
              <a:rPr lang="cs-CZ" dirty="0" err="1" smtClean="0"/>
              <a:t>Hiaasen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Soví houkání (Albatros, angl. 2002, čes. 2006; </a:t>
            </a:r>
            <a:r>
              <a:rPr lang="cs-CZ" b="1" dirty="0" err="1" smtClean="0"/>
              <a:t>Newberry</a:t>
            </a:r>
            <a:r>
              <a:rPr lang="cs-CZ" b="1" dirty="0" smtClean="0"/>
              <a:t> Honor </a:t>
            </a:r>
            <a:r>
              <a:rPr lang="cs-CZ" b="1" dirty="0" err="1" smtClean="0"/>
              <a:t>Book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Autorův debut</a:t>
            </a:r>
          </a:p>
          <a:p>
            <a:pPr lvl="1"/>
            <a:r>
              <a:rPr lang="cs-CZ" dirty="0" smtClean="0"/>
              <a:t>Roy se s rodiči často stěhuje</a:t>
            </a:r>
          </a:p>
          <a:p>
            <a:pPr lvl="1"/>
            <a:r>
              <a:rPr lang="cs-CZ" dirty="0" smtClean="0"/>
              <a:t>Tematika ochrany životního </a:t>
            </a:r>
            <a:br>
              <a:rPr lang="cs-CZ" dirty="0" smtClean="0"/>
            </a:br>
            <a:r>
              <a:rPr lang="cs-CZ" dirty="0" smtClean="0"/>
              <a:t>prostředí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6632"/>
            <a:ext cx="1684784" cy="23078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82" y="3068960"/>
            <a:ext cx="2193776" cy="308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36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Axiologická hodnota děl vydávaných v současnosti je pro utváření osobnosti dětí a dospívajících velmi přínosná</a:t>
            </a:r>
          </a:p>
          <a:p>
            <a:endParaRPr lang="cs-CZ" dirty="0" smtClean="0"/>
          </a:p>
          <a:p>
            <a:r>
              <a:rPr lang="cs-CZ" dirty="0" smtClean="0"/>
              <a:t>Témata v knihách reflektují významné, palčivé problémy soudobé společnosti a mnohdy odvážně tyto problematiky zobrazují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5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300" u="sng" dirty="0" smtClean="0"/>
              <a:t>Primární zdroje</a:t>
            </a:r>
            <a:r>
              <a:rPr lang="cs-CZ" sz="1300" dirty="0" smtClean="0"/>
              <a:t>:</a:t>
            </a:r>
          </a:p>
          <a:p>
            <a:pPr lvl="1"/>
            <a:r>
              <a:rPr lang="cs-CZ" sz="1300" dirty="0" smtClean="0"/>
              <a:t>Sladová, J. a kol. </a:t>
            </a:r>
            <a:r>
              <a:rPr lang="cs-CZ" sz="1300" i="1" dirty="0"/>
              <a:t>D</a:t>
            </a:r>
            <a:r>
              <a:rPr lang="cs-CZ" sz="1300" i="1" dirty="0" smtClean="0"/>
              <a:t>ětství </a:t>
            </a:r>
            <a:r>
              <a:rPr lang="cs-CZ" sz="1300" i="1" dirty="0" smtClean="0"/>
              <a:t>a dospívání </a:t>
            </a:r>
            <a:r>
              <a:rPr lang="cs-CZ" sz="1300" i="1" smtClean="0"/>
              <a:t>v současné </a:t>
            </a:r>
            <a:r>
              <a:rPr lang="cs-CZ" sz="1300" i="1" dirty="0" smtClean="0"/>
              <a:t>literatuře pro děti a mládež</a:t>
            </a:r>
            <a:r>
              <a:rPr lang="cs-CZ" sz="1300" dirty="0" smtClean="0"/>
              <a:t>. Olomouc: Univerzita Palackého, 2014. ISBN 978-80-244-4025-5.</a:t>
            </a:r>
          </a:p>
          <a:p>
            <a:pPr lvl="1"/>
            <a:r>
              <a:rPr lang="cs-CZ" sz="1300" dirty="0" smtClean="0"/>
              <a:t>Analyzované knihy + obrázky Internet</a:t>
            </a:r>
          </a:p>
          <a:p>
            <a:r>
              <a:rPr lang="cs-CZ" sz="1300" u="sng" dirty="0" smtClean="0"/>
              <a:t>Sekundární zdroje</a:t>
            </a:r>
            <a:r>
              <a:rPr lang="cs-CZ" sz="1300" dirty="0" smtClean="0"/>
              <a:t>:</a:t>
            </a:r>
          </a:p>
          <a:p>
            <a:pPr lvl="1"/>
            <a:r>
              <a:rPr lang="cs-CZ" sz="1300" cap="all" dirty="0"/>
              <a:t>Čeňková</a:t>
            </a:r>
            <a:r>
              <a:rPr lang="cs-CZ" sz="1300" dirty="0"/>
              <a:t>, Jana a kol. </a:t>
            </a:r>
            <a:r>
              <a:rPr lang="cs-CZ" sz="1300" i="1" dirty="0"/>
              <a:t>Vývoj literatury pro děti a mládež a její žánrové struktury: adaptace mýtů, pohádek a pověstí, autorská pohádka, poezie, próza a komiks pro děti a mládež</a:t>
            </a:r>
            <a:r>
              <a:rPr lang="cs-CZ" sz="1300" dirty="0"/>
              <a:t>. 1. vyd. Praha: Portál, 2006. 171 s. ISBN </a:t>
            </a:r>
            <a:r>
              <a:rPr lang="cs-CZ" sz="1300" dirty="0" smtClean="0"/>
              <a:t>80-7367-095-X.</a:t>
            </a:r>
          </a:p>
          <a:p>
            <a:pPr lvl="1"/>
            <a:r>
              <a:rPr lang="cs-CZ" sz="1300" cap="all" dirty="0"/>
              <a:t>Šubrtová</a:t>
            </a:r>
            <a:r>
              <a:rPr lang="cs-CZ" sz="1300" dirty="0"/>
              <a:t>, Milena a kol. </a:t>
            </a:r>
            <a:r>
              <a:rPr lang="cs-CZ" sz="1300" i="1" dirty="0"/>
              <a:t>Slovník autorů literatury pro děti a mládež. II., Čeští spisovatelé</a:t>
            </a:r>
            <a:r>
              <a:rPr lang="cs-CZ" sz="1300" dirty="0"/>
              <a:t>. 1. vyd. Praha: </a:t>
            </a:r>
            <a:r>
              <a:rPr lang="cs-CZ" sz="1300" dirty="0" err="1"/>
              <a:t>Libri</a:t>
            </a:r>
            <a:r>
              <a:rPr lang="cs-CZ" sz="1300" dirty="0"/>
              <a:t>, 2012. 465 s. ISBN </a:t>
            </a:r>
            <a:r>
              <a:rPr lang="cs-CZ" sz="1300" dirty="0" smtClean="0"/>
              <a:t>978-80-7277-506-4.</a:t>
            </a:r>
          </a:p>
          <a:p>
            <a:pPr lvl="1"/>
            <a:r>
              <a:rPr lang="cs-CZ" sz="1300" cap="all" dirty="0"/>
              <a:t>Toman</a:t>
            </a:r>
            <a:r>
              <a:rPr lang="cs-CZ" sz="1300" dirty="0"/>
              <a:t>, Jaroslav. </a:t>
            </a:r>
            <a:r>
              <a:rPr lang="cs-CZ" sz="1300" i="1" dirty="0"/>
              <a:t>Současná česká literatura pro děti a mládež: (tvorba devadesátých let 20. století)</a:t>
            </a:r>
            <a:r>
              <a:rPr lang="cs-CZ" sz="1300" dirty="0"/>
              <a:t>. Brno: CERM, 2000. 31 s. ISBN </a:t>
            </a:r>
            <a:r>
              <a:rPr lang="cs-CZ" sz="1300" dirty="0" smtClean="0"/>
              <a:t>80-7204-170-3.</a:t>
            </a:r>
          </a:p>
          <a:p>
            <a:pPr lvl="1"/>
            <a:r>
              <a:rPr lang="cs-CZ" sz="1300" dirty="0"/>
              <a:t>URBANOVÁ, S. Meandry a metamorfózy dětské literatury. 1. vyd. Olomouc: </a:t>
            </a:r>
            <a:r>
              <a:rPr lang="cs-CZ" sz="1300" dirty="0" err="1"/>
              <a:t>Votobia</a:t>
            </a:r>
            <a:r>
              <a:rPr lang="cs-CZ" sz="1300" dirty="0"/>
              <a:t>, 2003. 363 s. ISBN 80-7198-548-1.</a:t>
            </a:r>
          </a:p>
          <a:p>
            <a:pPr lvl="1"/>
            <a:r>
              <a:rPr lang="cs-CZ" sz="1300" dirty="0"/>
              <a:t>URBANOVÁ, S. a KOLEKTIV. Sedm klíčů k otevření literatury pro děti a mládež 90.let XX. století. 1. vyd. Olomouc: </a:t>
            </a:r>
            <a:r>
              <a:rPr lang="cs-CZ" sz="1300" dirty="0" err="1"/>
              <a:t>Votobia</a:t>
            </a:r>
            <a:r>
              <a:rPr lang="cs-CZ" sz="1300" dirty="0"/>
              <a:t>, 2004. 457 s. ISBN 80-7220-185-9. </a:t>
            </a:r>
            <a:endParaRPr lang="cs-CZ" sz="1300" dirty="0" smtClean="0"/>
          </a:p>
          <a:p>
            <a:pPr lvl="1"/>
            <a:r>
              <a:rPr lang="cs-CZ" sz="1300" dirty="0" smtClean="0"/>
              <a:t>Aj.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15375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trendy v LDM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 ČR:</a:t>
            </a:r>
          </a:p>
          <a:p>
            <a:pPr lvl="1"/>
            <a:r>
              <a:rPr lang="cs-CZ" dirty="0" smtClean="0"/>
              <a:t>Proměny prózy po roce 1989</a:t>
            </a:r>
          </a:p>
          <a:p>
            <a:pPr lvl="1"/>
            <a:r>
              <a:rPr lang="cs-CZ" dirty="0" smtClean="0"/>
              <a:t>Rozvolnění, </a:t>
            </a:r>
            <a:r>
              <a:rPr lang="cs-CZ" dirty="0" err="1" smtClean="0"/>
              <a:t>detabuizace</a:t>
            </a:r>
            <a:r>
              <a:rPr lang="cs-CZ" dirty="0" smtClean="0"/>
              <a:t> témat, pronikání nových motivů, reakce na soudobé reálie a vývoj společnosti</a:t>
            </a:r>
          </a:p>
          <a:p>
            <a:endParaRPr lang="cs-CZ" dirty="0"/>
          </a:p>
          <a:p>
            <a:r>
              <a:rPr lang="cs-CZ" dirty="0" smtClean="0"/>
              <a:t>Ve světě:</a:t>
            </a:r>
          </a:p>
          <a:p>
            <a:pPr lvl="1"/>
            <a:r>
              <a:rPr lang="cs-CZ" dirty="0" smtClean="0"/>
              <a:t>Mnohá témata reflektována mnohem dříve než v ČR</a:t>
            </a:r>
          </a:p>
          <a:p>
            <a:pPr lvl="1"/>
            <a:r>
              <a:rPr lang="cs-CZ" dirty="0" smtClean="0"/>
              <a:t>Inspirační zdroj pro české autory</a:t>
            </a:r>
          </a:p>
          <a:p>
            <a:pPr lvl="1"/>
            <a:endParaRPr lang="cs-CZ" dirty="0"/>
          </a:p>
          <a:p>
            <a:r>
              <a:rPr lang="cs-CZ" dirty="0" smtClean="0"/>
              <a:t>Společné:</a:t>
            </a:r>
          </a:p>
          <a:p>
            <a:pPr lvl="1"/>
            <a:r>
              <a:rPr lang="cs-CZ" dirty="0" smtClean="0"/>
              <a:t>Palčivá témata soudobé společnosti</a:t>
            </a:r>
          </a:p>
          <a:p>
            <a:pPr lvl="1"/>
            <a:r>
              <a:rPr lang="cs-CZ" dirty="0" smtClean="0"/>
              <a:t>Pružné reagování příběhů na celospolečenské změny</a:t>
            </a:r>
          </a:p>
          <a:p>
            <a:pPr lvl="1"/>
            <a:r>
              <a:rPr lang="cs-CZ" dirty="0" smtClean="0"/>
              <a:t>Snaha o oproštění od ideologizace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83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v české literatuře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Neúplná rodina – nefunkční rodina</a:t>
            </a:r>
          </a:p>
          <a:p>
            <a:r>
              <a:rPr lang="cs-CZ" dirty="0" smtClean="0"/>
              <a:t>Drogové závislosti – alkoholismus, nealkoholové drogy</a:t>
            </a:r>
          </a:p>
          <a:p>
            <a:r>
              <a:rPr lang="cs-CZ" dirty="0" smtClean="0"/>
              <a:t>Poruchy příjmu potravy</a:t>
            </a:r>
          </a:p>
          <a:p>
            <a:r>
              <a:rPr lang="cs-CZ" dirty="0" smtClean="0"/>
              <a:t>Sociální sítě</a:t>
            </a:r>
          </a:p>
          <a:p>
            <a:r>
              <a:rPr lang="cs-CZ" dirty="0" smtClean="0"/>
              <a:t>Hendikepovaní jedinci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43608" y="306896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/>
              <a:t>Neúplná rodina – nefunkční rodina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03105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Petra Braunová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Nejhorší den v životě třeťáka Filipa L. (2011, Albatros)</a:t>
            </a:r>
          </a:p>
          <a:p>
            <a:pPr lvl="1"/>
            <a:r>
              <a:rPr lang="cs-CZ" dirty="0" smtClean="0"/>
              <a:t>Záznam jednoho zlomového dne v životě malého chlapce</a:t>
            </a:r>
          </a:p>
          <a:p>
            <a:pPr lvl="1"/>
            <a:r>
              <a:rPr lang="cs-CZ" dirty="0" smtClean="0"/>
              <a:t>Odpovědnost za činy a sama za sebe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402280"/>
            <a:ext cx="2637483" cy="19790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19736"/>
            <a:ext cx="151790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7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Micheala</a:t>
            </a:r>
            <a:r>
              <a:rPr lang="cs-CZ" dirty="0" smtClean="0"/>
              <a:t> Fišarová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Nikolina</a:t>
            </a:r>
            <a:r>
              <a:rPr lang="cs-CZ" b="1" dirty="0" smtClean="0"/>
              <a:t> cesta (Albatros, 2012; ZS 2013)</a:t>
            </a:r>
          </a:p>
          <a:p>
            <a:pPr lvl="1"/>
            <a:r>
              <a:rPr lang="cs-CZ" dirty="0" smtClean="0"/>
              <a:t>Neúplná rodina</a:t>
            </a:r>
          </a:p>
          <a:p>
            <a:pPr lvl="1"/>
            <a:r>
              <a:rPr lang="cs-CZ" dirty="0" smtClean="0"/>
              <a:t>Otčím, domácí násilí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52936"/>
            <a:ext cx="2451735" cy="3429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45024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Kateřina Havlová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Maminko, prosím tě, nepij! (nakl. Andrej Šťastný, 2004)</a:t>
            </a:r>
          </a:p>
          <a:p>
            <a:pPr lvl="1"/>
            <a:r>
              <a:rPr lang="cs-CZ" dirty="0" smtClean="0"/>
              <a:t>Otec má milenku, hádky rodičů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ba rodiče alkoholici – u matky přerůstá v silnou závislost </a:t>
            </a:r>
            <a:r>
              <a:rPr lang="cs-CZ" dirty="0" smtClean="0">
                <a:sym typeface="Wingdings" pitchFamily="2" charset="2"/>
              </a:rPr>
              <a:t> až delirium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Rozklad vztahů v rodině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4077072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286</TotalTime>
  <Words>1117</Words>
  <Application>Microsoft Office PowerPoint</Application>
  <PresentationFormat>Předvádění na obrazovce (4:3)</PresentationFormat>
  <Paragraphs>151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Austin</vt:lpstr>
      <vt:lpstr>Příběhy ze života dětí z pohledu hodnotové výchovy</vt:lpstr>
      <vt:lpstr>Hodnotová výchova</vt:lpstr>
      <vt:lpstr>Hodnotová výchova</vt:lpstr>
      <vt:lpstr>Aktuální trendy v LDM</vt:lpstr>
      <vt:lpstr>Témata v české literatuře</vt:lpstr>
      <vt:lpstr>Neúplná rodina – nefunkční rodina</vt:lpstr>
      <vt:lpstr>Petra Braunová</vt:lpstr>
      <vt:lpstr>Micheala Fišarová</vt:lpstr>
      <vt:lpstr>Kateřina Havlová</vt:lpstr>
      <vt:lpstr>Tomáš Hokeš</vt:lpstr>
      <vt:lpstr>Věra Řeháčková</vt:lpstr>
      <vt:lpstr>Jiří Holub</vt:lpstr>
      <vt:lpstr>Drogová závislost – alkoholismus, nealkoholové drogy</vt:lpstr>
      <vt:lpstr>Karolína Vaverková</vt:lpstr>
      <vt:lpstr>Veronika Pánková</vt:lpstr>
      <vt:lpstr>Ivona Březinová</vt:lpstr>
      <vt:lpstr>Iveta Vochalová</vt:lpstr>
      <vt:lpstr>Poruchy příjmu potravy</vt:lpstr>
      <vt:lpstr>Alice Vespalcová</vt:lpstr>
      <vt:lpstr>Ivona Březinová</vt:lpstr>
      <vt:lpstr>Sociální sítě</vt:lpstr>
      <vt:lpstr>Petra Braunová</vt:lpstr>
      <vt:lpstr>Život s hendikepy</vt:lpstr>
      <vt:lpstr>Ivona Březinová</vt:lpstr>
      <vt:lpstr>Petra Braunová</vt:lpstr>
      <vt:lpstr>Světová literatura – vybraná díla a témata</vt:lpstr>
      <vt:lpstr>Robert Williams</vt:lpstr>
      <vt:lpstr>Meg Rosoffová</vt:lpstr>
      <vt:lpstr>Frank C. Boyce</vt:lpstr>
      <vt:lpstr>Ann Dee Ellisová</vt:lpstr>
      <vt:lpstr>Patricia Reilly Giffová</vt:lpstr>
      <vt:lpstr>Joyce Carol Oatesová</vt:lpstr>
      <vt:lpstr>Carl Hiaasen</vt:lpstr>
      <vt:lpstr>Shrnutí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Příběhy ze života dětí z pohledu hodnotové výchovy</dc:title>
  <dc:creator>lenovo</dc:creator>
  <cp:lastModifiedBy>lenovo</cp:lastModifiedBy>
  <cp:revision>42</cp:revision>
  <dcterms:created xsi:type="dcterms:W3CDTF">2014-02-24T14:00:42Z</dcterms:created>
  <dcterms:modified xsi:type="dcterms:W3CDTF">2014-06-05T19:42:35Z</dcterms:modified>
</cp:coreProperties>
</file>