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A692513-4061-48B7-B707-80FFC78858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541E4F-453A-4538-8DA6-3BCF0BA38B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atalog.kfbz.cz/documents/44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Periodika a zvukové dokumenty </a:t>
            </a:r>
            <a:br>
              <a:rPr lang="cs-CZ" dirty="0" smtClean="0"/>
            </a:br>
            <a:r>
              <a:rPr lang="cs-CZ" dirty="0" smtClean="0"/>
              <a:t>v KKFB Zlín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Zpráva pro 24. akviziční seminář 10. 6. 2014 ve Zlíně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Monografie </a:t>
            </a:r>
            <a:r>
              <a:rPr lang="cs-CZ" dirty="0" smtClean="0"/>
              <a:t>podle způsobu nabytí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Nákup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13 940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Dary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2 026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Náhrady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44</a:t>
            </a:r>
          </a:p>
          <a:p>
            <a:r>
              <a:rPr lang="cs-CZ" dirty="0" smtClean="0"/>
              <a:t>Povinný výtisk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489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Počet titulů docházejících periodik v roce 2013 </a:t>
            </a:r>
            <a:r>
              <a:rPr lang="cs-CZ" dirty="0" smtClean="0"/>
              <a:t>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919</a:t>
            </a:r>
          </a:p>
          <a:p>
            <a:pPr lvl="1"/>
            <a:r>
              <a:rPr lang="cs-CZ" dirty="0" smtClean="0"/>
              <a:t>povinný výtisk </a:t>
            </a:r>
            <a:r>
              <a:rPr lang="cs-CZ" dirty="0" smtClean="0"/>
              <a:t>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3909 </a:t>
            </a:r>
            <a:r>
              <a:rPr lang="cs-CZ" dirty="0" smtClean="0"/>
              <a:t>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3981</a:t>
            </a:r>
            <a:r>
              <a:rPr lang="cs-CZ" dirty="0" smtClean="0"/>
              <a:t> exemplářů)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dirty="0" smtClean="0"/>
              <a:t>zahraniční tituly </a:t>
            </a:r>
            <a:r>
              <a:rPr lang="cs-CZ" dirty="0" smtClean="0"/>
              <a:t>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dirty="0" smtClean="0"/>
              <a:t>předplaceno </a:t>
            </a:r>
            <a:r>
              <a:rPr lang="cs-CZ" dirty="0" smtClean="0"/>
              <a:t>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115</a:t>
            </a:r>
            <a:r>
              <a:rPr lang="cs-CZ" dirty="0" smtClean="0"/>
              <a:t> </a:t>
            </a:r>
            <a:r>
              <a:rPr lang="cs-CZ" dirty="0" smtClean="0"/>
              <a:t>titulů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186</a:t>
            </a:r>
            <a:r>
              <a:rPr lang="cs-CZ" dirty="0" smtClean="0"/>
              <a:t> exemplářů)</a:t>
            </a:r>
          </a:p>
          <a:p>
            <a:pPr lvl="1"/>
            <a:r>
              <a:rPr lang="cs-CZ" dirty="0" smtClean="0"/>
              <a:t>remitenda </a:t>
            </a:r>
            <a:r>
              <a:rPr lang="cs-CZ" dirty="0" smtClean="0"/>
              <a:t>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cs-CZ" dirty="0" smtClean="0"/>
              <a:t> </a:t>
            </a:r>
            <a:r>
              <a:rPr lang="cs-CZ" dirty="0" smtClean="0"/>
              <a:t>titulů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</a:t>
            </a:r>
            <a:r>
              <a:rPr lang="cs-CZ" dirty="0" smtClean="0"/>
              <a:t> exemplářů)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Svázaná periodika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Svázáno do pevné vazby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cs-CZ" dirty="0" smtClean="0"/>
              <a:t> titulů celostátních a regionálních novin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65</a:t>
            </a:r>
            <a:r>
              <a:rPr lang="cs-CZ" dirty="0" smtClean="0"/>
              <a:t> svazků)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Svazkovaná periodika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Svazkovaná periodika – svázaná v katalogu, uložená do krabic a označená přírůstkovým číslem svazku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670</a:t>
            </a:r>
            <a:r>
              <a:rPr lang="cs-CZ" dirty="0" smtClean="0"/>
              <a:t> titulů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933</a:t>
            </a:r>
            <a:r>
              <a:rPr lang="cs-CZ" dirty="0" smtClean="0"/>
              <a:t> svazků)</a:t>
            </a:r>
          </a:p>
          <a:p>
            <a:r>
              <a:rPr lang="cs-CZ" dirty="0" smtClean="0">
                <a:hlinkClick r:id="rId2"/>
              </a:rPr>
              <a:t>Svazky v katalogu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dirty="0" smtClean="0"/>
              <a:t>přestěhování </a:t>
            </a:r>
          </a:p>
          <a:p>
            <a:r>
              <a:rPr lang="cs-CZ" dirty="0" smtClean="0"/>
              <a:t>Přijímání </a:t>
            </a:r>
            <a:r>
              <a:rPr lang="cs-CZ" dirty="0" smtClean="0"/>
              <a:t>a zpracování nových periodik –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oddělení doplňování a zpracování fondu</a:t>
            </a:r>
          </a:p>
          <a:p>
            <a:r>
              <a:rPr lang="cs-CZ" dirty="0" smtClean="0"/>
              <a:t>Svazkování a vazba –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oddělení správy a ochrany knižního fondu </a:t>
            </a:r>
            <a:r>
              <a:rPr lang="cs-CZ" dirty="0" smtClean="0"/>
              <a:t>(sklady)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Zvukové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Přírůstek (2013) 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444</a:t>
            </a:r>
            <a:r>
              <a:rPr lang="cs-CZ" dirty="0" smtClean="0"/>
              <a:t> </a:t>
            </a:r>
            <a:r>
              <a:rPr lang="cs-CZ" dirty="0" smtClean="0"/>
              <a:t>ks (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301</a:t>
            </a:r>
            <a:r>
              <a:rPr lang="cs-CZ" dirty="0" smtClean="0"/>
              <a:t> titulů) CD, 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cs-CZ" dirty="0" smtClean="0"/>
              <a:t> </a:t>
            </a:r>
            <a:r>
              <a:rPr lang="cs-CZ" dirty="0" smtClean="0"/>
              <a:t>ks DVD, 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28</a:t>
            </a:r>
            <a:r>
              <a:rPr lang="cs-CZ" dirty="0" smtClean="0"/>
              <a:t> </a:t>
            </a:r>
            <a:r>
              <a:rPr lang="cs-CZ" dirty="0" smtClean="0"/>
              <a:t>ks CD-ROM</a:t>
            </a:r>
          </a:p>
          <a:p>
            <a:r>
              <a:rPr lang="cs-CZ" dirty="0" smtClean="0"/>
              <a:t>CD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cs-CZ" dirty="0" smtClean="0"/>
              <a:t> měsíční ochranná lhůta</a:t>
            </a:r>
          </a:p>
          <a:p>
            <a:pPr lvl="1"/>
            <a:r>
              <a:rPr lang="cs-CZ" dirty="0" smtClean="0"/>
              <a:t>CD je možné prezenčně půjčit</a:t>
            </a:r>
          </a:p>
          <a:p>
            <a:pPr lvl="1"/>
            <a:r>
              <a:rPr lang="cs-CZ" dirty="0" smtClean="0"/>
              <a:t>Nová CD jsou nahrávána do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mediatéky</a:t>
            </a:r>
            <a:r>
              <a:rPr lang="cs-CZ" dirty="0" smtClean="0"/>
              <a:t> přístupné z </a:t>
            </a:r>
            <a:r>
              <a:rPr lang="cs-CZ" dirty="0" err="1" smtClean="0"/>
              <a:t>tabletů</a:t>
            </a:r>
            <a:r>
              <a:rPr lang="cs-CZ" dirty="0" smtClean="0"/>
              <a:t> v půjčovně pro dospělé</a:t>
            </a:r>
          </a:p>
          <a:p>
            <a:pPr lvl="1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77</a:t>
            </a:r>
            <a:r>
              <a:rPr lang="cs-CZ" dirty="0" smtClean="0"/>
              <a:t> titulů audioknih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Zvukové 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Dodavatel Knihovna a tiskárna pro nevidomé K.E. </a:t>
            </a:r>
            <a:r>
              <a:rPr lang="cs-CZ" dirty="0" err="1" smtClean="0"/>
              <a:t>Macana</a:t>
            </a:r>
            <a:endParaRPr lang="cs-CZ" dirty="0" smtClean="0"/>
          </a:p>
          <a:p>
            <a:r>
              <a:rPr lang="cs-CZ" dirty="0" smtClean="0"/>
              <a:t>Akvizice výběrem z katalogu KTN </a:t>
            </a:r>
          </a:p>
          <a:p>
            <a:r>
              <a:rPr lang="cs-CZ" dirty="0" smtClean="0"/>
              <a:t>Přírůstek 2013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266</a:t>
            </a:r>
            <a:r>
              <a:rPr lang="cs-CZ" dirty="0" smtClean="0"/>
              <a:t> titulů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Přírůstek 2013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14 302 </a:t>
            </a:r>
            <a:r>
              <a:rPr lang="cs-CZ" dirty="0" smtClean="0"/>
              <a:t>knih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230</a:t>
            </a:r>
            <a:r>
              <a:rPr lang="cs-CZ" dirty="0" smtClean="0"/>
              <a:t> map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65</a:t>
            </a:r>
            <a:r>
              <a:rPr lang="cs-CZ" dirty="0" smtClean="0"/>
              <a:t> hudebnin</a:t>
            </a:r>
          </a:p>
          <a:p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22</a:t>
            </a:r>
            <a:r>
              <a:rPr lang="cs-CZ" smtClean="0"/>
              <a:t> grafik</a:t>
            </a:r>
          </a:p>
          <a:p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cs-CZ" smtClean="0"/>
              <a:t> </a:t>
            </a:r>
            <a:r>
              <a:rPr lang="cs-CZ" dirty="0" smtClean="0"/>
              <a:t>norma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Monografie </a:t>
            </a:r>
            <a:r>
              <a:rPr lang="cs-CZ" dirty="0" smtClean="0"/>
              <a:t>podle tematických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Beletrie pro dospělé 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6447</a:t>
            </a:r>
          </a:p>
          <a:p>
            <a:r>
              <a:rPr lang="cs-CZ" dirty="0" smtClean="0"/>
              <a:t>Naučná pro dospělé 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4 467</a:t>
            </a:r>
          </a:p>
          <a:p>
            <a:r>
              <a:rPr lang="cs-CZ" dirty="0" smtClean="0"/>
              <a:t>Beletrie pro děti 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2 867</a:t>
            </a:r>
          </a:p>
          <a:p>
            <a:r>
              <a:rPr lang="cs-CZ" dirty="0" smtClean="0"/>
              <a:t>Naučná pro děti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521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84</TotalTime>
  <Words>191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Aspekt</vt:lpstr>
      <vt:lpstr>Periodika a zvukové dokumenty  v KKFB Zlín</vt:lpstr>
      <vt:lpstr>Statistika</vt:lpstr>
      <vt:lpstr>Svázaná periodika</vt:lpstr>
      <vt:lpstr>Svazkovaná periodika</vt:lpstr>
      <vt:lpstr>Agenda periodik</vt:lpstr>
      <vt:lpstr>Zvukové dokumenty</vt:lpstr>
      <vt:lpstr>Zvukové knihy</vt:lpstr>
      <vt:lpstr>Monografie</vt:lpstr>
      <vt:lpstr>Monografie podle tematických skupin</vt:lpstr>
      <vt:lpstr>Monografie podle způsobu nabytí</vt:lpstr>
      <vt:lpstr>Děkuji za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Periodika v KKFB Zlín</dc:title>
  <dc:creator>vaskova</dc:creator>
  <cp:lastModifiedBy>vaskova</cp:lastModifiedBy>
  <cp:revision>13</cp:revision>
  <dcterms:created xsi:type="dcterms:W3CDTF">2014-06-09T14:53:20Z</dcterms:created>
  <dcterms:modified xsi:type="dcterms:W3CDTF">2014-06-10T07:40:51Z</dcterms:modified>
</cp:coreProperties>
</file>