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7"/>
  </p:notesMasterIdLst>
  <p:sldIdLst>
    <p:sldId id="256" r:id="rId2"/>
    <p:sldId id="289" r:id="rId3"/>
    <p:sldId id="281" r:id="rId4"/>
    <p:sldId id="264" r:id="rId5"/>
    <p:sldId id="257" r:id="rId6"/>
    <p:sldId id="258" r:id="rId7"/>
    <p:sldId id="259" r:id="rId8"/>
    <p:sldId id="290" r:id="rId9"/>
    <p:sldId id="283" r:id="rId10"/>
    <p:sldId id="265" r:id="rId11"/>
    <p:sldId id="260" r:id="rId12"/>
    <p:sldId id="284" r:id="rId13"/>
    <p:sldId id="286" r:id="rId14"/>
    <p:sldId id="261" r:id="rId15"/>
    <p:sldId id="288" r:id="rId16"/>
    <p:sldId id="266" r:id="rId17"/>
    <p:sldId id="291" r:id="rId18"/>
    <p:sldId id="287" r:id="rId19"/>
    <p:sldId id="268" r:id="rId20"/>
    <p:sldId id="296" r:id="rId21"/>
    <p:sldId id="292" r:id="rId22"/>
    <p:sldId id="294" r:id="rId23"/>
    <p:sldId id="269" r:id="rId24"/>
    <p:sldId id="297" r:id="rId25"/>
    <p:sldId id="293" r:id="rId26"/>
    <p:sldId id="279" r:id="rId27"/>
    <p:sldId id="275" r:id="rId28"/>
    <p:sldId id="276" r:id="rId29"/>
    <p:sldId id="274" r:id="rId30"/>
    <p:sldId id="273" r:id="rId31"/>
    <p:sldId id="277" r:id="rId32"/>
    <p:sldId id="280" r:id="rId33"/>
    <p:sldId id="295" r:id="rId34"/>
    <p:sldId id="282" r:id="rId35"/>
    <p:sldId id="299" r:id="rId3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ancova" initials="JT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mwapp07\homedir\users\tomancova\RF2009\STATISTIKA\za%202017!!!\Pro%20poradu%20PK\Statistika%202017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mwapp07\homedir\users\tomancova\RF2009\STATISTIKA\za%202017!!!\Pro%20poradu%20PK\Statistika%202017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1988207578002174E-3"/>
                  <c:y val="-1.057268722466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1145096950986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Registrovaní uživatelé</c:v>
                </c:pt>
                <c:pt idx="1">
                  <c:v>Registrovaní uživatelé do 15 let</c:v>
                </c:pt>
              </c:strCache>
            </c:strRef>
          </c:cat>
          <c:val>
            <c:numRef>
              <c:f>List1!$B$2:$B$3</c:f>
              <c:numCache>
                <c:formatCode>#,##0</c:formatCode>
                <c:ptCount val="2"/>
                <c:pt idx="0">
                  <c:v>88842</c:v>
                </c:pt>
                <c:pt idx="1">
                  <c:v>25075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242629736251363E-2"/>
                  <c:y val="-1.409691629955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342040115151467E-2"/>
                  <c:y val="-7.048458149779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Registrovaní uživatelé</c:v>
                </c:pt>
                <c:pt idx="1">
                  <c:v>Registrovaní uživatelé do 15 let</c:v>
                </c:pt>
              </c:strCache>
            </c:strRef>
          </c:cat>
          <c:val>
            <c:numRef>
              <c:f>List1!$C$2:$C$3</c:f>
              <c:numCache>
                <c:formatCode>#,##0</c:formatCode>
                <c:ptCount val="2"/>
                <c:pt idx="0">
                  <c:v>90565</c:v>
                </c:pt>
                <c:pt idx="1">
                  <c:v>25740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086976"/>
        <c:axId val="119002752"/>
        <c:axId val="0"/>
      </c:bar3DChart>
      <c:catAx>
        <c:axId val="33086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002752"/>
        <c:crosses val="autoZero"/>
        <c:auto val="1"/>
        <c:lblAlgn val="ctr"/>
        <c:lblOffset val="100"/>
        <c:noMultiLvlLbl val="0"/>
      </c:catAx>
      <c:valAx>
        <c:axId val="1190027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30869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List1!$A$2:$A$3</c:f>
              <c:strCache>
                <c:ptCount val="2"/>
                <c:pt idx="0">
                  <c:v>Návštěvníci fyzičtí</c:v>
                </c:pt>
                <c:pt idx="1">
                  <c:v>Návštěvníci on‑line služeb</c:v>
                </c:pt>
              </c:strCache>
            </c:strRef>
          </c:cat>
          <c:val>
            <c:numRef>
              <c:f>List1!$B$2:$B$3</c:f>
              <c:numCache>
                <c:formatCode>#,##0</c:formatCode>
                <c:ptCount val="2"/>
                <c:pt idx="0">
                  <c:v>1587954</c:v>
                </c:pt>
                <c:pt idx="1">
                  <c:v>1095544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994103789001087E-3"/>
                  <c:y val="-3.876651982378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Návštěvníci fyzičtí</c:v>
                </c:pt>
                <c:pt idx="1">
                  <c:v>Návštěvníci on‑line služeb</c:v>
                </c:pt>
              </c:strCache>
            </c:strRef>
          </c:cat>
          <c:val>
            <c:numRef>
              <c:f>List1!$C$2:$C$3</c:f>
              <c:numCache>
                <c:formatCode>#,##0</c:formatCode>
                <c:ptCount val="2"/>
                <c:pt idx="0">
                  <c:v>1598451</c:v>
                </c:pt>
                <c:pt idx="1">
                  <c:v>1380916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606656"/>
        <c:axId val="34206208"/>
        <c:axId val="0"/>
      </c:bar3DChart>
      <c:catAx>
        <c:axId val="41606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4206208"/>
        <c:crosses val="autoZero"/>
        <c:auto val="1"/>
        <c:lblAlgn val="ctr"/>
        <c:lblOffset val="100"/>
        <c:noMultiLvlLbl val="0"/>
      </c:catAx>
      <c:valAx>
        <c:axId val="342062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1606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Kulturní a vzdělávací akce</c:v>
                </c:pt>
              </c:strCache>
            </c:strRef>
          </c:tx>
          <c:invertIfNegative val="0"/>
          <c:cat>
            <c:strRef>
              <c:f>List1!$B$1:$F$1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List1!$B$2:$F$2</c:f>
              <c:numCache>
                <c:formatCode>#,##0</c:formatCode>
                <c:ptCount val="5"/>
                <c:pt idx="0">
                  <c:v>5936</c:v>
                </c:pt>
                <c:pt idx="1">
                  <c:v>6603</c:v>
                </c:pt>
                <c:pt idx="2">
                  <c:v>6746</c:v>
                </c:pt>
                <c:pt idx="3">
                  <c:v>7383</c:v>
                </c:pt>
                <c:pt idx="4">
                  <c:v>7514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1919488"/>
        <c:axId val="34208512"/>
        <c:axId val="0"/>
      </c:bar3DChart>
      <c:catAx>
        <c:axId val="41919488"/>
        <c:scaling>
          <c:orientation val="minMax"/>
        </c:scaling>
        <c:delete val="0"/>
        <c:axPos val="b"/>
        <c:numFmt formatCode="Vęeobecný" sourceLinked="1"/>
        <c:majorTickMark val="none"/>
        <c:minorTickMark val="none"/>
        <c:tickLblPos val="nextTo"/>
        <c:crossAx val="34208512"/>
        <c:crosses val="autoZero"/>
        <c:auto val="1"/>
        <c:lblAlgn val="ctr"/>
        <c:lblOffset val="100"/>
        <c:noMultiLvlLbl val="0"/>
      </c:catAx>
      <c:valAx>
        <c:axId val="342085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191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KF</a:t>
            </a:r>
            <a:r>
              <a:rPr lang="cs-CZ" dirty="0" smtClean="0"/>
              <a:t> v Kč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'vývoj hlavních ukazatelů'!$A$19</c:f>
              <c:strCache>
                <c:ptCount val="1"/>
                <c:pt idx="0">
                  <c:v>Náklady na KF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2.8803288564442395E-2"/>
                  <c:y val="-3.524229074889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'vývoj hlavních ukazatelů'!$B$3:$F$3</c:f>
              <c:numCache>
                <c:formatCode>Vęeobecný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'vývoj hlavních ukazatelů'!$B$19:$F$19</c:f>
              <c:numCache>
                <c:formatCode>Vęeobecný</c:formatCode>
                <c:ptCount val="5"/>
                <c:pt idx="0">
                  <c:v>17403276</c:v>
                </c:pt>
                <c:pt idx="1">
                  <c:v>17338371</c:v>
                </c:pt>
                <c:pt idx="2">
                  <c:v>17900558</c:v>
                </c:pt>
                <c:pt idx="3">
                  <c:v>18606262</c:v>
                </c:pt>
                <c:pt idx="4">
                  <c:v>19027840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329856"/>
        <c:axId val="89917120"/>
        <c:axId val="0"/>
      </c:bar3DChart>
      <c:catAx>
        <c:axId val="118329856"/>
        <c:scaling>
          <c:orientation val="minMax"/>
        </c:scaling>
        <c:delete val="0"/>
        <c:axPos val="b"/>
        <c:numFmt formatCode="Vęeobecný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89917120"/>
        <c:crosses val="autoZero"/>
        <c:auto val="1"/>
        <c:lblAlgn val="ctr"/>
        <c:lblOffset val="100"/>
        <c:noMultiLvlLbl val="0"/>
      </c:catAx>
      <c:valAx>
        <c:axId val="89917120"/>
        <c:scaling>
          <c:orientation val="minMax"/>
        </c:scaling>
        <c:delete val="1"/>
        <c:axPos val="l"/>
        <c:numFmt formatCode="Vęeobecný" sourceLinked="1"/>
        <c:majorTickMark val="out"/>
        <c:minorTickMark val="none"/>
        <c:tickLblPos val="nextTo"/>
        <c:crossAx val="11832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Přírůstky</a:t>
            </a:r>
            <a:r>
              <a:rPr lang="cs-CZ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'vývoj hlavních ukazatelů'!$A$9</c:f>
              <c:strCache>
                <c:ptCount val="1"/>
                <c:pt idx="0">
                  <c:v>Přírůstky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2.113606633951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'vývoj hlavních ukazatelů'!$B$3:$F$3</c:f>
              <c:numCache>
                <c:formatCode>Vęeobecný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'vývoj hlavních ukazatelů'!$B$9:$F$9</c:f>
              <c:numCache>
                <c:formatCode>Vęeobecný</c:formatCode>
                <c:ptCount val="5"/>
                <c:pt idx="0">
                  <c:v>100009</c:v>
                </c:pt>
                <c:pt idx="1">
                  <c:v>96104</c:v>
                </c:pt>
                <c:pt idx="2">
                  <c:v>96963</c:v>
                </c:pt>
                <c:pt idx="3">
                  <c:v>99704</c:v>
                </c:pt>
                <c:pt idx="4">
                  <c:v>96227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332416"/>
        <c:axId val="89918848"/>
        <c:axId val="0"/>
      </c:bar3DChart>
      <c:catAx>
        <c:axId val="118332416"/>
        <c:scaling>
          <c:orientation val="minMax"/>
        </c:scaling>
        <c:delete val="0"/>
        <c:axPos val="b"/>
        <c:numFmt formatCode="Vęeobecný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89918848"/>
        <c:crosses val="autoZero"/>
        <c:auto val="1"/>
        <c:lblAlgn val="ctr"/>
        <c:lblOffset val="100"/>
        <c:noMultiLvlLbl val="0"/>
      </c:catAx>
      <c:valAx>
        <c:axId val="89918848"/>
        <c:scaling>
          <c:orientation val="minMax"/>
        </c:scaling>
        <c:delete val="1"/>
        <c:axPos val="l"/>
        <c:numFmt formatCode="Vęeobecný" sourceLinked="1"/>
        <c:majorTickMark val="out"/>
        <c:minorTickMark val="none"/>
        <c:tickLblPos val="nextTo"/>
        <c:crossAx val="118332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6T09:11:34.250" idx="1">
    <p:pos x="10" y="10"/>
    <p:text>grafy zvlášť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65AE2-9463-4C98-A24D-F64FF61C144A}" type="doc">
      <dgm:prSet loTypeId="urn:microsoft.com/office/officeart/2005/8/layout/hList7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55A67423-FE0E-4E2A-B55B-DACAE742B0C8}">
      <dgm:prSet phldrT="[Text]" custT="1"/>
      <dgm:spPr/>
      <dgm:t>
        <a:bodyPr/>
        <a:lstStyle/>
        <a:p>
          <a:r>
            <a:rPr lang="cs-CZ" sz="1600" b="1" dirty="0"/>
            <a:t>Kroměřížsko</a:t>
          </a:r>
        </a:p>
      </dgm:t>
    </dgm:pt>
    <dgm:pt modelId="{DD64BC59-AD7D-4FFC-888B-F8024E402803}" type="parTrans" cxnId="{2739A570-DCE4-431A-8DAF-0A3ECCD8180D}">
      <dgm:prSet/>
      <dgm:spPr/>
      <dgm:t>
        <a:bodyPr/>
        <a:lstStyle/>
        <a:p>
          <a:endParaRPr lang="cs-CZ"/>
        </a:p>
      </dgm:t>
    </dgm:pt>
    <dgm:pt modelId="{9BE57AF2-39A3-4FDC-A805-D3580982C22A}" type="sibTrans" cxnId="{2739A570-DCE4-431A-8DAF-0A3ECCD8180D}">
      <dgm:prSet/>
      <dgm:spPr/>
      <dgm:t>
        <a:bodyPr/>
        <a:lstStyle/>
        <a:p>
          <a:endParaRPr lang="cs-CZ"/>
        </a:p>
      </dgm:t>
    </dgm:pt>
    <dgm:pt modelId="{B7F08292-BB8E-4505-BF6A-0DD3A289316E}">
      <dgm:prSet phldrT="[Text]" custT="1"/>
      <dgm:spPr/>
      <dgm:t>
        <a:bodyPr/>
        <a:lstStyle/>
        <a:p>
          <a:r>
            <a:rPr lang="cs-CZ" sz="1400" dirty="0"/>
            <a:t>Knihovna </a:t>
          </a:r>
          <a:r>
            <a:rPr lang="cs-CZ" sz="1400" dirty="0" smtClean="0"/>
            <a:t>Kroměřížska</a:t>
          </a:r>
          <a:endParaRPr lang="cs-CZ" sz="1400" dirty="0"/>
        </a:p>
      </dgm:t>
    </dgm:pt>
    <dgm:pt modelId="{105FAB53-0627-4668-A6EF-FB158325451A}" type="parTrans" cxnId="{ABFB0AAD-C8B7-48E5-898E-9FA4DC013DF7}">
      <dgm:prSet/>
      <dgm:spPr/>
      <dgm:t>
        <a:bodyPr/>
        <a:lstStyle/>
        <a:p>
          <a:endParaRPr lang="cs-CZ"/>
        </a:p>
      </dgm:t>
    </dgm:pt>
    <dgm:pt modelId="{2227D149-6033-415D-842C-17D2EFEB461B}" type="sibTrans" cxnId="{ABFB0AAD-C8B7-48E5-898E-9FA4DC013DF7}">
      <dgm:prSet/>
      <dgm:spPr/>
      <dgm:t>
        <a:bodyPr/>
        <a:lstStyle/>
        <a:p>
          <a:endParaRPr lang="cs-CZ"/>
        </a:p>
      </dgm:t>
    </dgm:pt>
    <dgm:pt modelId="{22B19D89-4EAB-4A3D-B96E-A1A375855A2C}">
      <dgm:prSet phldrT="[Text]" custT="1"/>
      <dgm:spPr/>
      <dgm:t>
        <a:bodyPr/>
        <a:lstStyle/>
        <a:p>
          <a:r>
            <a:rPr lang="cs-CZ" sz="1600" b="1" dirty="0"/>
            <a:t>Vsetínsko</a:t>
          </a:r>
        </a:p>
      </dgm:t>
    </dgm:pt>
    <dgm:pt modelId="{10F2D6F8-BE00-44E2-B4B0-86BF91D85377}" type="parTrans" cxnId="{F0C079B4-98A2-4976-B3A7-34F059F72535}">
      <dgm:prSet/>
      <dgm:spPr/>
      <dgm:t>
        <a:bodyPr/>
        <a:lstStyle/>
        <a:p>
          <a:endParaRPr lang="cs-CZ"/>
        </a:p>
      </dgm:t>
    </dgm:pt>
    <dgm:pt modelId="{310F3A3A-9E6F-4CF7-9FD1-0DEB7FFC599B}" type="sibTrans" cxnId="{F0C079B4-98A2-4976-B3A7-34F059F72535}">
      <dgm:prSet/>
      <dgm:spPr/>
      <dgm:t>
        <a:bodyPr/>
        <a:lstStyle/>
        <a:p>
          <a:endParaRPr lang="cs-CZ"/>
        </a:p>
      </dgm:t>
    </dgm:pt>
    <dgm:pt modelId="{DAF02700-938F-4F4A-9EE5-5E95EB217987}">
      <dgm:prSet phldrT="[Text]" custT="1"/>
      <dgm:spPr/>
      <dgm:t>
        <a:bodyPr/>
        <a:lstStyle/>
        <a:p>
          <a:r>
            <a:rPr lang="cs-CZ" sz="1400" dirty="0" smtClean="0"/>
            <a:t>MVK Vsetín</a:t>
          </a:r>
          <a:endParaRPr lang="cs-CZ" sz="1400" dirty="0"/>
        </a:p>
      </dgm:t>
    </dgm:pt>
    <dgm:pt modelId="{5DBFA807-113D-4DE8-B3CD-9316C268CE6F}" type="parTrans" cxnId="{79EEF503-AE6C-4F89-A1AD-3EF356EA4094}">
      <dgm:prSet/>
      <dgm:spPr/>
      <dgm:t>
        <a:bodyPr/>
        <a:lstStyle/>
        <a:p>
          <a:endParaRPr lang="cs-CZ"/>
        </a:p>
      </dgm:t>
    </dgm:pt>
    <dgm:pt modelId="{B436AAB4-A457-4543-9CE3-A6E6F1984FC6}" type="sibTrans" cxnId="{79EEF503-AE6C-4F89-A1AD-3EF356EA4094}">
      <dgm:prSet/>
      <dgm:spPr/>
      <dgm:t>
        <a:bodyPr/>
        <a:lstStyle/>
        <a:p>
          <a:endParaRPr lang="cs-CZ"/>
        </a:p>
      </dgm:t>
    </dgm:pt>
    <dgm:pt modelId="{46F487EE-8FAB-47D0-B7E2-C77F416860A1}">
      <dgm:prSet phldrT="[Text]" custT="1"/>
      <dgm:spPr/>
      <dgm:t>
        <a:bodyPr/>
        <a:lstStyle/>
        <a:p>
          <a:r>
            <a:rPr lang="cs-CZ" sz="1400" dirty="0" smtClean="0"/>
            <a:t>KBBB Uh. Hradiště</a:t>
          </a:r>
          <a:endParaRPr lang="cs-CZ" sz="1400" dirty="0"/>
        </a:p>
      </dgm:t>
    </dgm:pt>
    <dgm:pt modelId="{7ED14D48-2F5A-42D9-AF40-8E5C64202085}" type="parTrans" cxnId="{EDBA4725-016E-4A9F-9A52-0273E40F6063}">
      <dgm:prSet/>
      <dgm:spPr/>
      <dgm:t>
        <a:bodyPr/>
        <a:lstStyle/>
        <a:p>
          <a:endParaRPr lang="cs-CZ"/>
        </a:p>
      </dgm:t>
    </dgm:pt>
    <dgm:pt modelId="{A4B0ED45-2B0A-4C4C-972E-92BB6333526F}" type="sibTrans" cxnId="{EDBA4725-016E-4A9F-9A52-0273E40F6063}">
      <dgm:prSet/>
      <dgm:spPr/>
      <dgm:t>
        <a:bodyPr/>
        <a:lstStyle/>
        <a:p>
          <a:endParaRPr lang="cs-CZ"/>
        </a:p>
      </dgm:t>
    </dgm:pt>
    <dgm:pt modelId="{0C745D6E-9CC3-48C9-A4DB-19DCD45BE60A}">
      <dgm:prSet phldrT="[Text]" custT="1"/>
      <dgm:spPr/>
      <dgm:t>
        <a:bodyPr/>
        <a:lstStyle/>
        <a:p>
          <a:r>
            <a:rPr lang="cs-CZ" sz="1600" b="1" dirty="0" smtClean="0"/>
            <a:t>Uherskohradišťsko</a:t>
          </a:r>
          <a:endParaRPr lang="cs-CZ" sz="1600" b="1" dirty="0"/>
        </a:p>
      </dgm:t>
    </dgm:pt>
    <dgm:pt modelId="{253AD4CB-9620-4B4C-8BE4-A5B4926625BE}" type="parTrans" cxnId="{DB1ECB0C-3B78-4F32-880E-E5737828174A}">
      <dgm:prSet/>
      <dgm:spPr/>
      <dgm:t>
        <a:bodyPr/>
        <a:lstStyle/>
        <a:p>
          <a:endParaRPr lang="cs-CZ"/>
        </a:p>
      </dgm:t>
    </dgm:pt>
    <dgm:pt modelId="{5CADBF35-4A1F-4C02-82DC-09A4E4EC6887}" type="sibTrans" cxnId="{DB1ECB0C-3B78-4F32-880E-E5737828174A}">
      <dgm:prSet/>
      <dgm:spPr/>
      <dgm:t>
        <a:bodyPr/>
        <a:lstStyle/>
        <a:p>
          <a:endParaRPr lang="cs-CZ"/>
        </a:p>
      </dgm:t>
    </dgm:pt>
    <dgm:pt modelId="{F975B427-A6D3-47C7-A0F5-E93B2419FD62}">
      <dgm:prSet phldrT="[Text]" custT="1"/>
      <dgm:spPr/>
      <dgm:t>
        <a:bodyPr/>
        <a:lstStyle/>
        <a:p>
          <a:r>
            <a:rPr lang="cs-CZ" sz="1600" b="1" dirty="0" smtClean="0"/>
            <a:t>Zlínsko</a:t>
          </a:r>
          <a:endParaRPr lang="cs-CZ" sz="1600" b="1" dirty="0"/>
        </a:p>
      </dgm:t>
    </dgm:pt>
    <dgm:pt modelId="{162380FC-C483-492E-AC1E-A08CBAE4FD63}" type="parTrans" cxnId="{D7EA2FBE-9285-4698-8014-E115A88A71BC}">
      <dgm:prSet/>
      <dgm:spPr/>
      <dgm:t>
        <a:bodyPr/>
        <a:lstStyle/>
        <a:p>
          <a:endParaRPr lang="cs-CZ"/>
        </a:p>
      </dgm:t>
    </dgm:pt>
    <dgm:pt modelId="{B1E8BF96-793E-4B74-ADFE-83C52A9B0A5E}" type="sibTrans" cxnId="{D7EA2FBE-9285-4698-8014-E115A88A71BC}">
      <dgm:prSet/>
      <dgm:spPr/>
      <dgm:t>
        <a:bodyPr/>
        <a:lstStyle/>
        <a:p>
          <a:endParaRPr lang="cs-CZ"/>
        </a:p>
      </dgm:t>
    </dgm:pt>
    <dgm:pt modelId="{4F545571-FD10-42FD-8EF9-E826A2AEED5E}">
      <dgm:prSet phldrT="[Text]" custT="1"/>
      <dgm:spPr/>
      <dgm:t>
        <a:bodyPr/>
        <a:lstStyle/>
        <a:p>
          <a:r>
            <a:rPr lang="cs-CZ" sz="1400" dirty="0" smtClean="0"/>
            <a:t>KKFBZ</a:t>
          </a:r>
          <a:endParaRPr lang="cs-CZ" sz="1400" dirty="0"/>
        </a:p>
      </dgm:t>
    </dgm:pt>
    <dgm:pt modelId="{64E45272-B043-423B-94ED-64EC201AA9B0}" type="parTrans" cxnId="{C8605750-C563-45C5-8486-23DA0DBE4DE2}">
      <dgm:prSet/>
      <dgm:spPr/>
      <dgm:t>
        <a:bodyPr/>
        <a:lstStyle/>
        <a:p>
          <a:endParaRPr lang="cs-CZ"/>
        </a:p>
      </dgm:t>
    </dgm:pt>
    <dgm:pt modelId="{0F77B8CE-0D89-4BD4-AFEE-1B9DC76DEA8E}" type="sibTrans" cxnId="{C8605750-C563-45C5-8486-23DA0DBE4DE2}">
      <dgm:prSet/>
      <dgm:spPr/>
      <dgm:t>
        <a:bodyPr/>
        <a:lstStyle/>
        <a:p>
          <a:endParaRPr lang="cs-CZ"/>
        </a:p>
      </dgm:t>
    </dgm:pt>
    <dgm:pt modelId="{78A33471-DE44-4E0B-8285-4612F55D8A4D}">
      <dgm:prSet phldrT="[Text]" custT="1"/>
      <dgm:spPr/>
      <dgm:t>
        <a:bodyPr/>
        <a:lstStyle/>
        <a:p>
          <a:r>
            <a:rPr lang="cs-CZ" sz="1400" b="1" dirty="0" smtClean="0"/>
            <a:t>10 </a:t>
          </a:r>
          <a:r>
            <a:rPr lang="cs-CZ" sz="1400" dirty="0" smtClean="0"/>
            <a:t/>
          </a:r>
          <a:br>
            <a:rPr lang="cs-CZ" sz="1400" dirty="0" smtClean="0"/>
          </a:br>
          <a:r>
            <a:rPr lang="cs-CZ" sz="1400" dirty="0" smtClean="0"/>
            <a:t>profesionálních knihoven</a:t>
          </a:r>
          <a:endParaRPr lang="cs-CZ" sz="1400" dirty="0"/>
        </a:p>
      </dgm:t>
    </dgm:pt>
    <dgm:pt modelId="{77289CE8-ECF2-45C9-AF86-4389D4E7DC7E}" type="parTrans" cxnId="{87FB919D-65CE-4151-82E8-BB7B10B499D6}">
      <dgm:prSet/>
      <dgm:spPr/>
      <dgm:t>
        <a:bodyPr/>
        <a:lstStyle/>
        <a:p>
          <a:endParaRPr lang="cs-CZ"/>
        </a:p>
      </dgm:t>
    </dgm:pt>
    <dgm:pt modelId="{9902401B-B6F3-48BC-B4F5-162F19106FFA}" type="sibTrans" cxnId="{87FB919D-65CE-4151-82E8-BB7B10B499D6}">
      <dgm:prSet/>
      <dgm:spPr/>
      <dgm:t>
        <a:bodyPr/>
        <a:lstStyle/>
        <a:p>
          <a:endParaRPr lang="cs-CZ"/>
        </a:p>
      </dgm:t>
    </dgm:pt>
    <dgm:pt modelId="{E8EA955D-B724-42D7-BB74-649226DA4BD3}">
      <dgm:prSet phldrT="[Text]" custT="1"/>
      <dgm:spPr/>
      <dgm:t>
        <a:bodyPr/>
        <a:lstStyle/>
        <a:p>
          <a:r>
            <a:rPr lang="cs-CZ" sz="1400" b="1" dirty="0" smtClean="0"/>
            <a:t>77</a:t>
          </a:r>
          <a:r>
            <a:rPr lang="cs-CZ" sz="1400" dirty="0" smtClean="0"/>
            <a:t> </a:t>
          </a:r>
          <a:r>
            <a:rPr lang="cs-CZ" sz="1200" dirty="0" smtClean="0"/>
            <a:t>neprofesionálních knihoven</a:t>
          </a:r>
          <a:endParaRPr lang="cs-CZ" sz="1200" dirty="0"/>
        </a:p>
      </dgm:t>
    </dgm:pt>
    <dgm:pt modelId="{4EE492E2-0B27-402B-878B-2D702F0C116C}" type="parTrans" cxnId="{7C38B1EA-09BB-4D32-B617-A2C868975E1B}">
      <dgm:prSet/>
      <dgm:spPr/>
      <dgm:t>
        <a:bodyPr/>
        <a:lstStyle/>
        <a:p>
          <a:endParaRPr lang="cs-CZ"/>
        </a:p>
      </dgm:t>
    </dgm:pt>
    <dgm:pt modelId="{BBC0C39E-4341-4482-9DB9-27CF5A60CD9F}" type="sibTrans" cxnId="{7C38B1EA-09BB-4D32-B617-A2C868975E1B}">
      <dgm:prSet/>
      <dgm:spPr/>
      <dgm:t>
        <a:bodyPr/>
        <a:lstStyle/>
        <a:p>
          <a:endParaRPr lang="cs-CZ"/>
        </a:p>
      </dgm:t>
    </dgm:pt>
    <dgm:pt modelId="{5D2A9CB8-5538-471F-917C-B919D746B389}">
      <dgm:prSet phldrT="[Text]" custT="1"/>
      <dgm:spPr/>
      <dgm:t>
        <a:bodyPr/>
        <a:lstStyle/>
        <a:p>
          <a:r>
            <a:rPr lang="cs-CZ" sz="1400" b="1" dirty="0" smtClean="0"/>
            <a:t>8</a:t>
          </a:r>
          <a:r>
            <a:rPr lang="cs-CZ" sz="1400" dirty="0" smtClean="0"/>
            <a:t> profesionálních knihoven</a:t>
          </a:r>
          <a:endParaRPr lang="cs-CZ" sz="1400" dirty="0"/>
        </a:p>
      </dgm:t>
    </dgm:pt>
    <dgm:pt modelId="{1DA8A656-1AD9-4B4F-8355-A25E7EE4F423}" type="parTrans" cxnId="{DDA604EF-376C-4B14-A253-22CEAEB24CD0}">
      <dgm:prSet/>
      <dgm:spPr/>
      <dgm:t>
        <a:bodyPr/>
        <a:lstStyle/>
        <a:p>
          <a:endParaRPr lang="cs-CZ"/>
        </a:p>
      </dgm:t>
    </dgm:pt>
    <dgm:pt modelId="{B4284193-18AD-4B6E-8283-555DA5CAD864}" type="sibTrans" cxnId="{DDA604EF-376C-4B14-A253-22CEAEB24CD0}">
      <dgm:prSet/>
      <dgm:spPr/>
      <dgm:t>
        <a:bodyPr/>
        <a:lstStyle/>
        <a:p>
          <a:endParaRPr lang="cs-CZ"/>
        </a:p>
      </dgm:t>
    </dgm:pt>
    <dgm:pt modelId="{EE9F5044-F827-4733-9EB5-99F59286E8B3}">
      <dgm:prSet phldrT="[Text]" custT="1"/>
      <dgm:spPr/>
      <dgm:t>
        <a:bodyPr/>
        <a:lstStyle/>
        <a:p>
          <a:r>
            <a:rPr lang="cs-CZ" sz="1400" b="1" dirty="0" smtClean="0"/>
            <a:t>69</a:t>
          </a:r>
          <a:r>
            <a:rPr lang="cs-CZ" sz="1400" dirty="0" smtClean="0"/>
            <a:t> </a:t>
          </a:r>
          <a:r>
            <a:rPr lang="cs-CZ" sz="1200" dirty="0" smtClean="0"/>
            <a:t>neprofesionálních knihoven</a:t>
          </a:r>
          <a:endParaRPr lang="cs-CZ" sz="1200" dirty="0"/>
        </a:p>
      </dgm:t>
    </dgm:pt>
    <dgm:pt modelId="{56AC67E7-1106-40BC-9335-0172681BB249}" type="parTrans" cxnId="{4830B2AA-1E00-481E-9A92-2B05D7CFF28F}">
      <dgm:prSet/>
      <dgm:spPr/>
      <dgm:t>
        <a:bodyPr/>
        <a:lstStyle/>
        <a:p>
          <a:endParaRPr lang="cs-CZ"/>
        </a:p>
      </dgm:t>
    </dgm:pt>
    <dgm:pt modelId="{78F168A7-81DF-4722-8598-5BEA5BAEA8CB}" type="sibTrans" cxnId="{4830B2AA-1E00-481E-9A92-2B05D7CFF28F}">
      <dgm:prSet/>
      <dgm:spPr/>
      <dgm:t>
        <a:bodyPr/>
        <a:lstStyle/>
        <a:p>
          <a:endParaRPr lang="cs-CZ"/>
        </a:p>
      </dgm:t>
    </dgm:pt>
    <dgm:pt modelId="{53F1126A-828B-45AE-904A-10B19038E51B}">
      <dgm:prSet phldrT="[Text]" custT="1"/>
      <dgm:spPr/>
      <dgm:t>
        <a:bodyPr/>
        <a:lstStyle/>
        <a:p>
          <a:r>
            <a:rPr lang="cs-CZ" sz="1400" b="1" dirty="0" smtClean="0"/>
            <a:t>12 </a:t>
          </a:r>
          <a:r>
            <a:rPr lang="cs-CZ" sz="1400" dirty="0" smtClean="0"/>
            <a:t>profesionálních knihoven</a:t>
          </a:r>
          <a:endParaRPr lang="cs-CZ" sz="1400" dirty="0"/>
        </a:p>
      </dgm:t>
    </dgm:pt>
    <dgm:pt modelId="{A187C38A-F5E9-4C84-A7D2-FF3194BA22C3}" type="parTrans" cxnId="{B7EFB39A-0F36-40BF-BEAB-EF2E947DED81}">
      <dgm:prSet/>
      <dgm:spPr/>
      <dgm:t>
        <a:bodyPr/>
        <a:lstStyle/>
        <a:p>
          <a:endParaRPr lang="cs-CZ"/>
        </a:p>
      </dgm:t>
    </dgm:pt>
    <dgm:pt modelId="{23A7A8EB-048D-42B3-B2DF-656E9D0328FE}" type="sibTrans" cxnId="{B7EFB39A-0F36-40BF-BEAB-EF2E947DED81}">
      <dgm:prSet/>
      <dgm:spPr/>
      <dgm:t>
        <a:bodyPr/>
        <a:lstStyle/>
        <a:p>
          <a:endParaRPr lang="cs-CZ"/>
        </a:p>
      </dgm:t>
    </dgm:pt>
    <dgm:pt modelId="{2F9BF2D2-084E-45A0-8A7F-0F07116232A1}">
      <dgm:prSet phldrT="[Text]" custT="1"/>
      <dgm:spPr/>
      <dgm:t>
        <a:bodyPr/>
        <a:lstStyle/>
        <a:p>
          <a:r>
            <a:rPr lang="cs-CZ" sz="1400" b="1" dirty="0" smtClean="0"/>
            <a:t>47 </a:t>
          </a:r>
          <a:br>
            <a:rPr lang="cs-CZ" sz="1400" b="1" dirty="0" smtClean="0"/>
          </a:br>
          <a:r>
            <a:rPr lang="cs-CZ" sz="1200" dirty="0" smtClean="0"/>
            <a:t>neprofesionálních knihoven</a:t>
          </a:r>
          <a:endParaRPr lang="cs-CZ" sz="1200" dirty="0"/>
        </a:p>
      </dgm:t>
    </dgm:pt>
    <dgm:pt modelId="{843B71FC-3A40-4D57-9BC5-72882873D01F}" type="parTrans" cxnId="{0A3209CE-F93B-47F6-910C-427C2FBD4D12}">
      <dgm:prSet/>
      <dgm:spPr/>
      <dgm:t>
        <a:bodyPr/>
        <a:lstStyle/>
        <a:p>
          <a:endParaRPr lang="cs-CZ"/>
        </a:p>
      </dgm:t>
    </dgm:pt>
    <dgm:pt modelId="{A84F1BB7-2B5D-4CF1-8998-F64DEA91546F}" type="sibTrans" cxnId="{0A3209CE-F93B-47F6-910C-427C2FBD4D12}">
      <dgm:prSet/>
      <dgm:spPr/>
      <dgm:t>
        <a:bodyPr/>
        <a:lstStyle/>
        <a:p>
          <a:endParaRPr lang="cs-CZ"/>
        </a:p>
      </dgm:t>
    </dgm:pt>
    <dgm:pt modelId="{7499324C-56BA-4843-985F-723C58F03264}">
      <dgm:prSet phldrT="[Text]" custT="1"/>
      <dgm:spPr/>
      <dgm:t>
        <a:bodyPr/>
        <a:lstStyle/>
        <a:p>
          <a:r>
            <a:rPr lang="cs-CZ" sz="1400" b="1" dirty="0" smtClean="0"/>
            <a:t>16 </a:t>
          </a:r>
          <a:br>
            <a:rPr lang="cs-CZ" sz="1400" b="1" dirty="0" smtClean="0"/>
          </a:br>
          <a:r>
            <a:rPr lang="cs-CZ" sz="1400" dirty="0" smtClean="0"/>
            <a:t>profesionálních knihoven</a:t>
          </a:r>
          <a:endParaRPr lang="cs-CZ" sz="1400" dirty="0"/>
        </a:p>
      </dgm:t>
    </dgm:pt>
    <dgm:pt modelId="{4F1B2F5E-2ED5-423B-AD23-6D76C810C5B2}" type="parTrans" cxnId="{9A33ABE1-0AAD-4C48-8F0E-3F8C7A29B43F}">
      <dgm:prSet/>
      <dgm:spPr/>
      <dgm:t>
        <a:bodyPr/>
        <a:lstStyle/>
        <a:p>
          <a:endParaRPr lang="cs-CZ"/>
        </a:p>
      </dgm:t>
    </dgm:pt>
    <dgm:pt modelId="{440E117A-A991-48E4-92D8-BBE5B26EA51E}" type="sibTrans" cxnId="{9A33ABE1-0AAD-4C48-8F0E-3F8C7A29B43F}">
      <dgm:prSet/>
      <dgm:spPr/>
      <dgm:t>
        <a:bodyPr/>
        <a:lstStyle/>
        <a:p>
          <a:endParaRPr lang="cs-CZ"/>
        </a:p>
      </dgm:t>
    </dgm:pt>
    <dgm:pt modelId="{C98550FF-4D85-4AB4-B680-E2FBC996CA48}">
      <dgm:prSet phldrT="[Text]" custT="1"/>
      <dgm:spPr/>
      <dgm:t>
        <a:bodyPr/>
        <a:lstStyle/>
        <a:p>
          <a:r>
            <a:rPr lang="cs-CZ" sz="1400" b="1" dirty="0" smtClean="0"/>
            <a:t>60</a:t>
          </a:r>
          <a:r>
            <a:rPr lang="cs-CZ" sz="1400" dirty="0" smtClean="0"/>
            <a:t> </a:t>
          </a:r>
          <a:br>
            <a:rPr lang="cs-CZ" sz="1400" dirty="0" smtClean="0"/>
          </a:br>
          <a:r>
            <a:rPr lang="cs-CZ" sz="1200" dirty="0" smtClean="0"/>
            <a:t>neprofesionálních knihoven</a:t>
          </a:r>
          <a:endParaRPr lang="cs-CZ" sz="1200" dirty="0"/>
        </a:p>
      </dgm:t>
    </dgm:pt>
    <dgm:pt modelId="{94A2EE38-88E2-4D2D-B114-B7171B5B2E33}" type="parTrans" cxnId="{98FDE34B-BA0B-4B3F-B914-A02E9B5891E2}">
      <dgm:prSet/>
      <dgm:spPr/>
      <dgm:t>
        <a:bodyPr/>
        <a:lstStyle/>
        <a:p>
          <a:endParaRPr lang="cs-CZ"/>
        </a:p>
      </dgm:t>
    </dgm:pt>
    <dgm:pt modelId="{14DA6FCE-C5F8-46F6-90B1-33A5239C30F2}" type="sibTrans" cxnId="{98FDE34B-BA0B-4B3F-B914-A02E9B5891E2}">
      <dgm:prSet/>
      <dgm:spPr/>
      <dgm:t>
        <a:bodyPr/>
        <a:lstStyle/>
        <a:p>
          <a:endParaRPr lang="cs-CZ"/>
        </a:p>
      </dgm:t>
    </dgm:pt>
    <dgm:pt modelId="{8B702893-A31C-4C9F-B4FA-F219DA1B3107}" type="pres">
      <dgm:prSet presAssocID="{10E65AE2-9463-4C98-A24D-F64FF61C14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38D3A95-ED98-4A62-8153-54FF0B09107F}" type="pres">
      <dgm:prSet presAssocID="{10E65AE2-9463-4C98-A24D-F64FF61C144A}" presName="fgShape" presStyleLbl="fgShp" presStyleIdx="0" presStyleCnt="1" custFlipVert="1" custFlipHor="1" custScaleX="77511" custScaleY="21672" custLinFactY="-285552" custLinFactNeighborX="-600" custLinFactNeighborY="-300000"/>
      <dgm:spPr/>
    </dgm:pt>
    <dgm:pt modelId="{6E9AB81E-CE88-4039-ADFE-8C0A38A4496A}" type="pres">
      <dgm:prSet presAssocID="{10E65AE2-9463-4C98-A24D-F64FF61C144A}" presName="linComp" presStyleCnt="0"/>
      <dgm:spPr/>
    </dgm:pt>
    <dgm:pt modelId="{86E2BBB6-8336-4525-8A36-6D855E36BC02}" type="pres">
      <dgm:prSet presAssocID="{55A67423-FE0E-4E2A-B55B-DACAE742B0C8}" presName="compNode" presStyleCnt="0"/>
      <dgm:spPr/>
    </dgm:pt>
    <dgm:pt modelId="{5D70BAC7-1DAC-4316-B9B4-3B6862F74345}" type="pres">
      <dgm:prSet presAssocID="{55A67423-FE0E-4E2A-B55B-DACAE742B0C8}" presName="bkgdShape" presStyleLbl="node1" presStyleIdx="0" presStyleCnt="4" custScaleX="112287"/>
      <dgm:spPr/>
      <dgm:t>
        <a:bodyPr/>
        <a:lstStyle/>
        <a:p>
          <a:endParaRPr lang="cs-CZ"/>
        </a:p>
      </dgm:t>
    </dgm:pt>
    <dgm:pt modelId="{B4C7403A-6484-456B-A8D9-FB46440DA837}" type="pres">
      <dgm:prSet presAssocID="{55A67423-FE0E-4E2A-B55B-DACAE742B0C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1DA130-A586-442D-8B40-590EC0AA83E7}" type="pres">
      <dgm:prSet presAssocID="{55A67423-FE0E-4E2A-B55B-DACAE742B0C8}" presName="invisiNode" presStyleLbl="node1" presStyleIdx="0" presStyleCnt="4"/>
      <dgm:spPr/>
    </dgm:pt>
    <dgm:pt modelId="{71BD8E13-ED2A-4DF4-BB0B-1EDCA01CF8E4}" type="pres">
      <dgm:prSet presAssocID="{55A67423-FE0E-4E2A-B55B-DACAE742B0C8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2C579C19-31A9-4B57-932B-F96573D15FFF}" type="pres">
      <dgm:prSet presAssocID="{9BE57AF2-39A3-4FDC-A805-D3580982C22A}" presName="sibTrans" presStyleLbl="sibTrans2D1" presStyleIdx="0" presStyleCnt="0"/>
      <dgm:spPr/>
      <dgm:t>
        <a:bodyPr/>
        <a:lstStyle/>
        <a:p>
          <a:endParaRPr lang="cs-CZ"/>
        </a:p>
      </dgm:t>
    </dgm:pt>
    <dgm:pt modelId="{8A2DE797-3690-411C-AB46-0D1F5313BDEC}" type="pres">
      <dgm:prSet presAssocID="{22B19D89-4EAB-4A3D-B96E-A1A375855A2C}" presName="compNode" presStyleCnt="0"/>
      <dgm:spPr/>
    </dgm:pt>
    <dgm:pt modelId="{97E6301A-7407-4DD3-AEF8-34D124BF51EF}" type="pres">
      <dgm:prSet presAssocID="{22B19D89-4EAB-4A3D-B96E-A1A375855A2C}" presName="bkgdShape" presStyleLbl="node1" presStyleIdx="1" presStyleCnt="4" custScaleX="110730"/>
      <dgm:spPr/>
      <dgm:t>
        <a:bodyPr/>
        <a:lstStyle/>
        <a:p>
          <a:endParaRPr lang="cs-CZ"/>
        </a:p>
      </dgm:t>
    </dgm:pt>
    <dgm:pt modelId="{32937DED-6265-44F2-98FE-E6462CDA2A76}" type="pres">
      <dgm:prSet presAssocID="{22B19D89-4EAB-4A3D-B96E-A1A375855A2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392821-0CE6-4759-827F-C25DEACF6363}" type="pres">
      <dgm:prSet presAssocID="{22B19D89-4EAB-4A3D-B96E-A1A375855A2C}" presName="invisiNode" presStyleLbl="node1" presStyleIdx="1" presStyleCnt="4"/>
      <dgm:spPr/>
    </dgm:pt>
    <dgm:pt modelId="{1F7FAFDA-3CDC-4369-8107-CBC492FA3D89}" type="pres">
      <dgm:prSet presAssocID="{22B19D89-4EAB-4A3D-B96E-A1A375855A2C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06EDBD5F-5D93-4D18-860F-C9B3533CCC6B}" type="pres">
      <dgm:prSet presAssocID="{310F3A3A-9E6F-4CF7-9FD1-0DEB7FFC599B}" presName="sibTrans" presStyleLbl="sibTrans2D1" presStyleIdx="0" presStyleCnt="0"/>
      <dgm:spPr/>
      <dgm:t>
        <a:bodyPr/>
        <a:lstStyle/>
        <a:p>
          <a:endParaRPr lang="cs-CZ"/>
        </a:p>
      </dgm:t>
    </dgm:pt>
    <dgm:pt modelId="{3E8F32BD-9A7E-4540-A767-3B10E8891B61}" type="pres">
      <dgm:prSet presAssocID="{0C745D6E-9CC3-48C9-A4DB-19DCD45BE60A}" presName="compNode" presStyleCnt="0"/>
      <dgm:spPr/>
    </dgm:pt>
    <dgm:pt modelId="{79ED1E7C-B967-48CA-9035-203AD30EC59D}" type="pres">
      <dgm:prSet presAssocID="{0C745D6E-9CC3-48C9-A4DB-19DCD45BE60A}" presName="bkgdShape" presStyleLbl="node1" presStyleIdx="2" presStyleCnt="4" custScaleX="120907"/>
      <dgm:spPr/>
      <dgm:t>
        <a:bodyPr/>
        <a:lstStyle/>
        <a:p>
          <a:endParaRPr lang="cs-CZ"/>
        </a:p>
      </dgm:t>
    </dgm:pt>
    <dgm:pt modelId="{00418A93-9185-49C4-801D-52B98F8E9FED}" type="pres">
      <dgm:prSet presAssocID="{0C745D6E-9CC3-48C9-A4DB-19DCD45BE60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E7D7FB-E860-4A17-858E-2FEEBFE27981}" type="pres">
      <dgm:prSet presAssocID="{0C745D6E-9CC3-48C9-A4DB-19DCD45BE60A}" presName="invisiNode" presStyleLbl="node1" presStyleIdx="2" presStyleCnt="4"/>
      <dgm:spPr/>
    </dgm:pt>
    <dgm:pt modelId="{D3BC9EF9-2C3A-401B-B235-29EA67642A06}" type="pres">
      <dgm:prSet presAssocID="{0C745D6E-9CC3-48C9-A4DB-19DCD45BE60A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0D9E5471-0D99-4F64-8994-DD481F259205}" type="pres">
      <dgm:prSet presAssocID="{5CADBF35-4A1F-4C02-82DC-09A4E4EC6887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D3335E5-AE65-444E-90FD-157E8B71AFB1}" type="pres">
      <dgm:prSet presAssocID="{F975B427-A6D3-47C7-A0F5-E93B2419FD62}" presName="compNode" presStyleCnt="0"/>
      <dgm:spPr/>
    </dgm:pt>
    <dgm:pt modelId="{9E0EEF3A-CABE-4BE8-889B-5176CEE84F54}" type="pres">
      <dgm:prSet presAssocID="{F975B427-A6D3-47C7-A0F5-E93B2419FD62}" presName="bkgdShape" presStyleLbl="node1" presStyleIdx="3" presStyleCnt="4"/>
      <dgm:spPr/>
      <dgm:t>
        <a:bodyPr/>
        <a:lstStyle/>
        <a:p>
          <a:endParaRPr lang="cs-CZ"/>
        </a:p>
      </dgm:t>
    </dgm:pt>
    <dgm:pt modelId="{5C0915B0-0384-4253-BE8D-4A7699282B44}" type="pres">
      <dgm:prSet presAssocID="{F975B427-A6D3-47C7-A0F5-E93B2419FD6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3FDCE4-AD88-4229-85BA-AA4AAC66BD3E}" type="pres">
      <dgm:prSet presAssocID="{F975B427-A6D3-47C7-A0F5-E93B2419FD62}" presName="invisiNode" presStyleLbl="node1" presStyleIdx="3" presStyleCnt="4"/>
      <dgm:spPr/>
    </dgm:pt>
    <dgm:pt modelId="{1EE869AE-F721-4C39-B55B-B8064277E651}" type="pres">
      <dgm:prSet presAssocID="{F975B427-A6D3-47C7-A0F5-E93B2419FD62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F1B685F0-56B7-40DC-89BE-E2C83175FC0C}" type="presOf" srcId="{0C745D6E-9CC3-48C9-A4DB-19DCD45BE60A}" destId="{79ED1E7C-B967-48CA-9035-203AD30EC59D}" srcOrd="0" destOrd="0" presId="urn:microsoft.com/office/officeart/2005/8/layout/hList7"/>
    <dgm:cxn modelId="{C7D149D0-77A2-4DB4-9538-DEA1A95F113D}" type="presOf" srcId="{0C745D6E-9CC3-48C9-A4DB-19DCD45BE60A}" destId="{00418A93-9185-49C4-801D-52B98F8E9FED}" srcOrd="1" destOrd="0" presId="urn:microsoft.com/office/officeart/2005/8/layout/hList7"/>
    <dgm:cxn modelId="{161E1E43-CEB1-4577-B5DA-CFEFDE320CC4}" type="presOf" srcId="{B7F08292-BB8E-4505-BF6A-0DD3A289316E}" destId="{5D70BAC7-1DAC-4316-B9B4-3B6862F74345}" srcOrd="0" destOrd="1" presId="urn:microsoft.com/office/officeart/2005/8/layout/hList7"/>
    <dgm:cxn modelId="{F411F8E0-71F2-4F79-AF93-BBF59F1759F2}" type="presOf" srcId="{53F1126A-828B-45AE-904A-10B19038E51B}" destId="{97E6301A-7407-4DD3-AEF8-34D124BF51EF}" srcOrd="0" destOrd="2" presId="urn:microsoft.com/office/officeart/2005/8/layout/hList7"/>
    <dgm:cxn modelId="{2DC70CE2-3A4C-4ECC-BFD4-97E0563121C4}" type="presOf" srcId="{4F545571-FD10-42FD-8EF9-E826A2AEED5E}" destId="{9E0EEF3A-CABE-4BE8-889B-5176CEE84F54}" srcOrd="0" destOrd="1" presId="urn:microsoft.com/office/officeart/2005/8/layout/hList7"/>
    <dgm:cxn modelId="{7C4A0438-29A1-4B45-8191-905471DC64A0}" type="presOf" srcId="{F975B427-A6D3-47C7-A0F5-E93B2419FD62}" destId="{9E0EEF3A-CABE-4BE8-889B-5176CEE84F54}" srcOrd="0" destOrd="0" presId="urn:microsoft.com/office/officeart/2005/8/layout/hList7"/>
    <dgm:cxn modelId="{48EEBE17-D7AF-46B9-A9F2-CEEBBE2354F9}" type="presOf" srcId="{78A33471-DE44-4E0B-8285-4612F55D8A4D}" destId="{5C0915B0-0384-4253-BE8D-4A7699282B44}" srcOrd="1" destOrd="2" presId="urn:microsoft.com/office/officeart/2005/8/layout/hList7"/>
    <dgm:cxn modelId="{EDBA4725-016E-4A9F-9A52-0273E40F6063}" srcId="{0C745D6E-9CC3-48C9-A4DB-19DCD45BE60A}" destId="{46F487EE-8FAB-47D0-B7E2-C77F416860A1}" srcOrd="0" destOrd="0" parTransId="{7ED14D48-2F5A-42D9-AF40-8E5C64202085}" sibTransId="{A4B0ED45-2B0A-4C4C-972E-92BB6333526F}"/>
    <dgm:cxn modelId="{B7EFB39A-0F36-40BF-BEAB-EF2E947DED81}" srcId="{22B19D89-4EAB-4A3D-B96E-A1A375855A2C}" destId="{53F1126A-828B-45AE-904A-10B19038E51B}" srcOrd="1" destOrd="0" parTransId="{A187C38A-F5E9-4C84-A7D2-FF3194BA22C3}" sibTransId="{23A7A8EB-048D-42B3-B2DF-656E9D0328FE}"/>
    <dgm:cxn modelId="{C1FA3E63-DEB3-4F8A-8532-1746B1911A65}" type="presOf" srcId="{78A33471-DE44-4E0B-8285-4612F55D8A4D}" destId="{9E0EEF3A-CABE-4BE8-889B-5176CEE84F54}" srcOrd="0" destOrd="2" presId="urn:microsoft.com/office/officeart/2005/8/layout/hList7"/>
    <dgm:cxn modelId="{5F7DD9E4-6296-4F77-8752-DF31E2CB7AE7}" type="presOf" srcId="{46F487EE-8FAB-47D0-B7E2-C77F416860A1}" destId="{00418A93-9185-49C4-801D-52B98F8E9FED}" srcOrd="1" destOrd="1" presId="urn:microsoft.com/office/officeart/2005/8/layout/hList7"/>
    <dgm:cxn modelId="{754B0E09-76B4-4486-AE83-0ACB2F5B68D9}" type="presOf" srcId="{EE9F5044-F827-4733-9EB5-99F59286E8B3}" destId="{5D70BAC7-1DAC-4316-B9B4-3B6862F74345}" srcOrd="0" destOrd="3" presId="urn:microsoft.com/office/officeart/2005/8/layout/hList7"/>
    <dgm:cxn modelId="{F0C079B4-98A2-4976-B3A7-34F059F72535}" srcId="{10E65AE2-9463-4C98-A24D-F64FF61C144A}" destId="{22B19D89-4EAB-4A3D-B96E-A1A375855A2C}" srcOrd="1" destOrd="0" parTransId="{10F2D6F8-BE00-44E2-B4B0-86BF91D85377}" sibTransId="{310F3A3A-9E6F-4CF7-9FD1-0DEB7FFC599B}"/>
    <dgm:cxn modelId="{B39D0F95-80F7-4B7A-AB4A-66BBBBBAA07D}" type="presOf" srcId="{DAF02700-938F-4F4A-9EE5-5E95EB217987}" destId="{32937DED-6265-44F2-98FE-E6462CDA2A76}" srcOrd="1" destOrd="1" presId="urn:microsoft.com/office/officeart/2005/8/layout/hList7"/>
    <dgm:cxn modelId="{CEA7E52E-298F-4C53-8658-27134581585E}" type="presOf" srcId="{22B19D89-4EAB-4A3D-B96E-A1A375855A2C}" destId="{32937DED-6265-44F2-98FE-E6462CDA2A76}" srcOrd="1" destOrd="0" presId="urn:microsoft.com/office/officeart/2005/8/layout/hList7"/>
    <dgm:cxn modelId="{D28022F5-E31B-41A5-A548-7AFE15CA58EA}" type="presOf" srcId="{5D2A9CB8-5538-471F-917C-B919D746B389}" destId="{B4C7403A-6484-456B-A8D9-FB46440DA837}" srcOrd="1" destOrd="2" presId="urn:microsoft.com/office/officeart/2005/8/layout/hList7"/>
    <dgm:cxn modelId="{98FDE34B-BA0B-4B3F-B914-A02E9B5891E2}" srcId="{0C745D6E-9CC3-48C9-A4DB-19DCD45BE60A}" destId="{C98550FF-4D85-4AB4-B680-E2FBC996CA48}" srcOrd="2" destOrd="0" parTransId="{94A2EE38-88E2-4D2D-B114-B7171B5B2E33}" sibTransId="{14DA6FCE-C5F8-46F6-90B1-33A5239C30F2}"/>
    <dgm:cxn modelId="{7EAA1254-455D-43B6-8288-DC4612E3088E}" type="presOf" srcId="{4F545571-FD10-42FD-8EF9-E826A2AEED5E}" destId="{5C0915B0-0384-4253-BE8D-4A7699282B44}" srcOrd="1" destOrd="1" presId="urn:microsoft.com/office/officeart/2005/8/layout/hList7"/>
    <dgm:cxn modelId="{6FC137F1-0380-4F0B-BAD8-2773EC58F3A2}" type="presOf" srcId="{10E65AE2-9463-4C98-A24D-F64FF61C144A}" destId="{8B702893-A31C-4C9F-B4FA-F219DA1B3107}" srcOrd="0" destOrd="0" presId="urn:microsoft.com/office/officeart/2005/8/layout/hList7"/>
    <dgm:cxn modelId="{9A33ABE1-0AAD-4C48-8F0E-3F8C7A29B43F}" srcId="{0C745D6E-9CC3-48C9-A4DB-19DCD45BE60A}" destId="{7499324C-56BA-4843-985F-723C58F03264}" srcOrd="1" destOrd="0" parTransId="{4F1B2F5E-2ED5-423B-AD23-6D76C810C5B2}" sibTransId="{440E117A-A991-48E4-92D8-BBE5B26EA51E}"/>
    <dgm:cxn modelId="{DDA604EF-376C-4B14-A253-22CEAEB24CD0}" srcId="{55A67423-FE0E-4E2A-B55B-DACAE742B0C8}" destId="{5D2A9CB8-5538-471F-917C-B919D746B389}" srcOrd="1" destOrd="0" parTransId="{1DA8A656-1AD9-4B4F-8355-A25E7EE4F423}" sibTransId="{B4284193-18AD-4B6E-8283-555DA5CAD864}"/>
    <dgm:cxn modelId="{D7EA2FBE-9285-4698-8014-E115A88A71BC}" srcId="{10E65AE2-9463-4C98-A24D-F64FF61C144A}" destId="{F975B427-A6D3-47C7-A0F5-E93B2419FD62}" srcOrd="3" destOrd="0" parTransId="{162380FC-C483-492E-AC1E-A08CBAE4FD63}" sibTransId="{B1E8BF96-793E-4B74-ADFE-83C52A9B0A5E}"/>
    <dgm:cxn modelId="{4830B2AA-1E00-481E-9A92-2B05D7CFF28F}" srcId="{55A67423-FE0E-4E2A-B55B-DACAE742B0C8}" destId="{EE9F5044-F827-4733-9EB5-99F59286E8B3}" srcOrd="2" destOrd="0" parTransId="{56AC67E7-1106-40BC-9335-0172681BB249}" sibTransId="{78F168A7-81DF-4722-8598-5BEA5BAEA8CB}"/>
    <dgm:cxn modelId="{DB1ECB0C-3B78-4F32-880E-E5737828174A}" srcId="{10E65AE2-9463-4C98-A24D-F64FF61C144A}" destId="{0C745D6E-9CC3-48C9-A4DB-19DCD45BE60A}" srcOrd="2" destOrd="0" parTransId="{253AD4CB-9620-4B4C-8BE4-A5B4926625BE}" sibTransId="{5CADBF35-4A1F-4C02-82DC-09A4E4EC6887}"/>
    <dgm:cxn modelId="{6A97EF45-425E-4345-9B83-BAB096EDB3F2}" type="presOf" srcId="{310F3A3A-9E6F-4CF7-9FD1-0DEB7FFC599B}" destId="{06EDBD5F-5D93-4D18-860F-C9B3533CCC6B}" srcOrd="0" destOrd="0" presId="urn:microsoft.com/office/officeart/2005/8/layout/hList7"/>
    <dgm:cxn modelId="{C8EE7B1A-67B8-4CC4-96F3-0402C43A4FCF}" type="presOf" srcId="{22B19D89-4EAB-4A3D-B96E-A1A375855A2C}" destId="{97E6301A-7407-4DD3-AEF8-34D124BF51EF}" srcOrd="0" destOrd="0" presId="urn:microsoft.com/office/officeart/2005/8/layout/hList7"/>
    <dgm:cxn modelId="{2A8F0260-E3B0-4589-8D9C-1633430BCF92}" type="presOf" srcId="{55A67423-FE0E-4E2A-B55B-DACAE742B0C8}" destId="{B4C7403A-6484-456B-A8D9-FB46440DA837}" srcOrd="1" destOrd="0" presId="urn:microsoft.com/office/officeart/2005/8/layout/hList7"/>
    <dgm:cxn modelId="{2CD7B62F-23A9-441A-A4BF-D1A95BA29742}" type="presOf" srcId="{9BE57AF2-39A3-4FDC-A805-D3580982C22A}" destId="{2C579C19-31A9-4B57-932B-F96573D15FFF}" srcOrd="0" destOrd="0" presId="urn:microsoft.com/office/officeart/2005/8/layout/hList7"/>
    <dgm:cxn modelId="{C3F8DD02-FACD-444D-B8E7-FEA481CAEFE6}" type="presOf" srcId="{C98550FF-4D85-4AB4-B680-E2FBC996CA48}" destId="{79ED1E7C-B967-48CA-9035-203AD30EC59D}" srcOrd="0" destOrd="3" presId="urn:microsoft.com/office/officeart/2005/8/layout/hList7"/>
    <dgm:cxn modelId="{BF245D67-6D5E-44D0-9F04-41BFDD9E8074}" type="presOf" srcId="{46F487EE-8FAB-47D0-B7E2-C77F416860A1}" destId="{79ED1E7C-B967-48CA-9035-203AD30EC59D}" srcOrd="0" destOrd="1" presId="urn:microsoft.com/office/officeart/2005/8/layout/hList7"/>
    <dgm:cxn modelId="{3176B854-3D49-431A-AE53-B01661089372}" type="presOf" srcId="{53F1126A-828B-45AE-904A-10B19038E51B}" destId="{32937DED-6265-44F2-98FE-E6462CDA2A76}" srcOrd="1" destOrd="2" presId="urn:microsoft.com/office/officeart/2005/8/layout/hList7"/>
    <dgm:cxn modelId="{2739A570-DCE4-431A-8DAF-0A3ECCD8180D}" srcId="{10E65AE2-9463-4C98-A24D-F64FF61C144A}" destId="{55A67423-FE0E-4E2A-B55B-DACAE742B0C8}" srcOrd="0" destOrd="0" parTransId="{DD64BC59-AD7D-4FFC-888B-F8024E402803}" sibTransId="{9BE57AF2-39A3-4FDC-A805-D3580982C22A}"/>
    <dgm:cxn modelId="{08F0D7F4-8C7D-48C2-ABD1-CF48E33B2B31}" type="presOf" srcId="{5D2A9CB8-5538-471F-917C-B919D746B389}" destId="{5D70BAC7-1DAC-4316-B9B4-3B6862F74345}" srcOrd="0" destOrd="2" presId="urn:microsoft.com/office/officeart/2005/8/layout/hList7"/>
    <dgm:cxn modelId="{79EEF503-AE6C-4F89-A1AD-3EF356EA4094}" srcId="{22B19D89-4EAB-4A3D-B96E-A1A375855A2C}" destId="{DAF02700-938F-4F4A-9EE5-5E95EB217987}" srcOrd="0" destOrd="0" parTransId="{5DBFA807-113D-4DE8-B3CD-9316C268CE6F}" sibTransId="{B436AAB4-A457-4543-9CE3-A6E6F1984FC6}"/>
    <dgm:cxn modelId="{16C332EA-120B-4A72-9DF4-258F93AF7345}" type="presOf" srcId="{F975B427-A6D3-47C7-A0F5-E93B2419FD62}" destId="{5C0915B0-0384-4253-BE8D-4A7699282B44}" srcOrd="1" destOrd="0" presId="urn:microsoft.com/office/officeart/2005/8/layout/hList7"/>
    <dgm:cxn modelId="{5468F600-A408-4D6F-9665-2E3154E65276}" type="presOf" srcId="{DAF02700-938F-4F4A-9EE5-5E95EB217987}" destId="{97E6301A-7407-4DD3-AEF8-34D124BF51EF}" srcOrd="0" destOrd="1" presId="urn:microsoft.com/office/officeart/2005/8/layout/hList7"/>
    <dgm:cxn modelId="{3784A00E-2C91-4968-8E3E-704B4DE66AA4}" type="presOf" srcId="{E8EA955D-B724-42D7-BB74-649226DA4BD3}" destId="{9E0EEF3A-CABE-4BE8-889B-5176CEE84F54}" srcOrd="0" destOrd="3" presId="urn:microsoft.com/office/officeart/2005/8/layout/hList7"/>
    <dgm:cxn modelId="{73166E3E-4145-41D8-BD28-9F944627EFFB}" type="presOf" srcId="{2F9BF2D2-084E-45A0-8A7F-0F07116232A1}" destId="{97E6301A-7407-4DD3-AEF8-34D124BF51EF}" srcOrd="0" destOrd="3" presId="urn:microsoft.com/office/officeart/2005/8/layout/hList7"/>
    <dgm:cxn modelId="{D08504D7-2A78-4AC7-BF9A-B07905B784B6}" type="presOf" srcId="{7499324C-56BA-4843-985F-723C58F03264}" destId="{79ED1E7C-B967-48CA-9035-203AD30EC59D}" srcOrd="0" destOrd="2" presId="urn:microsoft.com/office/officeart/2005/8/layout/hList7"/>
    <dgm:cxn modelId="{C8605750-C563-45C5-8486-23DA0DBE4DE2}" srcId="{F975B427-A6D3-47C7-A0F5-E93B2419FD62}" destId="{4F545571-FD10-42FD-8EF9-E826A2AEED5E}" srcOrd="0" destOrd="0" parTransId="{64E45272-B043-423B-94ED-64EC201AA9B0}" sibTransId="{0F77B8CE-0D89-4BD4-AFEE-1B9DC76DEA8E}"/>
    <dgm:cxn modelId="{37EA2F02-EAFB-416F-A57A-35AD3AEA6875}" type="presOf" srcId="{5CADBF35-4A1F-4C02-82DC-09A4E4EC6887}" destId="{0D9E5471-0D99-4F64-8994-DD481F259205}" srcOrd="0" destOrd="0" presId="urn:microsoft.com/office/officeart/2005/8/layout/hList7"/>
    <dgm:cxn modelId="{2E8211DA-5B0F-4FDC-83A4-FD109C96572B}" type="presOf" srcId="{55A67423-FE0E-4E2A-B55B-DACAE742B0C8}" destId="{5D70BAC7-1DAC-4316-B9B4-3B6862F74345}" srcOrd="0" destOrd="0" presId="urn:microsoft.com/office/officeart/2005/8/layout/hList7"/>
    <dgm:cxn modelId="{ABFB0AAD-C8B7-48E5-898E-9FA4DC013DF7}" srcId="{55A67423-FE0E-4E2A-B55B-DACAE742B0C8}" destId="{B7F08292-BB8E-4505-BF6A-0DD3A289316E}" srcOrd="0" destOrd="0" parTransId="{105FAB53-0627-4668-A6EF-FB158325451A}" sibTransId="{2227D149-6033-415D-842C-17D2EFEB461B}"/>
    <dgm:cxn modelId="{7C38B1EA-09BB-4D32-B617-A2C868975E1B}" srcId="{F975B427-A6D3-47C7-A0F5-E93B2419FD62}" destId="{E8EA955D-B724-42D7-BB74-649226DA4BD3}" srcOrd="2" destOrd="0" parTransId="{4EE492E2-0B27-402B-878B-2D702F0C116C}" sibTransId="{BBC0C39E-4341-4482-9DB9-27CF5A60CD9F}"/>
    <dgm:cxn modelId="{0A3209CE-F93B-47F6-910C-427C2FBD4D12}" srcId="{22B19D89-4EAB-4A3D-B96E-A1A375855A2C}" destId="{2F9BF2D2-084E-45A0-8A7F-0F07116232A1}" srcOrd="2" destOrd="0" parTransId="{843B71FC-3A40-4D57-9BC5-72882873D01F}" sibTransId="{A84F1BB7-2B5D-4CF1-8998-F64DEA91546F}"/>
    <dgm:cxn modelId="{87FB919D-65CE-4151-82E8-BB7B10B499D6}" srcId="{F975B427-A6D3-47C7-A0F5-E93B2419FD62}" destId="{78A33471-DE44-4E0B-8285-4612F55D8A4D}" srcOrd="1" destOrd="0" parTransId="{77289CE8-ECF2-45C9-AF86-4389D4E7DC7E}" sibTransId="{9902401B-B6F3-48BC-B4F5-162F19106FFA}"/>
    <dgm:cxn modelId="{00D5F4AB-79FC-4E26-8EDC-768B5FA4A31E}" type="presOf" srcId="{EE9F5044-F827-4733-9EB5-99F59286E8B3}" destId="{B4C7403A-6484-456B-A8D9-FB46440DA837}" srcOrd="1" destOrd="3" presId="urn:microsoft.com/office/officeart/2005/8/layout/hList7"/>
    <dgm:cxn modelId="{2D155054-01BE-4F87-B605-43148EA77814}" type="presOf" srcId="{C98550FF-4D85-4AB4-B680-E2FBC996CA48}" destId="{00418A93-9185-49C4-801D-52B98F8E9FED}" srcOrd="1" destOrd="3" presId="urn:microsoft.com/office/officeart/2005/8/layout/hList7"/>
    <dgm:cxn modelId="{9BC5248A-A58B-4CF1-9666-0E0ED009A68C}" type="presOf" srcId="{B7F08292-BB8E-4505-BF6A-0DD3A289316E}" destId="{B4C7403A-6484-456B-A8D9-FB46440DA837}" srcOrd="1" destOrd="1" presId="urn:microsoft.com/office/officeart/2005/8/layout/hList7"/>
    <dgm:cxn modelId="{326E447F-F86D-45ED-A522-3D04A68A9E00}" type="presOf" srcId="{E8EA955D-B724-42D7-BB74-649226DA4BD3}" destId="{5C0915B0-0384-4253-BE8D-4A7699282B44}" srcOrd="1" destOrd="3" presId="urn:microsoft.com/office/officeart/2005/8/layout/hList7"/>
    <dgm:cxn modelId="{C300D865-6CA6-4EFA-9718-DF2A13F7F290}" type="presOf" srcId="{2F9BF2D2-084E-45A0-8A7F-0F07116232A1}" destId="{32937DED-6265-44F2-98FE-E6462CDA2A76}" srcOrd="1" destOrd="3" presId="urn:microsoft.com/office/officeart/2005/8/layout/hList7"/>
    <dgm:cxn modelId="{CDDCEA5D-6F02-4BE9-8CC9-11F2D0A2CCF4}" type="presOf" srcId="{7499324C-56BA-4843-985F-723C58F03264}" destId="{00418A93-9185-49C4-801D-52B98F8E9FED}" srcOrd="1" destOrd="2" presId="urn:microsoft.com/office/officeart/2005/8/layout/hList7"/>
    <dgm:cxn modelId="{19A8F718-7856-46E5-B9B5-34BF81E842C9}" type="presParOf" srcId="{8B702893-A31C-4C9F-B4FA-F219DA1B3107}" destId="{538D3A95-ED98-4A62-8153-54FF0B09107F}" srcOrd="0" destOrd="0" presId="urn:microsoft.com/office/officeart/2005/8/layout/hList7"/>
    <dgm:cxn modelId="{B6153797-4570-40E0-9FC5-7B8DDC0C9FEA}" type="presParOf" srcId="{8B702893-A31C-4C9F-B4FA-F219DA1B3107}" destId="{6E9AB81E-CE88-4039-ADFE-8C0A38A4496A}" srcOrd="1" destOrd="0" presId="urn:microsoft.com/office/officeart/2005/8/layout/hList7"/>
    <dgm:cxn modelId="{7BD50475-BCED-4E67-A0C9-8CF09330FE06}" type="presParOf" srcId="{6E9AB81E-CE88-4039-ADFE-8C0A38A4496A}" destId="{86E2BBB6-8336-4525-8A36-6D855E36BC02}" srcOrd="0" destOrd="0" presId="urn:microsoft.com/office/officeart/2005/8/layout/hList7"/>
    <dgm:cxn modelId="{709EE575-9021-4CF1-8BDA-8B3B915C6338}" type="presParOf" srcId="{86E2BBB6-8336-4525-8A36-6D855E36BC02}" destId="{5D70BAC7-1DAC-4316-B9B4-3B6862F74345}" srcOrd="0" destOrd="0" presId="urn:microsoft.com/office/officeart/2005/8/layout/hList7"/>
    <dgm:cxn modelId="{1EEC1D33-0123-436C-A2D4-D19702134813}" type="presParOf" srcId="{86E2BBB6-8336-4525-8A36-6D855E36BC02}" destId="{B4C7403A-6484-456B-A8D9-FB46440DA837}" srcOrd="1" destOrd="0" presId="urn:microsoft.com/office/officeart/2005/8/layout/hList7"/>
    <dgm:cxn modelId="{AF9344DE-7F07-4CD1-BB46-310412B083AB}" type="presParOf" srcId="{86E2BBB6-8336-4525-8A36-6D855E36BC02}" destId="{E51DA130-A586-442D-8B40-590EC0AA83E7}" srcOrd="2" destOrd="0" presId="urn:microsoft.com/office/officeart/2005/8/layout/hList7"/>
    <dgm:cxn modelId="{EE8942DB-31FE-4DC6-9F58-5DD54FBB32C8}" type="presParOf" srcId="{86E2BBB6-8336-4525-8A36-6D855E36BC02}" destId="{71BD8E13-ED2A-4DF4-BB0B-1EDCA01CF8E4}" srcOrd="3" destOrd="0" presId="urn:microsoft.com/office/officeart/2005/8/layout/hList7"/>
    <dgm:cxn modelId="{884DABE2-0210-4AD0-899C-E5BA55BFF102}" type="presParOf" srcId="{6E9AB81E-CE88-4039-ADFE-8C0A38A4496A}" destId="{2C579C19-31A9-4B57-932B-F96573D15FFF}" srcOrd="1" destOrd="0" presId="urn:microsoft.com/office/officeart/2005/8/layout/hList7"/>
    <dgm:cxn modelId="{21F297F6-999B-4C0C-BA13-863DF2781A1E}" type="presParOf" srcId="{6E9AB81E-CE88-4039-ADFE-8C0A38A4496A}" destId="{8A2DE797-3690-411C-AB46-0D1F5313BDEC}" srcOrd="2" destOrd="0" presId="urn:microsoft.com/office/officeart/2005/8/layout/hList7"/>
    <dgm:cxn modelId="{5A0FF11F-C033-4FA9-8B56-2206945262B2}" type="presParOf" srcId="{8A2DE797-3690-411C-AB46-0D1F5313BDEC}" destId="{97E6301A-7407-4DD3-AEF8-34D124BF51EF}" srcOrd="0" destOrd="0" presId="urn:microsoft.com/office/officeart/2005/8/layout/hList7"/>
    <dgm:cxn modelId="{765AFD73-CFBA-4C3A-B172-5345B3C1C82C}" type="presParOf" srcId="{8A2DE797-3690-411C-AB46-0D1F5313BDEC}" destId="{32937DED-6265-44F2-98FE-E6462CDA2A76}" srcOrd="1" destOrd="0" presId="urn:microsoft.com/office/officeart/2005/8/layout/hList7"/>
    <dgm:cxn modelId="{F3D5113F-2454-48DB-84DF-EBABC0DC6BB6}" type="presParOf" srcId="{8A2DE797-3690-411C-AB46-0D1F5313BDEC}" destId="{83392821-0CE6-4759-827F-C25DEACF6363}" srcOrd="2" destOrd="0" presId="urn:microsoft.com/office/officeart/2005/8/layout/hList7"/>
    <dgm:cxn modelId="{B508C8A1-0F8B-4362-BDB3-5828AE197732}" type="presParOf" srcId="{8A2DE797-3690-411C-AB46-0D1F5313BDEC}" destId="{1F7FAFDA-3CDC-4369-8107-CBC492FA3D89}" srcOrd="3" destOrd="0" presId="urn:microsoft.com/office/officeart/2005/8/layout/hList7"/>
    <dgm:cxn modelId="{56FA0D2E-F223-4D6E-B346-660CAE77895C}" type="presParOf" srcId="{6E9AB81E-CE88-4039-ADFE-8C0A38A4496A}" destId="{06EDBD5F-5D93-4D18-860F-C9B3533CCC6B}" srcOrd="3" destOrd="0" presId="urn:microsoft.com/office/officeart/2005/8/layout/hList7"/>
    <dgm:cxn modelId="{AB0B45A7-4F70-4E6B-830A-10F13680491D}" type="presParOf" srcId="{6E9AB81E-CE88-4039-ADFE-8C0A38A4496A}" destId="{3E8F32BD-9A7E-4540-A767-3B10E8891B61}" srcOrd="4" destOrd="0" presId="urn:microsoft.com/office/officeart/2005/8/layout/hList7"/>
    <dgm:cxn modelId="{183B3DEC-5D5A-47F3-8BCD-160E593E256F}" type="presParOf" srcId="{3E8F32BD-9A7E-4540-A767-3B10E8891B61}" destId="{79ED1E7C-B967-48CA-9035-203AD30EC59D}" srcOrd="0" destOrd="0" presId="urn:microsoft.com/office/officeart/2005/8/layout/hList7"/>
    <dgm:cxn modelId="{05DEF3CA-28F8-42C7-8B2C-B4BE135921F4}" type="presParOf" srcId="{3E8F32BD-9A7E-4540-A767-3B10E8891B61}" destId="{00418A93-9185-49C4-801D-52B98F8E9FED}" srcOrd="1" destOrd="0" presId="urn:microsoft.com/office/officeart/2005/8/layout/hList7"/>
    <dgm:cxn modelId="{2AD5D6C8-1D37-4446-AA1A-AE91C550D843}" type="presParOf" srcId="{3E8F32BD-9A7E-4540-A767-3B10E8891B61}" destId="{D2E7D7FB-E860-4A17-858E-2FEEBFE27981}" srcOrd="2" destOrd="0" presId="urn:microsoft.com/office/officeart/2005/8/layout/hList7"/>
    <dgm:cxn modelId="{2B9B584F-55A2-412C-A7AA-F6AED76DE566}" type="presParOf" srcId="{3E8F32BD-9A7E-4540-A767-3B10E8891B61}" destId="{D3BC9EF9-2C3A-401B-B235-29EA67642A06}" srcOrd="3" destOrd="0" presId="urn:microsoft.com/office/officeart/2005/8/layout/hList7"/>
    <dgm:cxn modelId="{51336D26-2CDD-419F-94C4-476C42315C5A}" type="presParOf" srcId="{6E9AB81E-CE88-4039-ADFE-8C0A38A4496A}" destId="{0D9E5471-0D99-4F64-8994-DD481F259205}" srcOrd="5" destOrd="0" presId="urn:microsoft.com/office/officeart/2005/8/layout/hList7"/>
    <dgm:cxn modelId="{30197428-BFFC-4C1D-A595-A3CF068359A7}" type="presParOf" srcId="{6E9AB81E-CE88-4039-ADFE-8C0A38A4496A}" destId="{CD3335E5-AE65-444E-90FD-157E8B71AFB1}" srcOrd="6" destOrd="0" presId="urn:microsoft.com/office/officeart/2005/8/layout/hList7"/>
    <dgm:cxn modelId="{5545BB20-D09B-4857-B7F7-F66E97D283BB}" type="presParOf" srcId="{CD3335E5-AE65-444E-90FD-157E8B71AFB1}" destId="{9E0EEF3A-CABE-4BE8-889B-5176CEE84F54}" srcOrd="0" destOrd="0" presId="urn:microsoft.com/office/officeart/2005/8/layout/hList7"/>
    <dgm:cxn modelId="{597C97BD-7140-4FAB-8847-44B127DC58EB}" type="presParOf" srcId="{CD3335E5-AE65-444E-90FD-157E8B71AFB1}" destId="{5C0915B0-0384-4253-BE8D-4A7699282B44}" srcOrd="1" destOrd="0" presId="urn:microsoft.com/office/officeart/2005/8/layout/hList7"/>
    <dgm:cxn modelId="{FFBCDF21-D2EC-42DE-AC98-FA2C595E3E95}" type="presParOf" srcId="{CD3335E5-AE65-444E-90FD-157E8B71AFB1}" destId="{933FDCE4-AD88-4229-85BA-AA4AAC66BD3E}" srcOrd="2" destOrd="0" presId="urn:microsoft.com/office/officeart/2005/8/layout/hList7"/>
    <dgm:cxn modelId="{F3D9B9D1-EF5E-4D15-A039-69174919E946}" type="presParOf" srcId="{CD3335E5-AE65-444E-90FD-157E8B71AFB1}" destId="{1EE869AE-F721-4C39-B55B-B8064277E6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4542D-2408-4369-A6FB-48ABC7C59E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2A0972-4DC5-49F4-BF26-3FF69B191FB5}">
      <dgm:prSet custT="1"/>
      <dgm:spPr/>
      <dgm:t>
        <a:bodyPr/>
        <a:lstStyle/>
        <a:p>
          <a:pPr rtl="0"/>
          <a:r>
            <a:rPr lang="cs-CZ" sz="1600" dirty="0" smtClean="0"/>
            <a:t>Ve Zlínském kraji slouží veřejnosti systém </a:t>
          </a:r>
          <a:r>
            <a:rPr lang="cs-CZ" sz="1600" b="1" dirty="0" smtClean="0"/>
            <a:t>395 knihoven</a:t>
          </a:r>
          <a:r>
            <a:rPr lang="cs-CZ" sz="1600" dirty="0" smtClean="0"/>
            <a:t>, v nichž je registrováno </a:t>
          </a:r>
          <a:br>
            <a:rPr lang="cs-CZ" sz="1600" dirty="0" smtClean="0"/>
          </a:br>
          <a:r>
            <a:rPr lang="cs-CZ" sz="1600" b="1" dirty="0" smtClean="0"/>
            <a:t>90 565 uživatelů </a:t>
          </a:r>
          <a:r>
            <a:rPr lang="cs-CZ" sz="1600" dirty="0" smtClean="0"/>
            <a:t>- </a:t>
          </a:r>
          <a:r>
            <a:rPr lang="cs-CZ" sz="1600" b="1" dirty="0" smtClean="0"/>
            <a:t>15,5 % obyvatel kraje</a:t>
          </a:r>
          <a:r>
            <a:rPr lang="cs-CZ" sz="1600" dirty="0" smtClean="0"/>
            <a:t>. </a:t>
          </a:r>
          <a:endParaRPr lang="cs-CZ" sz="1600" dirty="0"/>
        </a:p>
      </dgm:t>
    </dgm:pt>
    <dgm:pt modelId="{FB34C03C-A5D0-4045-B066-1744314F543D}" type="parTrans" cxnId="{115A514E-9ACF-4303-8424-591A2C130C59}">
      <dgm:prSet/>
      <dgm:spPr/>
      <dgm:t>
        <a:bodyPr/>
        <a:lstStyle/>
        <a:p>
          <a:endParaRPr lang="cs-CZ" sz="2400"/>
        </a:p>
      </dgm:t>
    </dgm:pt>
    <dgm:pt modelId="{2F71BBED-834F-40AF-9225-F7A3DE652B0D}" type="sibTrans" cxnId="{115A514E-9ACF-4303-8424-591A2C130C59}">
      <dgm:prSet/>
      <dgm:spPr/>
      <dgm:t>
        <a:bodyPr/>
        <a:lstStyle/>
        <a:p>
          <a:endParaRPr lang="cs-CZ" sz="2400"/>
        </a:p>
      </dgm:t>
    </dgm:pt>
    <dgm:pt modelId="{EF661328-6E84-4FF6-AF4B-3473B439A59C}">
      <dgm:prSet custT="1"/>
      <dgm:spPr/>
      <dgm:t>
        <a:bodyPr/>
        <a:lstStyle/>
        <a:p>
          <a:pPr rtl="0"/>
          <a:r>
            <a:rPr lang="cs-CZ" sz="1600" dirty="0" smtClean="0"/>
            <a:t>Knihovny mají </a:t>
          </a:r>
          <a:r>
            <a:rPr lang="cs-CZ" sz="1600" b="1" dirty="0" smtClean="0"/>
            <a:t>25 740 dětských uživatelů</a:t>
          </a:r>
          <a:r>
            <a:rPr lang="cs-CZ" sz="1600" dirty="0" smtClean="0"/>
            <a:t>, tj. </a:t>
          </a:r>
          <a:r>
            <a:rPr lang="cs-CZ" sz="1600" b="1" dirty="0" smtClean="0"/>
            <a:t>28 %</a:t>
          </a:r>
          <a:r>
            <a:rPr lang="cs-CZ" sz="1600" dirty="0" smtClean="0"/>
            <a:t> z celkového počtu registrovaných uživatelů. </a:t>
          </a:r>
          <a:endParaRPr lang="cs-CZ" sz="1600" dirty="0"/>
        </a:p>
      </dgm:t>
    </dgm:pt>
    <dgm:pt modelId="{1F54200F-3ECB-4A5E-9F34-E77826716806}" type="parTrans" cxnId="{13D6B8A6-A595-4E4B-A747-807CADC61361}">
      <dgm:prSet/>
      <dgm:spPr/>
      <dgm:t>
        <a:bodyPr/>
        <a:lstStyle/>
        <a:p>
          <a:endParaRPr lang="cs-CZ" sz="2400"/>
        </a:p>
      </dgm:t>
    </dgm:pt>
    <dgm:pt modelId="{E58A485B-E968-4242-AE91-C25B7837BD89}" type="sibTrans" cxnId="{13D6B8A6-A595-4E4B-A747-807CADC61361}">
      <dgm:prSet/>
      <dgm:spPr/>
      <dgm:t>
        <a:bodyPr/>
        <a:lstStyle/>
        <a:p>
          <a:endParaRPr lang="cs-CZ" sz="2400"/>
        </a:p>
      </dgm:t>
    </dgm:pt>
    <dgm:pt modelId="{421EB3EB-F898-4EFA-896D-F431648A9C48}">
      <dgm:prSet custT="1"/>
      <dgm:spPr/>
      <dgm:t>
        <a:bodyPr/>
        <a:lstStyle/>
        <a:p>
          <a:pPr rtl="0"/>
          <a:r>
            <a:rPr lang="cs-CZ" sz="1600" dirty="0" smtClean="0"/>
            <a:t>Služby knihoven využilo v roce 2017 téměř </a:t>
          </a:r>
          <a:r>
            <a:rPr lang="cs-CZ" sz="1600" b="1" dirty="0" smtClean="0"/>
            <a:t>3 miliony návštěvníků</a:t>
          </a:r>
          <a:r>
            <a:rPr lang="cs-CZ" sz="1600" dirty="0" smtClean="0"/>
            <a:t>. Z toho téměř jedna polovina návštěvníků využívá elektronické služby knihoven (přístupu do speciálních databází, digitálních knihoven, …) </a:t>
          </a:r>
          <a:endParaRPr lang="cs-CZ" sz="1600" dirty="0"/>
        </a:p>
      </dgm:t>
    </dgm:pt>
    <dgm:pt modelId="{9F857992-893B-478F-9625-C987CC8FE394}" type="parTrans" cxnId="{7EE079B4-5DF2-47D9-912D-72266BA83A41}">
      <dgm:prSet/>
      <dgm:spPr/>
      <dgm:t>
        <a:bodyPr/>
        <a:lstStyle/>
        <a:p>
          <a:endParaRPr lang="cs-CZ" sz="2400"/>
        </a:p>
      </dgm:t>
    </dgm:pt>
    <dgm:pt modelId="{12C97C7D-A61E-4217-B937-51890A57DEC8}" type="sibTrans" cxnId="{7EE079B4-5DF2-47D9-912D-72266BA83A41}">
      <dgm:prSet/>
      <dgm:spPr/>
      <dgm:t>
        <a:bodyPr/>
        <a:lstStyle/>
        <a:p>
          <a:endParaRPr lang="cs-CZ" sz="2400"/>
        </a:p>
      </dgm:t>
    </dgm:pt>
    <dgm:pt modelId="{44E530C7-D9E2-49BA-AC09-A28F7579AE4E}">
      <dgm:prSet custT="1"/>
      <dgm:spPr/>
      <dgm:t>
        <a:bodyPr/>
        <a:lstStyle/>
        <a:p>
          <a:pPr rtl="0"/>
          <a:r>
            <a:rPr lang="cs-CZ" sz="1600" dirty="0" smtClean="0"/>
            <a:t>Ročně knihovny svým uživatelům poskytnou téměř </a:t>
          </a:r>
          <a:r>
            <a:rPr lang="cs-CZ" sz="1600" b="1" dirty="0" smtClean="0"/>
            <a:t>4,3 mil. výpůjček</a:t>
          </a:r>
          <a:r>
            <a:rPr lang="cs-CZ" sz="1600" dirty="0" smtClean="0"/>
            <a:t> knih a dalších dokumentů. </a:t>
          </a:r>
          <a:endParaRPr lang="cs-CZ" sz="1600" dirty="0"/>
        </a:p>
      </dgm:t>
    </dgm:pt>
    <dgm:pt modelId="{B3780EAF-9483-4F4A-9162-E0CC7209A887}" type="parTrans" cxnId="{116B689A-488A-449D-9EF9-9959F338BB97}">
      <dgm:prSet/>
      <dgm:spPr/>
      <dgm:t>
        <a:bodyPr/>
        <a:lstStyle/>
        <a:p>
          <a:endParaRPr lang="cs-CZ" sz="2400"/>
        </a:p>
      </dgm:t>
    </dgm:pt>
    <dgm:pt modelId="{DBCFFD15-8BCE-4413-8EA4-FC165D53065A}" type="sibTrans" cxnId="{116B689A-488A-449D-9EF9-9959F338BB97}">
      <dgm:prSet/>
      <dgm:spPr/>
      <dgm:t>
        <a:bodyPr/>
        <a:lstStyle/>
        <a:p>
          <a:endParaRPr lang="cs-CZ" sz="2400"/>
        </a:p>
      </dgm:t>
    </dgm:pt>
    <dgm:pt modelId="{71357642-4639-4156-B7C1-4A08ED29D920}">
      <dgm:prSet custT="1"/>
      <dgm:spPr/>
      <dgm:t>
        <a:bodyPr/>
        <a:lstStyle/>
        <a:p>
          <a:pPr rtl="0"/>
          <a:r>
            <a:rPr lang="cs-CZ" sz="1600" dirty="0" smtClean="0"/>
            <a:t>V knihovnách kraje bylo v roce 2017 uživatelům k dispozici </a:t>
          </a:r>
          <a:r>
            <a:rPr lang="cs-CZ" sz="1600" b="1" dirty="0" smtClean="0"/>
            <a:t>858 PC</a:t>
          </a:r>
          <a:r>
            <a:rPr lang="cs-CZ" sz="1600" dirty="0" smtClean="0"/>
            <a:t>, z nichž bylo </a:t>
          </a:r>
          <a:r>
            <a:rPr lang="cs-CZ" sz="1600" b="1" dirty="0" smtClean="0"/>
            <a:t>807 PC připojeno na internet</a:t>
          </a:r>
          <a:r>
            <a:rPr lang="cs-CZ" sz="1600" dirty="0" smtClean="0"/>
            <a:t>. </a:t>
          </a:r>
        </a:p>
        <a:p>
          <a:pPr rtl="0"/>
          <a:r>
            <a:rPr lang="cs-CZ" sz="1600" dirty="0" smtClean="0"/>
            <a:t>Elektronický katalog mělo v roce 2017 268 knihoven kraje. </a:t>
          </a:r>
          <a:endParaRPr lang="cs-CZ" sz="1600" dirty="0"/>
        </a:p>
      </dgm:t>
    </dgm:pt>
    <dgm:pt modelId="{A752FCCB-4C80-4208-93FD-345D4279E4FD}" type="parTrans" cxnId="{5C0A276C-47E3-4011-A7ED-C14A44611C26}">
      <dgm:prSet/>
      <dgm:spPr/>
      <dgm:t>
        <a:bodyPr/>
        <a:lstStyle/>
        <a:p>
          <a:endParaRPr lang="cs-CZ" sz="2400"/>
        </a:p>
      </dgm:t>
    </dgm:pt>
    <dgm:pt modelId="{D586D775-2AD8-41C6-99D5-3C250671B6BA}" type="sibTrans" cxnId="{5C0A276C-47E3-4011-A7ED-C14A44611C26}">
      <dgm:prSet/>
      <dgm:spPr/>
      <dgm:t>
        <a:bodyPr/>
        <a:lstStyle/>
        <a:p>
          <a:endParaRPr lang="cs-CZ" sz="2400"/>
        </a:p>
      </dgm:t>
    </dgm:pt>
    <dgm:pt modelId="{16939EC1-DF75-47C9-A3D0-307AF81F7989}" type="pres">
      <dgm:prSet presAssocID="{5A04542D-2408-4369-A6FB-48ABC7C59E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A665878-A4A3-4695-8760-2C4C58950945}" type="pres">
      <dgm:prSet presAssocID="{662A0972-4DC5-49F4-BF26-3FF69B191F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C2C864-35C7-4AF6-BF8E-5A37A70F5D3D}" type="pres">
      <dgm:prSet presAssocID="{2F71BBED-834F-40AF-9225-F7A3DE652B0D}" presName="spacer" presStyleCnt="0"/>
      <dgm:spPr/>
    </dgm:pt>
    <dgm:pt modelId="{E2E5636D-53B7-4C1B-9A0C-B402BA35DC2E}" type="pres">
      <dgm:prSet presAssocID="{EF661328-6E84-4FF6-AF4B-3473B439A59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BB1C4B-409A-4938-80AC-078EDAF85ABF}" type="pres">
      <dgm:prSet presAssocID="{E58A485B-E968-4242-AE91-C25B7837BD89}" presName="spacer" presStyleCnt="0"/>
      <dgm:spPr/>
    </dgm:pt>
    <dgm:pt modelId="{A99F8D7F-BDCA-4783-B873-1CF9D300E271}" type="pres">
      <dgm:prSet presAssocID="{421EB3EB-F898-4EFA-896D-F431648A9C4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CB248C-A28F-456F-B3D1-5B0C3E3F8481}" type="pres">
      <dgm:prSet presAssocID="{12C97C7D-A61E-4217-B937-51890A57DEC8}" presName="spacer" presStyleCnt="0"/>
      <dgm:spPr/>
    </dgm:pt>
    <dgm:pt modelId="{F15854ED-9ACC-4FE6-A5A1-7ED862005682}" type="pres">
      <dgm:prSet presAssocID="{44E530C7-D9E2-49BA-AC09-A28F7579AE4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B55929-9619-4883-9D35-67652D22CBAE}" type="pres">
      <dgm:prSet presAssocID="{DBCFFD15-8BCE-4413-8EA4-FC165D53065A}" presName="spacer" presStyleCnt="0"/>
      <dgm:spPr/>
    </dgm:pt>
    <dgm:pt modelId="{EA06558B-9D01-44FB-8C46-2C190CE22DCB}" type="pres">
      <dgm:prSet presAssocID="{71357642-4639-4156-B7C1-4A08ED29D92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2B1A08-1BFA-468E-8212-5E8BF5BE9710}" type="presOf" srcId="{71357642-4639-4156-B7C1-4A08ED29D920}" destId="{EA06558B-9D01-44FB-8C46-2C190CE22DCB}" srcOrd="0" destOrd="0" presId="urn:microsoft.com/office/officeart/2005/8/layout/vList2"/>
    <dgm:cxn modelId="{115A514E-9ACF-4303-8424-591A2C130C59}" srcId="{5A04542D-2408-4369-A6FB-48ABC7C59E29}" destId="{662A0972-4DC5-49F4-BF26-3FF69B191FB5}" srcOrd="0" destOrd="0" parTransId="{FB34C03C-A5D0-4045-B066-1744314F543D}" sibTransId="{2F71BBED-834F-40AF-9225-F7A3DE652B0D}"/>
    <dgm:cxn modelId="{D36FED65-EF37-4DC6-9776-BD39EEE0DF33}" type="presOf" srcId="{662A0972-4DC5-49F4-BF26-3FF69B191FB5}" destId="{6A665878-A4A3-4695-8760-2C4C58950945}" srcOrd="0" destOrd="0" presId="urn:microsoft.com/office/officeart/2005/8/layout/vList2"/>
    <dgm:cxn modelId="{5C0A276C-47E3-4011-A7ED-C14A44611C26}" srcId="{5A04542D-2408-4369-A6FB-48ABC7C59E29}" destId="{71357642-4639-4156-B7C1-4A08ED29D920}" srcOrd="4" destOrd="0" parTransId="{A752FCCB-4C80-4208-93FD-345D4279E4FD}" sibTransId="{D586D775-2AD8-41C6-99D5-3C250671B6BA}"/>
    <dgm:cxn modelId="{116B689A-488A-449D-9EF9-9959F338BB97}" srcId="{5A04542D-2408-4369-A6FB-48ABC7C59E29}" destId="{44E530C7-D9E2-49BA-AC09-A28F7579AE4E}" srcOrd="3" destOrd="0" parTransId="{B3780EAF-9483-4F4A-9162-E0CC7209A887}" sibTransId="{DBCFFD15-8BCE-4413-8EA4-FC165D53065A}"/>
    <dgm:cxn modelId="{39D6F1C2-E876-4A11-B9C9-5EAC5197BB9A}" type="presOf" srcId="{EF661328-6E84-4FF6-AF4B-3473B439A59C}" destId="{E2E5636D-53B7-4C1B-9A0C-B402BA35DC2E}" srcOrd="0" destOrd="0" presId="urn:microsoft.com/office/officeart/2005/8/layout/vList2"/>
    <dgm:cxn modelId="{13D6B8A6-A595-4E4B-A747-807CADC61361}" srcId="{5A04542D-2408-4369-A6FB-48ABC7C59E29}" destId="{EF661328-6E84-4FF6-AF4B-3473B439A59C}" srcOrd="1" destOrd="0" parTransId="{1F54200F-3ECB-4A5E-9F34-E77826716806}" sibTransId="{E58A485B-E968-4242-AE91-C25B7837BD89}"/>
    <dgm:cxn modelId="{53C368FB-292A-48ED-B0D6-2DE84CFC383E}" type="presOf" srcId="{421EB3EB-F898-4EFA-896D-F431648A9C48}" destId="{A99F8D7F-BDCA-4783-B873-1CF9D300E271}" srcOrd="0" destOrd="0" presId="urn:microsoft.com/office/officeart/2005/8/layout/vList2"/>
    <dgm:cxn modelId="{DA546207-E3E5-4AEF-AECA-72144B988BF7}" type="presOf" srcId="{44E530C7-D9E2-49BA-AC09-A28F7579AE4E}" destId="{F15854ED-9ACC-4FE6-A5A1-7ED862005682}" srcOrd="0" destOrd="0" presId="urn:microsoft.com/office/officeart/2005/8/layout/vList2"/>
    <dgm:cxn modelId="{DFD35A7F-FC15-4D30-9E13-CBBDB95B6AE3}" type="presOf" srcId="{5A04542D-2408-4369-A6FB-48ABC7C59E29}" destId="{16939EC1-DF75-47C9-A3D0-307AF81F7989}" srcOrd="0" destOrd="0" presId="urn:microsoft.com/office/officeart/2005/8/layout/vList2"/>
    <dgm:cxn modelId="{7EE079B4-5DF2-47D9-912D-72266BA83A41}" srcId="{5A04542D-2408-4369-A6FB-48ABC7C59E29}" destId="{421EB3EB-F898-4EFA-896D-F431648A9C48}" srcOrd="2" destOrd="0" parTransId="{9F857992-893B-478F-9625-C987CC8FE394}" sibTransId="{12C97C7D-A61E-4217-B937-51890A57DEC8}"/>
    <dgm:cxn modelId="{A95B7C78-7C39-4EBD-B9C8-7375522093E6}" type="presParOf" srcId="{16939EC1-DF75-47C9-A3D0-307AF81F7989}" destId="{6A665878-A4A3-4695-8760-2C4C58950945}" srcOrd="0" destOrd="0" presId="urn:microsoft.com/office/officeart/2005/8/layout/vList2"/>
    <dgm:cxn modelId="{3F2E8694-4443-4A0C-888C-0A89DB46FB9D}" type="presParOf" srcId="{16939EC1-DF75-47C9-A3D0-307AF81F7989}" destId="{D7C2C864-35C7-4AF6-BF8E-5A37A70F5D3D}" srcOrd="1" destOrd="0" presId="urn:microsoft.com/office/officeart/2005/8/layout/vList2"/>
    <dgm:cxn modelId="{48883F73-6825-40BB-907D-DC356CB1093B}" type="presParOf" srcId="{16939EC1-DF75-47C9-A3D0-307AF81F7989}" destId="{E2E5636D-53B7-4C1B-9A0C-B402BA35DC2E}" srcOrd="2" destOrd="0" presId="urn:microsoft.com/office/officeart/2005/8/layout/vList2"/>
    <dgm:cxn modelId="{8F86A2BE-FC6E-4B7B-A255-6EF6ACEBDD41}" type="presParOf" srcId="{16939EC1-DF75-47C9-A3D0-307AF81F7989}" destId="{65BB1C4B-409A-4938-80AC-078EDAF85ABF}" srcOrd="3" destOrd="0" presId="urn:microsoft.com/office/officeart/2005/8/layout/vList2"/>
    <dgm:cxn modelId="{1AB41210-0582-478D-A91A-B66D6C321AF2}" type="presParOf" srcId="{16939EC1-DF75-47C9-A3D0-307AF81F7989}" destId="{A99F8D7F-BDCA-4783-B873-1CF9D300E271}" srcOrd="4" destOrd="0" presId="urn:microsoft.com/office/officeart/2005/8/layout/vList2"/>
    <dgm:cxn modelId="{5F790461-881C-4EBD-934B-2897B24D30E0}" type="presParOf" srcId="{16939EC1-DF75-47C9-A3D0-307AF81F7989}" destId="{56CB248C-A28F-456F-B3D1-5B0C3E3F8481}" srcOrd="5" destOrd="0" presId="urn:microsoft.com/office/officeart/2005/8/layout/vList2"/>
    <dgm:cxn modelId="{093059CE-9A7F-4A18-A46D-5D16E0AA0E4B}" type="presParOf" srcId="{16939EC1-DF75-47C9-A3D0-307AF81F7989}" destId="{F15854ED-9ACC-4FE6-A5A1-7ED862005682}" srcOrd="6" destOrd="0" presId="urn:microsoft.com/office/officeart/2005/8/layout/vList2"/>
    <dgm:cxn modelId="{79C98FBB-CDF6-4EDA-9D09-6A5A5E0D22DF}" type="presParOf" srcId="{16939EC1-DF75-47C9-A3D0-307AF81F7989}" destId="{EEB55929-9619-4883-9D35-67652D22CBAE}" srcOrd="7" destOrd="0" presId="urn:microsoft.com/office/officeart/2005/8/layout/vList2"/>
    <dgm:cxn modelId="{CEC631FE-EABD-4FF9-8149-A0CA305D5FB0}" type="presParOf" srcId="{16939EC1-DF75-47C9-A3D0-307AF81F7989}" destId="{EA06558B-9D01-44FB-8C46-2C190CE22D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0BAC7-1DAC-4316-B9B4-3B6862F74345}">
      <dsp:nvSpPr>
        <dsp:cNvPr id="0" name=""/>
        <dsp:cNvSpPr/>
      </dsp:nvSpPr>
      <dsp:spPr>
        <a:xfrm>
          <a:off x="1377" y="0"/>
          <a:ext cx="1784508" cy="3677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/>
            <a:t>Kroměřížsko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Knihovna </a:t>
          </a:r>
          <a:r>
            <a:rPr lang="cs-CZ" sz="1400" kern="1200" dirty="0" smtClean="0"/>
            <a:t>Kroměřížska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8</a:t>
          </a:r>
          <a:r>
            <a:rPr lang="cs-CZ" sz="1400" kern="1200" dirty="0" smtClean="0"/>
            <a:t> profesionálních knihoven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69</a:t>
          </a:r>
          <a:r>
            <a:rPr lang="cs-CZ" sz="1400" kern="1200" dirty="0" smtClean="0"/>
            <a:t> </a:t>
          </a:r>
          <a:r>
            <a:rPr lang="cs-CZ" sz="1200" kern="1200" dirty="0" smtClean="0"/>
            <a:t>neprofesionálních knihoven</a:t>
          </a:r>
          <a:endParaRPr lang="cs-CZ" sz="1200" kern="1200" dirty="0"/>
        </a:p>
      </dsp:txBody>
      <dsp:txXfrm>
        <a:off x="1377" y="1470899"/>
        <a:ext cx="1784508" cy="1470900"/>
      </dsp:txXfrm>
    </dsp:sp>
    <dsp:sp modelId="{71BD8E13-ED2A-4DF4-BB0B-1EDCA01CF8E4}">
      <dsp:nvSpPr>
        <dsp:cNvPr id="0" name=""/>
        <dsp:cNvSpPr/>
      </dsp:nvSpPr>
      <dsp:spPr>
        <a:xfrm>
          <a:off x="281369" y="220635"/>
          <a:ext cx="1224524" cy="122452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6301A-7407-4DD3-AEF8-34D124BF51EF}">
      <dsp:nvSpPr>
        <dsp:cNvPr id="0" name=""/>
        <dsp:cNvSpPr/>
      </dsp:nvSpPr>
      <dsp:spPr>
        <a:xfrm>
          <a:off x="1833563" y="0"/>
          <a:ext cx="1759764" cy="3677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/>
            <a:t>Vsetínsko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MVK Vsetín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12 </a:t>
          </a:r>
          <a:r>
            <a:rPr lang="cs-CZ" sz="1400" kern="1200" dirty="0" smtClean="0"/>
            <a:t>profesionálních knihoven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47 </a:t>
          </a:r>
          <a:br>
            <a:rPr lang="cs-CZ" sz="1400" b="1" kern="1200" dirty="0" smtClean="0"/>
          </a:br>
          <a:r>
            <a:rPr lang="cs-CZ" sz="1200" kern="1200" dirty="0" smtClean="0"/>
            <a:t>neprofesionálních knihoven</a:t>
          </a:r>
          <a:endParaRPr lang="cs-CZ" sz="1200" kern="1200" dirty="0"/>
        </a:p>
      </dsp:txBody>
      <dsp:txXfrm>
        <a:off x="1833563" y="1470899"/>
        <a:ext cx="1759764" cy="1470900"/>
      </dsp:txXfrm>
    </dsp:sp>
    <dsp:sp modelId="{1F7FAFDA-3CDC-4369-8107-CBC492FA3D89}">
      <dsp:nvSpPr>
        <dsp:cNvPr id="0" name=""/>
        <dsp:cNvSpPr/>
      </dsp:nvSpPr>
      <dsp:spPr>
        <a:xfrm>
          <a:off x="2101183" y="220635"/>
          <a:ext cx="1224524" cy="122452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D1E7C-B967-48CA-9035-203AD30EC59D}">
      <dsp:nvSpPr>
        <dsp:cNvPr id="0" name=""/>
        <dsp:cNvSpPr/>
      </dsp:nvSpPr>
      <dsp:spPr>
        <a:xfrm>
          <a:off x="3641005" y="0"/>
          <a:ext cx="1921501" cy="3677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Uherskohradišťsko</a:t>
          </a:r>
          <a:endParaRPr lang="cs-CZ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KBBB Uh. Hradiště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16 </a:t>
          </a:r>
          <a:br>
            <a:rPr lang="cs-CZ" sz="1400" b="1" kern="1200" dirty="0" smtClean="0"/>
          </a:br>
          <a:r>
            <a:rPr lang="cs-CZ" sz="1400" kern="1200" dirty="0" smtClean="0"/>
            <a:t>profesionálních knihoven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60</a:t>
          </a:r>
          <a:r>
            <a:rPr lang="cs-CZ" sz="1400" kern="1200" dirty="0" smtClean="0"/>
            <a:t> </a:t>
          </a:r>
          <a:br>
            <a:rPr lang="cs-CZ" sz="1400" kern="1200" dirty="0" smtClean="0"/>
          </a:br>
          <a:r>
            <a:rPr lang="cs-CZ" sz="1200" kern="1200" dirty="0" smtClean="0"/>
            <a:t>neprofesionálních knihoven</a:t>
          </a:r>
          <a:endParaRPr lang="cs-CZ" sz="1200" kern="1200" dirty="0"/>
        </a:p>
      </dsp:txBody>
      <dsp:txXfrm>
        <a:off x="3641005" y="1470899"/>
        <a:ext cx="1921501" cy="1470900"/>
      </dsp:txXfrm>
    </dsp:sp>
    <dsp:sp modelId="{D3BC9EF9-2C3A-401B-B235-29EA67642A06}">
      <dsp:nvSpPr>
        <dsp:cNvPr id="0" name=""/>
        <dsp:cNvSpPr/>
      </dsp:nvSpPr>
      <dsp:spPr>
        <a:xfrm>
          <a:off x="3989493" y="220635"/>
          <a:ext cx="1224524" cy="122452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EEF3A-CABE-4BE8-889B-5176CEE84F54}">
      <dsp:nvSpPr>
        <dsp:cNvPr id="0" name=""/>
        <dsp:cNvSpPr/>
      </dsp:nvSpPr>
      <dsp:spPr>
        <a:xfrm>
          <a:off x="5610183" y="0"/>
          <a:ext cx="1589239" cy="3677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Zlínsko</a:t>
          </a:r>
          <a:endParaRPr lang="cs-CZ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KKFBZ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10 </a:t>
          </a:r>
          <a:r>
            <a:rPr lang="cs-CZ" sz="1400" kern="1200" dirty="0" smtClean="0"/>
            <a:t/>
          </a:r>
          <a:br>
            <a:rPr lang="cs-CZ" sz="1400" kern="1200" dirty="0" smtClean="0"/>
          </a:br>
          <a:r>
            <a:rPr lang="cs-CZ" sz="1400" kern="1200" dirty="0" smtClean="0"/>
            <a:t>profesionálních knihoven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77</a:t>
          </a:r>
          <a:r>
            <a:rPr lang="cs-CZ" sz="1400" kern="1200" dirty="0" smtClean="0"/>
            <a:t> </a:t>
          </a:r>
          <a:r>
            <a:rPr lang="cs-CZ" sz="1200" kern="1200" dirty="0" smtClean="0"/>
            <a:t>neprofesionálních knihoven</a:t>
          </a:r>
          <a:endParaRPr lang="cs-CZ" sz="1200" kern="1200" dirty="0"/>
        </a:p>
      </dsp:txBody>
      <dsp:txXfrm>
        <a:off x="5610183" y="1470900"/>
        <a:ext cx="1589239" cy="1470900"/>
      </dsp:txXfrm>
    </dsp:sp>
    <dsp:sp modelId="{1EE869AE-F721-4C39-B55B-B8064277E651}">
      <dsp:nvSpPr>
        <dsp:cNvPr id="0" name=""/>
        <dsp:cNvSpPr/>
      </dsp:nvSpPr>
      <dsp:spPr>
        <a:xfrm>
          <a:off x="5792540" y="220635"/>
          <a:ext cx="1224524" cy="122452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D3A95-ED98-4A62-8153-54FF0B09107F}">
      <dsp:nvSpPr>
        <dsp:cNvPr id="0" name=""/>
        <dsp:cNvSpPr/>
      </dsp:nvSpPr>
      <dsp:spPr>
        <a:xfrm flipH="1" flipV="1">
          <a:off x="993202" y="0"/>
          <a:ext cx="5134899" cy="11954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65878-A4A3-4695-8760-2C4C58950945}">
      <dsp:nvSpPr>
        <dsp:cNvPr id="0" name=""/>
        <dsp:cNvSpPr/>
      </dsp:nvSpPr>
      <dsp:spPr>
        <a:xfrm>
          <a:off x="0" y="343"/>
          <a:ext cx="6196405" cy="711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 Zlínském kraji slouží veřejnosti systém </a:t>
          </a:r>
          <a:r>
            <a:rPr lang="cs-CZ" sz="1600" b="1" kern="1200" dirty="0" smtClean="0"/>
            <a:t>395 knihoven</a:t>
          </a:r>
          <a:r>
            <a:rPr lang="cs-CZ" sz="1600" kern="1200" dirty="0" smtClean="0"/>
            <a:t>, v nichž je registrováno </a:t>
          </a:r>
          <a:br>
            <a:rPr lang="cs-CZ" sz="1600" kern="1200" dirty="0" smtClean="0"/>
          </a:br>
          <a:r>
            <a:rPr lang="cs-CZ" sz="1600" b="1" kern="1200" dirty="0" smtClean="0"/>
            <a:t>90 565 uživatelů </a:t>
          </a:r>
          <a:r>
            <a:rPr lang="cs-CZ" sz="1600" kern="1200" dirty="0" smtClean="0"/>
            <a:t>- </a:t>
          </a:r>
          <a:r>
            <a:rPr lang="cs-CZ" sz="1600" b="1" kern="1200" dirty="0" smtClean="0"/>
            <a:t>15,5 % obyvatel kraje</a:t>
          </a:r>
          <a:r>
            <a:rPr lang="cs-CZ" sz="1600" kern="1200" dirty="0" smtClean="0"/>
            <a:t>. </a:t>
          </a:r>
          <a:endParaRPr lang="cs-CZ" sz="1600" kern="1200" dirty="0"/>
        </a:p>
      </dsp:txBody>
      <dsp:txXfrm>
        <a:off x="34744" y="35087"/>
        <a:ext cx="6126917" cy="642238"/>
      </dsp:txXfrm>
    </dsp:sp>
    <dsp:sp modelId="{E2E5636D-53B7-4C1B-9A0C-B402BA35DC2E}">
      <dsp:nvSpPr>
        <dsp:cNvPr id="0" name=""/>
        <dsp:cNvSpPr/>
      </dsp:nvSpPr>
      <dsp:spPr>
        <a:xfrm>
          <a:off x="0" y="723193"/>
          <a:ext cx="6196405" cy="711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Knihovny mají </a:t>
          </a:r>
          <a:r>
            <a:rPr lang="cs-CZ" sz="1600" b="1" kern="1200" dirty="0" smtClean="0"/>
            <a:t>25 740 dětských uživatelů</a:t>
          </a:r>
          <a:r>
            <a:rPr lang="cs-CZ" sz="1600" kern="1200" dirty="0" smtClean="0"/>
            <a:t>, tj. </a:t>
          </a:r>
          <a:r>
            <a:rPr lang="cs-CZ" sz="1600" b="1" kern="1200" dirty="0" smtClean="0"/>
            <a:t>28 %</a:t>
          </a:r>
          <a:r>
            <a:rPr lang="cs-CZ" sz="1600" kern="1200" dirty="0" smtClean="0"/>
            <a:t> z celkového počtu registrovaných uživatelů. </a:t>
          </a:r>
          <a:endParaRPr lang="cs-CZ" sz="1600" kern="1200" dirty="0"/>
        </a:p>
      </dsp:txBody>
      <dsp:txXfrm>
        <a:off x="34744" y="757937"/>
        <a:ext cx="6126917" cy="642238"/>
      </dsp:txXfrm>
    </dsp:sp>
    <dsp:sp modelId="{A99F8D7F-BDCA-4783-B873-1CF9D300E271}">
      <dsp:nvSpPr>
        <dsp:cNvPr id="0" name=""/>
        <dsp:cNvSpPr/>
      </dsp:nvSpPr>
      <dsp:spPr>
        <a:xfrm>
          <a:off x="0" y="1446042"/>
          <a:ext cx="6196405" cy="711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Služby knihoven využilo v roce 2017 téměř </a:t>
          </a:r>
          <a:r>
            <a:rPr lang="cs-CZ" sz="1600" b="1" kern="1200" dirty="0" smtClean="0"/>
            <a:t>3 miliony návštěvníků</a:t>
          </a:r>
          <a:r>
            <a:rPr lang="cs-CZ" sz="1600" kern="1200" dirty="0" smtClean="0"/>
            <a:t>. Z toho téměř jedna polovina návštěvníků využívá elektronické služby knihoven (přístupu do speciálních databází, digitálních knihoven, …) </a:t>
          </a:r>
          <a:endParaRPr lang="cs-CZ" sz="1600" kern="1200" dirty="0"/>
        </a:p>
      </dsp:txBody>
      <dsp:txXfrm>
        <a:off x="34744" y="1480786"/>
        <a:ext cx="6126917" cy="642238"/>
      </dsp:txXfrm>
    </dsp:sp>
    <dsp:sp modelId="{F15854ED-9ACC-4FE6-A5A1-7ED862005682}">
      <dsp:nvSpPr>
        <dsp:cNvPr id="0" name=""/>
        <dsp:cNvSpPr/>
      </dsp:nvSpPr>
      <dsp:spPr>
        <a:xfrm>
          <a:off x="0" y="2168892"/>
          <a:ext cx="6196405" cy="711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Ročně knihovny svým uživatelům poskytnou téměř </a:t>
          </a:r>
          <a:r>
            <a:rPr lang="cs-CZ" sz="1600" b="1" kern="1200" dirty="0" smtClean="0"/>
            <a:t>4,3 mil. výpůjček</a:t>
          </a:r>
          <a:r>
            <a:rPr lang="cs-CZ" sz="1600" kern="1200" dirty="0" smtClean="0"/>
            <a:t> knih a dalších dokumentů. </a:t>
          </a:r>
          <a:endParaRPr lang="cs-CZ" sz="1600" kern="1200" dirty="0"/>
        </a:p>
      </dsp:txBody>
      <dsp:txXfrm>
        <a:off x="34744" y="2203636"/>
        <a:ext cx="6126917" cy="642238"/>
      </dsp:txXfrm>
    </dsp:sp>
    <dsp:sp modelId="{EA06558B-9D01-44FB-8C46-2C190CE22DCB}">
      <dsp:nvSpPr>
        <dsp:cNvPr id="0" name=""/>
        <dsp:cNvSpPr/>
      </dsp:nvSpPr>
      <dsp:spPr>
        <a:xfrm>
          <a:off x="0" y="2891742"/>
          <a:ext cx="6196405" cy="711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 knihovnách kraje bylo v roce 2017 uživatelům k dispozici </a:t>
          </a:r>
          <a:r>
            <a:rPr lang="cs-CZ" sz="1600" b="1" kern="1200" dirty="0" smtClean="0"/>
            <a:t>858 PC</a:t>
          </a:r>
          <a:r>
            <a:rPr lang="cs-CZ" sz="1600" kern="1200" dirty="0" smtClean="0"/>
            <a:t>, z nichž bylo </a:t>
          </a:r>
          <a:r>
            <a:rPr lang="cs-CZ" sz="1600" b="1" kern="1200" dirty="0" smtClean="0"/>
            <a:t>807 PC připojeno na internet</a:t>
          </a:r>
          <a:r>
            <a:rPr lang="cs-CZ" sz="1600" kern="1200" dirty="0" smtClean="0"/>
            <a:t>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Elektronický katalog mělo v roce 2017 268 knihoven kraje. </a:t>
          </a:r>
          <a:endParaRPr lang="cs-CZ" sz="1600" kern="1200" dirty="0"/>
        </a:p>
      </dsp:txBody>
      <dsp:txXfrm>
        <a:off x="34744" y="2926486"/>
        <a:ext cx="6126917" cy="642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ECB68-8AF0-488C-97B7-051DF08FAAA6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4649-84D5-4B87-9E7E-6FADE67E6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0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AKTUALIZOVATVe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Zlínském kraji v roce 2016 pracovalo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396 základních knihoven: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knihoven s profesionálními pracovníky s jejich 76 pobočkami (včetně KKFBZ), 253 základních knihoven s neprofesionálními pracovníky s jejich 17 pobočkami.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11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Návštěvníci akcí </a:t>
            </a:r>
          </a:p>
          <a:p>
            <a:pPr rtl="0" eaLnBrk="1" fontAlgn="b" latinLnBrk="0" hangingPunct="1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166278</a:t>
            </a:r>
          </a:p>
          <a:p>
            <a:pPr rtl="0" eaLnBrk="1" fontAlgn="b" latinLnBrk="0" hangingPunct="1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178796</a:t>
            </a:r>
          </a:p>
          <a:p>
            <a:pPr rtl="0" eaLnBrk="1" fontAlgn="b" latinLnBrk="0" hangingPunct="1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206243</a:t>
            </a:r>
          </a:p>
          <a:p>
            <a:pPr rtl="0" eaLnBrk="1" fontAlgn="b" latinLnBrk="0" hangingPunct="1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226076</a:t>
            </a:r>
          </a:p>
          <a:p>
            <a:pPr rtl="0" eaLnBrk="1" fontAlgn="b" latinLnBrk="0" hangingPunct="1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231 967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53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Hlavní cíl byl splněn díky naplňování dílčích cílů koncepce.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Hlavní cíl byl splněn díky naplňování dílčích cílů koncepce.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6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Hlavní cíl byl splněn díky naplňování dílčích cílů koncepce.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6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pouze 13 obcí v roce 2016 nenakoupilo žádné dokumenty, což bylo v některých případech jen mimořádné.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71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Vychází z</a:t>
            </a:r>
            <a:r>
              <a:rPr lang="cs-CZ" baseline="0" dirty="0" smtClean="0"/>
              <a:t> celostátní koncepce rozvoje knihoven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8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E-výpůjčky – KKFBZ +PK, Boršice,</a:t>
            </a:r>
            <a:r>
              <a:rPr lang="cs-CZ" baseline="0" dirty="0" smtClean="0"/>
              <a:t> Rožnov, Val. Mez, Val. Klobouky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4649-84D5-4B87-9E7E-6FADE67E68D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68AECE-41FB-4E9E-9685-8722871DE7CA}" type="datetimeFigureOut">
              <a:rPr lang="cs-CZ" smtClean="0"/>
              <a:t>15.6.2018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AE545A-757A-43B0-9353-A8E251D83BC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bz.cz/sites/default/files/souboryredakce/ZPRAVA_RF_2017_ZLINSKY_KRAJ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kfbz.cz/sites/default/files/souboryredakce/plneni_standardu_vkis_2017_v_zk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kvalmez.cz/" TargetMode="External"/><Relationship Id="rId2" Type="http://schemas.openxmlformats.org/officeDocument/2006/relationships/hyperlink" Target="https://knihovna.kcbilovec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vysociny.cz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bz.cz/koncepce-rozvoje-regionalnich-funkci-knihoven-ve-zlinskem-kraji-2018-202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Nová koncepce regionálních funkcí knihoven</a:t>
            </a:r>
            <a:br>
              <a:rPr lang="cs-CZ" sz="3600" dirty="0" smtClean="0"/>
            </a:br>
            <a:r>
              <a:rPr lang="cs-CZ" sz="3600" dirty="0" smtClean="0"/>
              <a:t>ve Zlínském kraji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 období 2018 –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0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 knihoven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Zřizovatelé knihoven investují do zpříjemňování prostředí knihoven</a:t>
            </a:r>
            <a:r>
              <a:rPr lang="cs-CZ" dirty="0" smtClean="0"/>
              <a:t>.</a:t>
            </a:r>
          </a:p>
          <a:p>
            <a:r>
              <a:rPr lang="cs-CZ" dirty="0" smtClean="0"/>
              <a:t>Bezbariérový </a:t>
            </a:r>
            <a:r>
              <a:rPr lang="cs-CZ" dirty="0"/>
              <a:t>přístup uživatelům je umožněn ve </a:t>
            </a:r>
            <a:r>
              <a:rPr lang="cs-CZ" dirty="0" smtClean="0"/>
              <a:t>121 </a:t>
            </a:r>
            <a:r>
              <a:rPr lang="cs-CZ" dirty="0"/>
              <a:t>knihovnách kraje. </a:t>
            </a:r>
            <a:endParaRPr lang="cs-CZ" dirty="0" smtClean="0"/>
          </a:p>
          <a:p>
            <a:r>
              <a:rPr lang="cs-CZ" dirty="0" smtClean="0"/>
              <a:t>172 </a:t>
            </a:r>
            <a:r>
              <a:rPr lang="cs-CZ" dirty="0"/>
              <a:t>knihoven </a:t>
            </a:r>
            <a:r>
              <a:rPr lang="cs-CZ" dirty="0" smtClean="0"/>
              <a:t>umožňuje   </a:t>
            </a:r>
            <a:r>
              <a:rPr lang="cs-CZ" dirty="0"/>
              <a:t>Wi-Fi </a:t>
            </a:r>
            <a:r>
              <a:rPr lang="cs-CZ" dirty="0" smtClean="0"/>
              <a:t>připojení k internetu.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306896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on-line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1600" b="1" dirty="0" smtClean="0"/>
              <a:t>Rozvoj </a:t>
            </a:r>
            <a:r>
              <a:rPr lang="cs-CZ" sz="1600" b="1" dirty="0"/>
              <a:t>on‑line služeb</a:t>
            </a:r>
            <a:r>
              <a:rPr lang="cs-CZ" sz="1600" dirty="0"/>
              <a:t> mohl být realizován díky automatizaci mnoha knihoven, webovým stránkám knihoven i pořizování on-line katalogů knihoven. </a:t>
            </a:r>
            <a:endParaRPr lang="cs-CZ" sz="1600" dirty="0" smtClean="0"/>
          </a:p>
          <a:p>
            <a:r>
              <a:rPr lang="cs-CZ" sz="1600" dirty="0" smtClean="0"/>
              <a:t>Dvě </a:t>
            </a:r>
            <a:r>
              <a:rPr lang="cs-CZ" sz="1600" dirty="0"/>
              <a:t>třetiny všech knihoven již mají umístěn svůj katalog na </a:t>
            </a:r>
            <a:r>
              <a:rPr lang="cs-CZ" sz="1600" dirty="0" smtClean="0"/>
              <a:t>webu.</a:t>
            </a:r>
          </a:p>
          <a:p>
            <a:r>
              <a:rPr lang="cs-CZ" sz="1600" dirty="0" smtClean="0"/>
              <a:t>Všechny </a:t>
            </a:r>
            <a:r>
              <a:rPr lang="cs-CZ" sz="1600" dirty="0"/>
              <a:t>knihovny kraje mají vlastní webovou stránku nebo potřebné informace na stránkách obce.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132856"/>
            <a:ext cx="3686175" cy="30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Statistika - vyhodnocování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b="1" dirty="0" smtClean="0"/>
              <a:t>Vyhodnocování </a:t>
            </a:r>
            <a:r>
              <a:rPr lang="cs-CZ" sz="1800" b="1" dirty="0"/>
              <a:t>statistických údajů</a:t>
            </a:r>
            <a:r>
              <a:rPr lang="cs-CZ" sz="1800" dirty="0"/>
              <a:t> z činnosti knihoven probíhá pravidelně. </a:t>
            </a:r>
            <a:endParaRPr lang="cs-CZ" sz="1800" dirty="0" smtClean="0"/>
          </a:p>
          <a:p>
            <a:pPr lvl="1"/>
            <a:r>
              <a:rPr lang="cs-CZ" sz="1400" dirty="0" smtClean="0"/>
              <a:t>Ročenka </a:t>
            </a:r>
            <a:r>
              <a:rPr lang="cs-CZ" sz="1400" dirty="0"/>
              <a:t>Knihovny Zlínského kraje je pravidelně vydávána a distribuována všem starostům a </a:t>
            </a:r>
            <a:r>
              <a:rPr lang="cs-CZ" sz="1400" dirty="0" smtClean="0"/>
              <a:t>knihovnám.</a:t>
            </a:r>
          </a:p>
          <a:p>
            <a:pPr lvl="1"/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Pravidelně je </a:t>
            </a:r>
            <a:r>
              <a:rPr lang="cs-CZ" sz="1400" dirty="0"/>
              <a:t>KKFBZ i pověřenými knihovnami </a:t>
            </a:r>
            <a:r>
              <a:rPr lang="cs-CZ" sz="1400" dirty="0" smtClean="0"/>
              <a:t>vyhodnocováno </a:t>
            </a:r>
            <a:r>
              <a:rPr lang="cs-CZ" sz="1400" dirty="0" smtClean="0">
                <a:hlinkClick r:id="rId3"/>
              </a:rPr>
              <a:t>plnění RF </a:t>
            </a:r>
            <a:r>
              <a:rPr lang="cs-CZ" sz="1400" dirty="0" smtClean="0"/>
              <a:t>a </a:t>
            </a:r>
            <a:r>
              <a:rPr lang="cs-CZ" sz="1400" dirty="0" smtClean="0">
                <a:hlinkClick r:id="rId4"/>
              </a:rPr>
              <a:t>standardů VKIS </a:t>
            </a:r>
            <a:r>
              <a:rPr lang="cs-CZ" sz="1400" dirty="0" smtClean="0"/>
              <a:t>a zveřejněno na webu KKFBZ a pověřených knihoven.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212976"/>
            <a:ext cx="5655200" cy="20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Průzkum </a:t>
            </a:r>
            <a:r>
              <a:rPr lang="cs-CZ" dirty="0"/>
              <a:t>spokojenosti uživatelů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Metodičky </a:t>
            </a:r>
            <a:r>
              <a:rPr lang="cs-CZ" sz="1800" dirty="0"/>
              <a:t>knihoven pomohly především malým knihovnám s </a:t>
            </a:r>
            <a:r>
              <a:rPr lang="cs-CZ" sz="1800" b="1" dirty="0"/>
              <a:t>průzkumem spokojenosti uživatelů</a:t>
            </a:r>
            <a:r>
              <a:rPr lang="cs-CZ" sz="1800" dirty="0"/>
              <a:t> obsluhovaných knihoven, průzkumy průběžně probíhají, v roce 2015 se uskutečnily výzkumy ve 155 neprofesionálních knihovnách kraje. KKFBZ uspořádala k tématu několik školení. </a:t>
            </a:r>
            <a:endParaRPr lang="cs-CZ" sz="1800" dirty="0" smtClean="0"/>
          </a:p>
          <a:p>
            <a:pPr lvl="1"/>
            <a:r>
              <a:rPr lang="cs-CZ" sz="1200" dirty="0" smtClean="0"/>
              <a:t>Knihovny </a:t>
            </a:r>
            <a:r>
              <a:rPr lang="cs-CZ" sz="1200" dirty="0"/>
              <a:t>se tak při zlepšování svých služeb mohly zaměřit na činnosti, které jsou uživateli žádané.</a:t>
            </a:r>
          </a:p>
          <a:p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4077072"/>
            <a:ext cx="161838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KKFBZ i všechny pověřené knihovny se na svých </a:t>
            </a:r>
            <a:r>
              <a:rPr lang="cs-CZ" sz="1400" b="1" dirty="0"/>
              <a:t>seminářích a poradách</a:t>
            </a:r>
            <a:r>
              <a:rPr lang="cs-CZ" sz="1400" dirty="0"/>
              <a:t> věnují aktuální problematice, seznamují knihovny s novými standardy </a:t>
            </a:r>
            <a:r>
              <a:rPr lang="cs-CZ" sz="1400" dirty="0" smtClean="0"/>
              <a:t>VKIS. </a:t>
            </a:r>
          </a:p>
          <a:p>
            <a:r>
              <a:rPr lang="cs-CZ" sz="1400" dirty="0" smtClean="0"/>
              <a:t>Pravidelné </a:t>
            </a:r>
            <a:r>
              <a:rPr lang="cs-CZ" sz="1400" b="1" dirty="0" smtClean="0"/>
              <a:t>vzdělávací </a:t>
            </a:r>
            <a:r>
              <a:rPr lang="cs-CZ" sz="1400" b="1" dirty="0"/>
              <a:t>kurzy</a:t>
            </a:r>
            <a:r>
              <a:rPr lang="cs-CZ" sz="1400" dirty="0"/>
              <a:t>. </a:t>
            </a:r>
            <a:endParaRPr lang="cs-CZ" sz="1400" dirty="0" smtClean="0"/>
          </a:p>
          <a:p>
            <a:r>
              <a:rPr lang="cs-CZ" sz="1400" dirty="0" smtClean="0"/>
              <a:t>V</a:t>
            </a:r>
            <a:r>
              <a:rPr lang="cs-CZ" sz="1400" dirty="0"/>
              <a:t> roce </a:t>
            </a:r>
            <a:r>
              <a:rPr lang="cs-CZ" sz="1400" dirty="0" smtClean="0"/>
              <a:t>2017 </a:t>
            </a:r>
            <a:r>
              <a:rPr lang="cs-CZ" sz="1400" dirty="0"/>
              <a:t>se </a:t>
            </a:r>
            <a:r>
              <a:rPr lang="cs-CZ" sz="1400" b="1" dirty="0"/>
              <a:t>v rámci regionálních funkcí uskutečnilo </a:t>
            </a:r>
            <a:r>
              <a:rPr lang="cs-CZ" sz="1400" b="1" dirty="0" smtClean="0"/>
              <a:t>48 </a:t>
            </a:r>
            <a:r>
              <a:rPr lang="cs-CZ" sz="1400" b="1" dirty="0"/>
              <a:t>vzdělávacích akcí</a:t>
            </a:r>
            <a:r>
              <a:rPr lang="cs-CZ" sz="1400" dirty="0"/>
              <a:t>, kterých se zúčastnilo </a:t>
            </a:r>
            <a:r>
              <a:rPr lang="cs-CZ" sz="1400" b="1" dirty="0" smtClean="0"/>
              <a:t>1040 </a:t>
            </a:r>
            <a:r>
              <a:rPr lang="cs-CZ" sz="1400" dirty="0"/>
              <a:t>knihovníků všech typů knihoven. </a:t>
            </a:r>
            <a:endParaRPr lang="cs-CZ" sz="1400" dirty="0" smtClean="0"/>
          </a:p>
          <a:p>
            <a:r>
              <a:rPr lang="cs-CZ" sz="1400" dirty="0"/>
              <a:t>P</a:t>
            </a:r>
            <a:r>
              <a:rPr lang="cs-CZ" sz="1400" dirty="0" smtClean="0"/>
              <a:t>roblémem </a:t>
            </a:r>
            <a:r>
              <a:rPr lang="cs-CZ" sz="1400" dirty="0"/>
              <a:t>stále zůstává, že školení a seminářů se neúčastní všichni knihovníci. </a:t>
            </a:r>
            <a:endParaRPr lang="cs-CZ" sz="1400" dirty="0" smtClean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348880"/>
            <a:ext cx="3200400" cy="21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Výměnné soubory a vlastní knihovní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603812"/>
          </a:xfrm>
        </p:spPr>
        <p:txBody>
          <a:bodyPr>
            <a:noAutofit/>
          </a:bodyPr>
          <a:lstStyle/>
          <a:p>
            <a:r>
              <a:rPr lang="cs-CZ" sz="1600" dirty="0" smtClean="0"/>
              <a:t>Významnou </a:t>
            </a:r>
            <a:r>
              <a:rPr lang="cs-CZ" sz="1600" dirty="0"/>
              <a:t>službou pro knihovny je </a:t>
            </a:r>
            <a:r>
              <a:rPr lang="cs-CZ" sz="1600" b="1" dirty="0"/>
              <a:t>nákup, zpracování a cirkulace výměnných souborů knih</a:t>
            </a:r>
            <a:r>
              <a:rPr lang="cs-CZ" sz="1600" dirty="0"/>
              <a:t>. </a:t>
            </a:r>
            <a:endParaRPr lang="cs-CZ" sz="1600" dirty="0" smtClean="0"/>
          </a:p>
          <a:p>
            <a:pPr lvl="1"/>
            <a:r>
              <a:rPr lang="cs-CZ" sz="1400" dirty="0" smtClean="0"/>
              <a:t>Nákup </a:t>
            </a:r>
            <a:r>
              <a:rPr lang="cs-CZ" sz="1400" dirty="0"/>
              <a:t>knih a dalších dokumentů do </a:t>
            </a:r>
            <a:r>
              <a:rPr lang="cs-CZ" sz="1400" dirty="0" smtClean="0"/>
              <a:t>výměnného </a:t>
            </a:r>
            <a:r>
              <a:rPr lang="cs-CZ" sz="1400" dirty="0"/>
              <a:t>fondu probíhá efektivně, všechny knihovny, které vytvářejí VF, využívají rabatů dodavatelů a tím se snižuje průměrná pořizovací cena jednotlivých knih. </a:t>
            </a:r>
            <a:endParaRPr lang="cs-CZ" sz="1400" dirty="0" smtClean="0"/>
          </a:p>
          <a:p>
            <a:r>
              <a:rPr lang="cs-CZ" sz="1600" dirty="0" smtClean="0"/>
              <a:t>Dařilo </a:t>
            </a:r>
            <a:r>
              <a:rPr lang="cs-CZ" sz="1600" dirty="0"/>
              <a:t>se také </a:t>
            </a:r>
            <a:r>
              <a:rPr lang="cs-CZ" sz="1600" dirty="0" smtClean="0"/>
              <a:t>motivovat </a:t>
            </a:r>
            <a:r>
              <a:rPr lang="cs-CZ" sz="1600" dirty="0"/>
              <a:t>knihovny k </a:t>
            </a:r>
            <a:r>
              <a:rPr lang="cs-CZ" sz="1600" b="1" dirty="0"/>
              <a:t>rozšiřování vlastního knihovního </a:t>
            </a:r>
            <a:r>
              <a:rPr lang="cs-CZ" sz="1600" b="1" dirty="0" smtClean="0"/>
              <a:t>fondu.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Většina </a:t>
            </a:r>
            <a:r>
              <a:rPr lang="cs-CZ" sz="1600" dirty="0"/>
              <a:t>knihoven neměla finanční a jiné prostředky na plnění </a:t>
            </a:r>
            <a:r>
              <a:rPr lang="cs-CZ" sz="1600" b="1" dirty="0"/>
              <a:t>standardu </a:t>
            </a:r>
            <a:r>
              <a:rPr lang="cs-CZ" sz="1600" b="1" dirty="0" smtClean="0"/>
              <a:t>roční obnovy knihovního fondu </a:t>
            </a:r>
            <a:r>
              <a:rPr lang="cs-CZ" sz="1600" dirty="0" smtClean="0"/>
              <a:t>(</a:t>
            </a:r>
            <a:r>
              <a:rPr lang="cs-CZ" sz="1600" dirty="0"/>
              <a:t>viz </a:t>
            </a:r>
            <a:r>
              <a:rPr lang="cs-CZ" sz="1600" dirty="0" smtClean="0"/>
              <a:t>Standard pro dobrý fond, </a:t>
            </a:r>
            <a:r>
              <a:rPr lang="cs-CZ" sz="1600" dirty="0"/>
              <a:t>který doporučuje </a:t>
            </a:r>
            <a:r>
              <a:rPr lang="cs-CZ" sz="1600" dirty="0" smtClean="0"/>
              <a:t>7 </a:t>
            </a:r>
            <a:r>
              <a:rPr lang="cs-CZ" sz="1600" dirty="0"/>
              <a:t>% roční obnovy </a:t>
            </a:r>
            <a:r>
              <a:rPr lang="cs-CZ" sz="1600" dirty="0" smtClean="0"/>
              <a:t>KF </a:t>
            </a:r>
            <a:r>
              <a:rPr lang="cs-CZ" sz="1600" dirty="0"/>
              <a:t>ve volném výběru novými přírůstky</a:t>
            </a:r>
            <a:r>
              <a:rPr lang="cs-CZ" sz="1600" dirty="0" smtClean="0"/>
              <a:t>)</a:t>
            </a:r>
          </a:p>
          <a:p>
            <a:pPr lvl="1"/>
            <a:r>
              <a:rPr lang="cs-CZ" sz="1400" dirty="0" smtClean="0"/>
              <a:t>Průměrně je procento roční obnovy KF v kraji 2,5 %. V roce 2017 splnilo standard 19 knihoven (např. Slušovice, Hutisko-Solanec, Košíky, Veselá). Tento </a:t>
            </a:r>
            <a:r>
              <a:rPr lang="cs-CZ" sz="1400" dirty="0"/>
              <a:t>úkol bude pokračovat i v nové </a:t>
            </a:r>
            <a:r>
              <a:rPr lang="cs-CZ" sz="1400" dirty="0" smtClean="0"/>
              <a:t>koncepci.</a:t>
            </a:r>
          </a:p>
          <a:p>
            <a:r>
              <a:rPr lang="cs-CZ" sz="1600" dirty="0" smtClean="0"/>
              <a:t>Standard nákupu knihovního fondu (30 Kč na obyvatele) splnilo v roce 2013 jen 48 knihoven, v roce 2017 splnilo standard 73 knihoven kraje (24 % knihoven).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31403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Knihovní fond veřejných knihoven kraje</a:t>
            </a:r>
            <a:endParaRPr lang="cs-CZ" sz="3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1964"/>
              </p:ext>
            </p:extLst>
          </p:nvPr>
        </p:nvGraphicFramePr>
        <p:xfrm>
          <a:off x="2915816" y="5733256"/>
          <a:ext cx="3487899" cy="96520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27939"/>
                <a:gridCol w="1259960"/>
              </a:tblGrid>
              <a:tr h="2413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2017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Knihovní fond (stav k 31. 12.)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2 968 993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Přírůstek za rok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96 227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Úbytek za rok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121 319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Zástupný symbol pro obsah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0611885"/>
              </p:ext>
            </p:extLst>
          </p:nvPr>
        </p:nvGraphicFramePr>
        <p:xfrm>
          <a:off x="971600" y="2120900"/>
          <a:ext cx="3527375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Zástupný symbol pro obsah 1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62054265"/>
              </p:ext>
            </p:extLst>
          </p:nvPr>
        </p:nvGraphicFramePr>
        <p:xfrm>
          <a:off x="4664074" y="2119313"/>
          <a:ext cx="3652341" cy="360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92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Knihovny 2017</a:t>
            </a:r>
            <a:endParaRPr lang="cs-CZ" dirty="0">
              <a:solidFill>
                <a:schemeClr val="accent6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0062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2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Koncepce </a:t>
            </a:r>
            <a:r>
              <a:rPr lang="cs-CZ" dirty="0"/>
              <a:t>rozvoje regionálních funkcí knihoven 2018 –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Tento materiál byl dne 29. 1. 2018 vzat na vědomí Radou Zlínského kraje.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9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cíl nové koncepce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Prostřednictvím </a:t>
            </a:r>
            <a:r>
              <a:rPr lang="cs-CZ" b="1" dirty="0"/>
              <a:t>zkvalitňování výkonu regionálních funkcí knihovnám ve Zlínském kraji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dlouhodobě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zvyšovat podíl lidí,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kteří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knihovny využívají,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/>
              <a:t>a </a:t>
            </a:r>
            <a:r>
              <a:rPr lang="cs-CZ" b="1" dirty="0"/>
              <a:t>tím podpořit </a:t>
            </a:r>
            <a:r>
              <a:rPr lang="cs-CZ" b="1" dirty="0" smtClean="0"/>
              <a:t>proces</a:t>
            </a:r>
            <a:br>
              <a:rPr lang="cs-CZ" b="1" dirty="0" smtClean="0"/>
            </a:br>
            <a:r>
              <a:rPr lang="cs-CZ" b="1" dirty="0" smtClean="0"/>
              <a:t>zvyšování </a:t>
            </a:r>
            <a:r>
              <a:rPr lang="cs-CZ" b="1" dirty="0"/>
              <a:t>čtenářské a informační gramotnosti, osobního rozvoje obyvatel kraje a jejich vzdělanostní úroveň</a:t>
            </a:r>
            <a:r>
              <a:rPr lang="cs-CZ" b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Regionální funkce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KKFBZ </a:t>
            </a:r>
            <a:r>
              <a:rPr lang="cs-CZ" dirty="0"/>
              <a:t>je regionálním centrem knihovnických, bibliografických a informačních služeb pro síť veřejných knihoven Zlínského kraje.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základě smluvního vztahu pověřila KKFB výkonem regionálních funkcí pro základní knihovny:</a:t>
            </a:r>
          </a:p>
          <a:p>
            <a:pPr lvl="1"/>
            <a:r>
              <a:rPr lang="cs-CZ" dirty="0"/>
              <a:t>pro okres Kroměříž Knihovnu Kroměřížska – příspěvkovou organizaci</a:t>
            </a:r>
          </a:p>
          <a:p>
            <a:pPr lvl="1"/>
            <a:r>
              <a:rPr lang="cs-CZ" dirty="0"/>
              <a:t>pro okres Uherské Hradiště Knihovnu Bedřicha Beneše Buchlovana, příspěvkovou organizaci</a:t>
            </a:r>
          </a:p>
          <a:p>
            <a:pPr lvl="1"/>
            <a:r>
              <a:rPr lang="cs-CZ" dirty="0"/>
              <a:t>pro okres Vsetín Masarykovu veřejnou knihovnu Vsetín</a:t>
            </a:r>
          </a:p>
          <a:p>
            <a:r>
              <a:rPr lang="cs-CZ" dirty="0"/>
              <a:t>Zajištění výkonu regionálních funkcí se </a:t>
            </a:r>
            <a:r>
              <a:rPr lang="cs-CZ" dirty="0" smtClean="0"/>
              <a:t>řídí:</a:t>
            </a:r>
          </a:p>
          <a:p>
            <a:pPr lvl="1"/>
            <a:r>
              <a:rPr lang="cs-CZ" dirty="0" smtClean="0"/>
              <a:t>Metodickým </a:t>
            </a:r>
            <a:r>
              <a:rPr lang="cs-CZ" dirty="0"/>
              <a:t>pokynem Ministerstva kultury k zajištění výkonu regionálních funkcí knihoven (z roku 2014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Zásadami </a:t>
            </a:r>
            <a:r>
              <a:rPr lang="cs-CZ" dirty="0"/>
              <a:t>zajištění regionálních funkcí knihoven ve Zlínském </a:t>
            </a:r>
            <a:r>
              <a:rPr lang="cs-CZ" dirty="0" smtClean="0"/>
              <a:t>kraji.</a:t>
            </a:r>
          </a:p>
          <a:p>
            <a:pPr lvl="1"/>
            <a:r>
              <a:rPr lang="cs-CZ" dirty="0" smtClean="0"/>
              <a:t>Koncepcí </a:t>
            </a:r>
            <a:r>
              <a:rPr lang="cs-CZ" dirty="0"/>
              <a:t>rozvoje RF ve Zlínském kraji v letech 2014–2017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4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Rozvojové oblasti a nejdůležitější cíle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Zlepšení </a:t>
            </a:r>
            <a:r>
              <a:rPr lang="cs-CZ" dirty="0"/>
              <a:t>obsahu a kvality knihovních fondů ve veřejných knihovnách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Systematické </a:t>
            </a:r>
            <a:r>
              <a:rPr lang="cs-CZ" dirty="0"/>
              <a:t>odborné vzdělávání knihovníků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Podpora </a:t>
            </a:r>
            <a:r>
              <a:rPr lang="cs-CZ" dirty="0"/>
              <a:t>regionálních automatizovaných knihovnických systémů a zapojování do centrálních služeb včetně propagace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Aktuální </a:t>
            </a:r>
            <a:r>
              <a:rPr lang="cs-CZ" dirty="0"/>
              <a:t>a funkční webové stránky v knihovnách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Zlepšení </a:t>
            </a:r>
            <a:r>
              <a:rPr lang="cs-CZ" dirty="0"/>
              <a:t>využití on-line katalogů prostřednictvím </a:t>
            </a:r>
            <a:r>
              <a:rPr lang="cs-CZ" dirty="0" smtClean="0"/>
              <a:t>propagace </a:t>
            </a:r>
            <a:r>
              <a:rPr lang="cs-CZ" dirty="0"/>
              <a:t>a vzdělávání knihovníků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Podpora </a:t>
            </a:r>
            <a:r>
              <a:rPr lang="cs-CZ" dirty="0"/>
              <a:t>místní regionální historie a tradic v knihovnách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Posilování </a:t>
            </a:r>
            <a:r>
              <a:rPr lang="cs-CZ" dirty="0"/>
              <a:t>spolupráce knihoven s místními mateřskými a základními školami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Zvýšit informovanost starostů a zástupců </a:t>
            </a:r>
            <a:r>
              <a:rPr lang="cs-CZ" dirty="0" smtClean="0"/>
              <a:t>obcí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Poradenská a konzultační činnost, metodické návštěvy, plány, rozbory </a:t>
            </a:r>
          </a:p>
          <a:p>
            <a:pPr lvl="0"/>
            <a:r>
              <a:rPr lang="cs-CZ" dirty="0" smtClean="0"/>
              <a:t>Krajská </a:t>
            </a:r>
            <a:r>
              <a:rPr lang="cs-CZ" dirty="0"/>
              <a:t>knihovna</a:t>
            </a:r>
          </a:p>
          <a:p>
            <a:pPr lvl="1"/>
            <a:r>
              <a:rPr lang="cs-CZ" sz="2400" dirty="0"/>
              <a:t>K propagaci nové koncepce zorganizuje krajský seminář pro knihovníky, případně využije různá setkání starostů v rámci kraje.</a:t>
            </a:r>
          </a:p>
          <a:p>
            <a:pPr lvl="1"/>
            <a:r>
              <a:rPr lang="cs-CZ" sz="2400" dirty="0"/>
              <a:t>Vystoupí na motivačním semináři k Vesnici roku, který organizuje MMR.</a:t>
            </a:r>
          </a:p>
          <a:p>
            <a:pPr lvl="0"/>
            <a:r>
              <a:rPr lang="cs-CZ" dirty="0"/>
              <a:t>Krajská knihovna a pověřené knihovny: </a:t>
            </a:r>
          </a:p>
          <a:p>
            <a:pPr lvl="1"/>
            <a:r>
              <a:rPr lang="cs-CZ" sz="2400" dirty="0"/>
              <a:t>Posílit pravidelnou komunikaci se zřizovateli knihoven prostřednictvím uskutečnění minimálně jedné metodické návštěvy se zástupci všech obcí ročně (případně konzultace).</a:t>
            </a:r>
          </a:p>
          <a:p>
            <a:pPr lvl="1"/>
            <a:r>
              <a:rPr lang="cs-CZ" sz="2400" dirty="0"/>
              <a:t>Jedenkrát ročně zorganizovat seminář pro knihovníky s účastí starostů. Pro informování starostů dle možností využívat shromáždění starostů (např. v rámci mikroregionů).</a:t>
            </a:r>
          </a:p>
          <a:p>
            <a:pPr lvl="1"/>
            <a:r>
              <a:rPr lang="cs-CZ" sz="2400" dirty="0"/>
              <a:t>Zpřístupňovat aktuální informace z oblasti legislativy a metodicky vést knihovny k dodržování platných právních předpisů a k ochraně osobních údajů.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Rozšířit a zefektivnit vytváření a cirkulaci výměnných souborů knih a dalších dokumentů v rámci regionu především pro malé obce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4353672" cy="3602736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Akvizice, katalogizace a technická úprava nových knih výměnného fondu, tvorba souborů, jejich distribuce do knihoven (minimum dvakrát ročně 60 svazků), evidence pohybu výměnného fondu.</a:t>
            </a:r>
          </a:p>
          <a:p>
            <a:pPr lvl="0"/>
            <a:r>
              <a:rPr lang="cs-CZ" dirty="0" smtClean="0"/>
              <a:t>Výměnný </a:t>
            </a:r>
            <a:r>
              <a:rPr lang="cs-CZ" dirty="0"/>
              <a:t>fond doplňovat nejen žádanou beletrií, ale i kvalitními nadčasovými naučnými publikacemi, jejichž pořízení by si malé knihovny nemohly dovolit.</a:t>
            </a:r>
          </a:p>
          <a:p>
            <a:pPr lvl="0"/>
            <a:r>
              <a:rPr lang="cs-CZ" dirty="0"/>
              <a:t>Výběr souborů provádět s ohledem na potřeby knihoven a ve spolupráci s knihovníky.</a:t>
            </a:r>
          </a:p>
          <a:p>
            <a:pPr lvl="0"/>
            <a:r>
              <a:rPr lang="cs-CZ" dirty="0" smtClean="0"/>
              <a:t>Podporovat </a:t>
            </a:r>
            <a:r>
              <a:rPr lang="cs-CZ" dirty="0"/>
              <a:t>atraktivitu výměnných souborů (zařazením různých dokumentů, např. audioknih</a:t>
            </a:r>
            <a:r>
              <a:rPr lang="cs-CZ" dirty="0" smtClean="0"/>
              <a:t>).</a:t>
            </a:r>
          </a:p>
          <a:p>
            <a:r>
              <a:rPr lang="cs-CZ" dirty="0"/>
              <a:t>Motivovat knihovny k obnově vlastního knihovního fondu. 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060848"/>
            <a:ext cx="2027931" cy="36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Usilovat o zlepšení obsahu a kvality knihovních fondů ve veřejných knihovnách.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Propagovat </a:t>
            </a:r>
            <a:r>
              <a:rPr lang="cs-CZ" i="1" dirty="0"/>
              <a:t>Standard pro dobrý fond</a:t>
            </a:r>
          </a:p>
          <a:p>
            <a:r>
              <a:rPr lang="cs-CZ" dirty="0"/>
              <a:t>Vést knihovny k pravidelné aktualizaci knihovního fondu a vyřazování opotřebených a zastaralých dokumentů.</a:t>
            </a:r>
          </a:p>
          <a:p>
            <a:pPr lvl="0"/>
            <a:r>
              <a:rPr lang="cs-CZ" dirty="0" smtClean="0"/>
              <a:t>Zohlednit </a:t>
            </a:r>
            <a:r>
              <a:rPr lang="cs-CZ" dirty="0"/>
              <a:t>při tvorbě knihovního fondu věkové, vzdělanostní a sociální složení obyvatel obce a jejich potřeby, zvláštní podmínky v obci (školy, spádovost, národnostní poměry apod.), vytvářet fond jako sbírku různorodých dokumentů pro všechny věkové skupiny, pravidelně doplňovat regionální fond.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5" y="3781027"/>
            <a:ext cx="3651898" cy="20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Nákup a zpracování knihovních fondů pořízených z prostředků provozovatele (obce) a jejich </a:t>
            </a:r>
            <a:r>
              <a:rPr lang="cs-CZ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distribuce</a:t>
            </a:r>
            <a:endParaRPr lang="cs-CZ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sz="2400" dirty="0" smtClean="0"/>
              <a:t>Snažit </a:t>
            </a:r>
            <a:r>
              <a:rPr lang="cs-CZ" sz="2400" dirty="0"/>
              <a:t>se o zvyšování příspěvků obcí a měst na nákup knih s ohledem na zvyšující se ceny i doporučené knihovnické standardy.</a:t>
            </a:r>
          </a:p>
          <a:p>
            <a:pPr lvl="0"/>
            <a:r>
              <a:rPr lang="cs-CZ" sz="2400" dirty="0"/>
              <a:t>Objasňovat knihovnám a jejich zřizovatelům přínosy hromadného nákupu a zpracování knihovních fondů (výhody množstevních slev).</a:t>
            </a:r>
          </a:p>
          <a:p>
            <a:pPr lvl="0"/>
            <a:r>
              <a:rPr lang="cs-CZ" sz="2400" dirty="0"/>
              <a:t>Knihovnám, které využívají AKS, poskytovat i zpracované katalogizační záznamy v elektronické podobě (v závislosti na typu AKS). Zajistit tak vysoce odborné zpracování knihovního fondu i v menších knihovnách.</a:t>
            </a:r>
            <a:r>
              <a:rPr lang="cs-CZ" sz="2400" b="1" dirty="0"/>
              <a:t> 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7693">
            <a:off x="1154138" y="3572744"/>
            <a:ext cx="3096344" cy="23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knihovníků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Organizovat akce se zaměřením na: </a:t>
            </a:r>
          </a:p>
          <a:p>
            <a:pPr lvl="0"/>
            <a:r>
              <a:rPr lang="cs-CZ" dirty="0"/>
              <a:t>zvýšení kvalifikace </a:t>
            </a:r>
            <a:r>
              <a:rPr lang="cs-CZ" dirty="0" smtClean="0"/>
              <a:t>knihovníků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oblasti knihovnictví, informačních technologií s vazbou </a:t>
            </a:r>
            <a:r>
              <a:rPr lang="cs-CZ" b="1" dirty="0"/>
              <a:t>na elektronické služby</a:t>
            </a:r>
            <a:r>
              <a:rPr lang="cs-CZ" dirty="0"/>
              <a:t>, </a:t>
            </a:r>
          </a:p>
          <a:p>
            <a:pPr lvl="0"/>
            <a:r>
              <a:rPr lang="cs-CZ" dirty="0"/>
              <a:t>zvýšení úrovně v oblasti informačního vzdělávání uživatelů s cílem zvýšení schopnosti </a:t>
            </a:r>
            <a:r>
              <a:rPr lang="cs-CZ" b="1" dirty="0"/>
              <a:t>efektivně využívat informační zdroje</a:t>
            </a:r>
            <a:r>
              <a:rPr lang="cs-CZ" dirty="0"/>
              <a:t> (především profesionální knihovny),</a:t>
            </a:r>
          </a:p>
          <a:p>
            <a:pPr lvl="0"/>
            <a:r>
              <a:rPr lang="cs-CZ" dirty="0"/>
              <a:t>efektivitu a odbornou kvalitu knihovnických činností,</a:t>
            </a:r>
          </a:p>
          <a:p>
            <a:pPr lvl="0"/>
            <a:r>
              <a:rPr lang="cs-CZ" dirty="0"/>
              <a:t>posílení komunitní role knihoven a zlepšení prostředí knihoven,</a:t>
            </a:r>
          </a:p>
          <a:p>
            <a:pPr lvl="0"/>
            <a:r>
              <a:rPr lang="cs-CZ" dirty="0"/>
              <a:t>posílení čtenářské a informační gramotnosti dětí.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337">
            <a:off x="1115616" y="3645024"/>
            <a:ext cx="3200400" cy="21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-60000">
            <a:off x="1121429" y="863404"/>
            <a:ext cx="3064827" cy="692881"/>
          </a:xfrm>
        </p:spPr>
        <p:txBody>
          <a:bodyPr>
            <a:normAutofit fontScale="90000"/>
          </a:bodyPr>
          <a:lstStyle/>
          <a:p>
            <a:r>
              <a:rPr lang="cs-CZ" dirty="0"/>
              <a:t>Vzdělávání knihovníků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sz="2400" dirty="0" smtClean="0"/>
              <a:t>Pověřené knihovny:</a:t>
            </a:r>
          </a:p>
          <a:p>
            <a:pPr lvl="0"/>
            <a:r>
              <a:rPr lang="cs-CZ" sz="2400" dirty="0" smtClean="0"/>
              <a:t>Uspořádat </a:t>
            </a:r>
            <a:r>
              <a:rPr lang="cs-CZ" sz="2400" b="1" dirty="0"/>
              <a:t>1–2 semináře nebo porady pro neprofesionální knihovníky</a:t>
            </a:r>
            <a:r>
              <a:rPr lang="cs-CZ" sz="2400" dirty="0"/>
              <a:t> ročně.</a:t>
            </a:r>
          </a:p>
          <a:p>
            <a:pPr lvl="0"/>
            <a:r>
              <a:rPr lang="cs-CZ" sz="2400" dirty="0"/>
              <a:t>Uspořádat </a:t>
            </a:r>
            <a:r>
              <a:rPr lang="cs-CZ" sz="2400" b="1" dirty="0"/>
              <a:t>3–4 porady profesionálních knihoven ročně </a:t>
            </a:r>
            <a:r>
              <a:rPr lang="cs-CZ" sz="2400" dirty="0"/>
              <a:t>v každé pověřené knihovně nebo v některé z profesionálních knihoven.</a:t>
            </a:r>
          </a:p>
          <a:p>
            <a:pPr lvl="0"/>
            <a:r>
              <a:rPr lang="cs-CZ" sz="2400" dirty="0"/>
              <a:t>Využívat možností elektronické komunikace ke vzdělávacím a informačním účelům:</a:t>
            </a:r>
          </a:p>
          <a:p>
            <a:pPr lvl="1"/>
            <a:r>
              <a:rPr lang="cs-CZ" dirty="0"/>
              <a:t>webové stránky KKFBZ a pověřených knihoven – sekce Knihovnám,</a:t>
            </a:r>
          </a:p>
          <a:p>
            <a:pPr lvl="1"/>
            <a:r>
              <a:rPr lang="cs-CZ" dirty="0"/>
              <a:t>e-mailová komunikace (zprostředkování důležitých informací z elektronických diskusních konferencí apod.).</a:t>
            </a:r>
          </a:p>
          <a:p>
            <a:pPr lvl="0"/>
            <a:r>
              <a:rPr lang="cs-CZ" sz="2400" dirty="0"/>
              <a:t>Nabízet možnost vzdělávání prostřednictvím </a:t>
            </a:r>
            <a:r>
              <a:rPr lang="cs-CZ" sz="2400" b="1" dirty="0"/>
              <a:t>e-learningových kurzů. 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 rot="-60000">
            <a:off x="1130075" y="1555386"/>
            <a:ext cx="3048891" cy="41689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1900" dirty="0"/>
              <a:t>Krajská knihovna: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dirty="0"/>
              <a:t>Uspořádat </a:t>
            </a:r>
            <a:r>
              <a:rPr lang="cs-CZ" b="1" dirty="0" smtClean="0"/>
              <a:t>1 seminář </a:t>
            </a:r>
            <a:r>
              <a:rPr lang="cs-CZ" b="1" dirty="0"/>
              <a:t>pro profesionální knihovny ročně </a:t>
            </a:r>
            <a:r>
              <a:rPr lang="cs-CZ" dirty="0"/>
              <a:t>pořádaný v KKFBZ nebo některé z pověřených knihoven.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dirty="0"/>
              <a:t>Uspořádat </a:t>
            </a:r>
            <a:r>
              <a:rPr lang="cs-CZ" b="1" dirty="0"/>
              <a:t>3–4 porady ředitelů a metodiků </a:t>
            </a:r>
            <a:r>
              <a:rPr lang="cs-CZ" dirty="0"/>
              <a:t>pověřených knihoven ročně </a:t>
            </a:r>
            <a:endParaRPr lang="cs-CZ" dirty="0" smtClean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urz </a:t>
            </a:r>
            <a:r>
              <a:rPr lang="cs-CZ" b="1" dirty="0"/>
              <a:t>Knihovnické minimum </a:t>
            </a:r>
            <a:r>
              <a:rPr lang="cs-CZ" dirty="0"/>
              <a:t>pro pracovníky menších knihoven jedenkrát ročně </a:t>
            </a:r>
            <a:r>
              <a:rPr lang="cs-CZ" dirty="0" smtClean="0"/>
              <a:t>(</a:t>
            </a:r>
            <a:r>
              <a:rPr lang="cs-CZ" dirty="0"/>
              <a:t>praxe proběhne v pověřených knihovnách).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dirty="0"/>
              <a:t>Organizovat </a:t>
            </a:r>
            <a:r>
              <a:rPr lang="cs-CZ" b="1" dirty="0"/>
              <a:t>školení</a:t>
            </a:r>
            <a:r>
              <a:rPr lang="cs-CZ" dirty="0"/>
              <a:t> směřující k naplnění celostátní koncepce rozvoje knihoven určené především profesionálním pracovníkům knihoven.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b="1" dirty="0"/>
              <a:t>Spolupracovat s Klubem dětských knihoven ZK </a:t>
            </a:r>
            <a:r>
              <a:rPr lang="cs-CZ" dirty="0"/>
              <a:t>při organizaci a propagaci seminářů.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dirty="0"/>
              <a:t>Uspořádat </a:t>
            </a:r>
            <a:r>
              <a:rPr lang="cs-CZ" b="1" dirty="0"/>
              <a:t>seminář knihoven paměťových institucí </a:t>
            </a:r>
            <a:r>
              <a:rPr lang="cs-CZ" dirty="0"/>
              <a:t>Zlínského kraje nejméně jedenkrát za 2 roky.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dirty="0"/>
              <a:t>Podle možností bude pořádat semináře </a:t>
            </a:r>
            <a:r>
              <a:rPr lang="cs-CZ" b="1" dirty="0"/>
              <a:t>pro pracovníky školních knihoven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17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Zavést moderní technologie do knihoven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cs-CZ" sz="2400" dirty="0"/>
              <a:t>Pomáhat při zavádění automatizace a metodická pomoc při podávání žádostí z dotace MK ČR VISK 3.</a:t>
            </a:r>
          </a:p>
          <a:p>
            <a:pPr lvl="1"/>
            <a:r>
              <a:rPr lang="cs-CZ" sz="2400" dirty="0" smtClean="0"/>
              <a:t>Prostřednictvím </a:t>
            </a:r>
            <a:r>
              <a:rPr lang="cs-CZ" sz="2400" dirty="0"/>
              <a:t>metodické práce a vzdělávání:</a:t>
            </a:r>
          </a:p>
          <a:p>
            <a:pPr lvl="2"/>
            <a:r>
              <a:rPr lang="cs-CZ" dirty="0"/>
              <a:t>Podporovat zavedení AKS s podporou modulu revize a </a:t>
            </a:r>
            <a:r>
              <a:rPr lang="cs-CZ" b="1" dirty="0"/>
              <a:t>OPAC u knihoven v obcích nad 500 obyvatel.</a:t>
            </a:r>
          </a:p>
          <a:p>
            <a:pPr lvl="2"/>
            <a:r>
              <a:rPr lang="cs-CZ" dirty="0"/>
              <a:t>Podporovat </a:t>
            </a:r>
            <a:r>
              <a:rPr lang="cs-CZ" b="1" dirty="0"/>
              <a:t>zavedení AKS (výpůjční modul) u knihoven v obcích nad 1 000 obyvatel.</a:t>
            </a:r>
          </a:p>
          <a:p>
            <a:pPr lvl="2"/>
            <a:r>
              <a:rPr lang="cs-CZ" dirty="0"/>
              <a:t>Vést knihovny k zapojení do kvalitních on-line katalogů, které lze číst </a:t>
            </a:r>
            <a:r>
              <a:rPr lang="cs-CZ" b="1" dirty="0"/>
              <a:t>na mobilních zařízeních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Podporovat budování a udržování </a:t>
            </a:r>
            <a:r>
              <a:rPr lang="cs-CZ" b="1" dirty="0"/>
              <a:t>regionálních automatizovaných knihovních </a:t>
            </a:r>
            <a:r>
              <a:rPr lang="cs-CZ" b="1" dirty="0" smtClean="0"/>
              <a:t>systémů a </a:t>
            </a:r>
            <a:r>
              <a:rPr lang="cs-CZ" b="1" dirty="0"/>
              <a:t>zapojování do centrálních služeb</a:t>
            </a:r>
            <a:r>
              <a:rPr lang="cs-CZ" dirty="0"/>
              <a:t> a jejich </a:t>
            </a:r>
            <a:r>
              <a:rPr lang="cs-CZ" dirty="0" smtClean="0"/>
              <a:t>propagace (</a:t>
            </a:r>
            <a:r>
              <a:rPr lang="cs-CZ" dirty="0"/>
              <a:t>např. Souborný katalog ČR, Portál Knihovny.cz).</a:t>
            </a:r>
          </a:p>
          <a:p>
            <a:pPr lvl="2"/>
            <a:r>
              <a:rPr lang="cs-CZ" dirty="0" smtClean="0"/>
              <a:t>Podporovat </a:t>
            </a:r>
            <a:r>
              <a:rPr lang="cs-CZ" dirty="0"/>
              <a:t>využívání </a:t>
            </a:r>
            <a:r>
              <a:rPr lang="cs-CZ" b="1" dirty="0"/>
              <a:t>digitálních dokumentů a e-výpůjček </a:t>
            </a:r>
            <a:r>
              <a:rPr lang="cs-CZ" dirty="0"/>
              <a:t>v </a:t>
            </a:r>
            <a:r>
              <a:rPr lang="cs-CZ" dirty="0" smtClean="0"/>
              <a:t>knihovnách (nyní poskytuje e-výpůjčky jen 8 knihoven kraje).</a:t>
            </a:r>
          </a:p>
          <a:p>
            <a:pPr lvl="2"/>
            <a:endParaRPr lang="cs-CZ" dirty="0"/>
          </a:p>
          <a:p>
            <a:pPr lvl="1"/>
            <a:r>
              <a:rPr lang="cs-CZ" sz="2400" dirty="0"/>
              <a:t>Zajišťovat servis AKS</a:t>
            </a:r>
          </a:p>
          <a:p>
            <a:pPr lvl="0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719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Aktuální a funkční webové stránky a </a:t>
            </a:r>
            <a:r>
              <a:rPr lang="cs-CZ" sz="3600" dirty="0" smtClean="0"/>
              <a:t>propagace </a:t>
            </a:r>
            <a:r>
              <a:rPr lang="cs-CZ" sz="3600" dirty="0"/>
              <a:t>aktivit </a:t>
            </a:r>
            <a:r>
              <a:rPr lang="cs-CZ" sz="3600" dirty="0" smtClean="0"/>
              <a:t>knihoven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200" dirty="0" smtClean="0"/>
              <a:t>Využití </a:t>
            </a:r>
            <a:r>
              <a:rPr lang="cs-CZ" sz="2200" dirty="0"/>
              <a:t>šablon, kontrola umístění všech informací podle standardu </a:t>
            </a:r>
            <a:r>
              <a:rPr lang="cs-CZ" sz="2200" dirty="0" smtClean="0"/>
              <a:t>VKIS</a:t>
            </a:r>
          </a:p>
          <a:p>
            <a:pPr lvl="0"/>
            <a:r>
              <a:rPr lang="cs-CZ" sz="2200" dirty="0" smtClean="0"/>
              <a:t>Příklady – soutěž Biblioweb</a:t>
            </a:r>
            <a:br>
              <a:rPr lang="cs-CZ" sz="2200" dirty="0" smtClean="0"/>
            </a:br>
            <a:r>
              <a:rPr lang="cs-CZ" sz="1700" dirty="0" smtClean="0"/>
              <a:t>(vítězem </a:t>
            </a:r>
            <a:r>
              <a:rPr lang="cs-CZ" sz="1700" dirty="0"/>
              <a:t>soutěže </a:t>
            </a:r>
            <a:r>
              <a:rPr lang="cs-CZ" sz="1700" dirty="0" smtClean="0"/>
              <a:t> 2018 se </a:t>
            </a:r>
            <a:r>
              <a:rPr lang="cs-CZ" sz="1700" dirty="0"/>
              <a:t>stala </a:t>
            </a:r>
            <a:r>
              <a:rPr lang="cs-CZ" sz="1700" dirty="0">
                <a:hlinkClick r:id="rId2"/>
              </a:rPr>
              <a:t>Městská knihovna </a:t>
            </a:r>
            <a:r>
              <a:rPr lang="cs-CZ" sz="1700" dirty="0" smtClean="0">
                <a:hlinkClick r:id="rId2"/>
              </a:rPr>
              <a:t>Bílovec</a:t>
            </a:r>
            <a:r>
              <a:rPr lang="cs-CZ" sz="1700" dirty="0" smtClean="0"/>
              <a:t>, 2</a:t>
            </a:r>
            <a:r>
              <a:rPr lang="cs-CZ" sz="1700" dirty="0"/>
              <a:t>. a 3. místo </a:t>
            </a:r>
            <a:r>
              <a:rPr lang="cs-CZ" sz="1700" dirty="0" smtClean="0">
                <a:hlinkClick r:id="rId3"/>
              </a:rPr>
              <a:t>Městská </a:t>
            </a:r>
            <a:r>
              <a:rPr lang="cs-CZ" sz="1700" dirty="0">
                <a:hlinkClick r:id="rId3"/>
              </a:rPr>
              <a:t>knihovna Valašské Meziříčí</a:t>
            </a:r>
            <a:r>
              <a:rPr lang="cs-CZ" sz="1700" dirty="0"/>
              <a:t> </a:t>
            </a:r>
            <a:r>
              <a:rPr lang="cs-CZ" sz="1700" dirty="0" smtClean="0"/>
              <a:t>a </a:t>
            </a:r>
            <a:r>
              <a:rPr lang="cs-CZ" sz="1700" dirty="0">
                <a:hlinkClick r:id="rId4"/>
              </a:rPr>
              <a:t>Krajská knihovna Vysočiny </a:t>
            </a:r>
            <a:r>
              <a:rPr lang="cs-CZ" sz="1700" dirty="0" smtClean="0"/>
              <a:t>)</a:t>
            </a:r>
          </a:p>
          <a:p>
            <a:pPr lvl="0"/>
            <a:r>
              <a:rPr lang="cs-CZ" sz="2200" dirty="0" smtClean="0"/>
              <a:t>Zabezpečení </a:t>
            </a:r>
            <a:r>
              <a:rPr lang="cs-CZ" sz="2200" dirty="0"/>
              <a:t>webu před únikem osobních údajů </a:t>
            </a:r>
            <a:r>
              <a:rPr lang="cs-CZ" sz="1700" dirty="0"/>
              <a:t>(nutnost přechodu na protokol HTTPS – viz doporučení ÚKR ČR ze dne 3. 8. 2017</a:t>
            </a:r>
            <a:r>
              <a:rPr lang="cs-CZ" sz="1700" dirty="0" smtClean="0"/>
              <a:t>).</a:t>
            </a:r>
          </a:p>
          <a:p>
            <a:pPr lvl="0"/>
            <a:r>
              <a:rPr lang="cs-CZ" sz="2200" dirty="0" smtClean="0"/>
              <a:t>Sledovat </a:t>
            </a:r>
            <a:r>
              <a:rPr lang="cs-CZ" sz="2200" dirty="0"/>
              <a:t>každoročně aktivity knihoven v public relations, prezentace příkladů dobré praxe na seminářích a poradách. </a:t>
            </a:r>
          </a:p>
          <a:p>
            <a:pPr lvl="0"/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4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Podpora místní regionální historie a tradic v knihovnách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 smtClean="0"/>
              <a:t>Vést knihovny k podpoře </a:t>
            </a:r>
            <a:r>
              <a:rPr lang="cs-CZ" b="1" dirty="0"/>
              <a:t>místní regionální historie a tradic v knihovnách</a:t>
            </a:r>
            <a:r>
              <a:rPr lang="cs-CZ" dirty="0"/>
              <a:t> </a:t>
            </a:r>
            <a:r>
              <a:rPr lang="cs-CZ" dirty="0" smtClean="0"/>
              <a:t>prostřednictvím:</a:t>
            </a:r>
          </a:p>
          <a:p>
            <a:pPr lvl="1"/>
            <a:r>
              <a:rPr lang="cs-CZ" dirty="0" smtClean="0"/>
              <a:t>pořádání </a:t>
            </a:r>
            <a:r>
              <a:rPr lang="cs-CZ" dirty="0"/>
              <a:t>kulturních a vzdělávacích akcí pro veřejnost zaměřených na regionální historii, regionální </a:t>
            </a:r>
            <a:r>
              <a:rPr lang="cs-CZ" dirty="0" smtClean="0"/>
              <a:t>literaturu</a:t>
            </a:r>
          </a:p>
          <a:p>
            <a:pPr lvl="1"/>
            <a:r>
              <a:rPr lang="cs-CZ" dirty="0" smtClean="0"/>
              <a:t>průběžné </a:t>
            </a:r>
            <a:r>
              <a:rPr lang="cs-CZ" dirty="0"/>
              <a:t>doplňování a péče o regionální knihovní fond atd.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132856"/>
            <a:ext cx="2482754" cy="1711413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82116" y="3659043"/>
            <a:ext cx="2416407" cy="1812305"/>
          </a:xfrm>
        </p:spPr>
      </p:pic>
    </p:spTree>
    <p:extLst>
      <p:ext uri="{BB962C8B-B14F-4D97-AF65-F5344CB8AC3E}">
        <p14:creationId xmlns:p14="http://schemas.microsoft.com/office/powerpoint/2010/main" val="26159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303 veřejných knihoven Zlínského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0530202"/>
              </p:ext>
            </p:extLst>
          </p:nvPr>
        </p:nvGraphicFramePr>
        <p:xfrm>
          <a:off x="971600" y="2060848"/>
          <a:ext cx="7200800" cy="367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594928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Celkem v kraji pracuje 303 knihoven + 92 poboček těchto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7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Posilovat spolupráci knihoven s místními mateřskými a základními školami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633592" cy="3602736"/>
          </a:xfrm>
        </p:spPr>
        <p:txBody>
          <a:bodyPr>
            <a:noAutofit/>
          </a:bodyPr>
          <a:lstStyle/>
          <a:p>
            <a:pPr lvl="0"/>
            <a:r>
              <a:rPr lang="cs-CZ" sz="1600" dirty="0" smtClean="0"/>
              <a:t>Poskytovat knihovnám </a:t>
            </a:r>
            <a:r>
              <a:rPr lang="cs-CZ" sz="1600" dirty="0"/>
              <a:t>metodickou podporu a podporovat rané čtenářství</a:t>
            </a:r>
            <a:r>
              <a:rPr lang="cs-CZ" sz="1600" dirty="0" smtClean="0"/>
              <a:t>.</a:t>
            </a:r>
          </a:p>
          <a:p>
            <a:r>
              <a:rPr lang="cs-CZ" sz="1600" dirty="0"/>
              <a:t>Zmapování situace v jednotlivých regionech – ideální stav je, aby každá třída MŠ nebo ZŠ v obci přišla do knihovny minimálně </a:t>
            </a:r>
            <a:r>
              <a:rPr lang="cs-CZ" sz="1600" dirty="0" smtClean="0"/>
              <a:t>1 x </a:t>
            </a:r>
            <a:r>
              <a:rPr lang="cs-CZ" sz="1600" dirty="0"/>
              <a:t>ročně na exkurzi nebo besedu.</a:t>
            </a:r>
          </a:p>
          <a:p>
            <a:r>
              <a:rPr lang="cs-CZ" sz="1600" dirty="0"/>
              <a:t>Pravidelné náslechy besed v dětských odděleních pověřených knihoven pro knihovníky nebo na vyžádání ukázkové lekce a besedy pro děti v místních knihovnách pro nové knihovníky (ve spolupráci s </a:t>
            </a:r>
            <a:r>
              <a:rPr lang="cs-CZ" sz="1600" dirty="0" smtClean="0"/>
              <a:t>KDK </a:t>
            </a:r>
            <a:r>
              <a:rPr lang="cs-CZ" sz="1600" dirty="0"/>
              <a:t>ZK, lze využít objednávky služeb nejbližší </a:t>
            </a:r>
            <a:r>
              <a:rPr lang="cs-CZ" sz="1600" dirty="0" smtClean="0"/>
              <a:t>profes. knihovny).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36912"/>
            <a:ext cx="3200400" cy="24003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436096" y="5162460"/>
            <a:ext cx="2425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      Děti </a:t>
            </a:r>
            <a:r>
              <a:rPr lang="cs-CZ" sz="1200" dirty="0"/>
              <a:t>v Místní knihovně Bílovice </a:t>
            </a:r>
          </a:p>
        </p:txBody>
      </p:sp>
    </p:spTree>
    <p:extLst>
      <p:ext uri="{BB962C8B-B14F-4D97-AF65-F5344CB8AC3E}">
        <p14:creationId xmlns:p14="http://schemas.microsoft.com/office/powerpoint/2010/main" val="1070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</a:t>
            </a:r>
            <a:r>
              <a:rPr lang="cs-CZ" dirty="0"/>
              <a:t>činnosti napomáhající rozvoji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600" dirty="0"/>
              <a:t>Pravidelná medializace nejlepších knihoven a knihovníků, oceňování knihoven a obcí na seminářích, prezentace příkladů dobré </a:t>
            </a:r>
            <a:r>
              <a:rPr lang="cs-CZ" sz="1600" dirty="0" smtClean="0"/>
              <a:t>praxe</a:t>
            </a:r>
          </a:p>
          <a:p>
            <a:r>
              <a:rPr lang="cs-CZ" sz="1600" dirty="0"/>
              <a:t>Podpora spolupráce knihoven, výměny názorů, poznatků a zkušeností z oblasti </a:t>
            </a:r>
            <a:r>
              <a:rPr lang="cs-CZ" sz="1600" dirty="0" smtClean="0"/>
              <a:t>knihovnictví</a:t>
            </a:r>
          </a:p>
          <a:p>
            <a:pPr lvl="0"/>
            <a:r>
              <a:rPr lang="cs-CZ" sz="1600" dirty="0"/>
              <a:t>Vést knihovny ke členství ve SKIP, případně SDRUK. Cílem je, aby </a:t>
            </a:r>
            <a:r>
              <a:rPr lang="cs-CZ" sz="1600" b="1" dirty="0"/>
              <a:t>minimálně všechny profesionální knihovny byly členy SKIP</a:t>
            </a:r>
            <a:r>
              <a:rPr lang="cs-CZ" sz="1600" dirty="0"/>
              <a:t>. </a:t>
            </a:r>
          </a:p>
          <a:p>
            <a:pPr lvl="0"/>
            <a:r>
              <a:rPr lang="cs-CZ" sz="1600" dirty="0"/>
              <a:t>Zapojit menší knihovny do možnosti podělit se o příklady dobré praxe a inspirace v rámci </a:t>
            </a:r>
            <a:r>
              <a:rPr lang="cs-CZ" sz="1600" dirty="0" err="1"/>
              <a:t>facebookových</a:t>
            </a:r>
            <a:r>
              <a:rPr lang="cs-CZ" sz="1600" dirty="0"/>
              <a:t> skupin (např. SKIP Velká Morava</a:t>
            </a:r>
            <a:r>
              <a:rPr lang="cs-CZ" sz="1600" dirty="0" smtClean="0"/>
              <a:t>).</a:t>
            </a:r>
            <a:endParaRPr lang="cs-CZ" b="1" i="1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67" y="2204864"/>
            <a:ext cx="36004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závěr…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Podpora </a:t>
            </a:r>
            <a:r>
              <a:rPr lang="cs-CZ" dirty="0"/>
              <a:t>veřejných knihoven v rámci regionálních funkcí </a:t>
            </a:r>
            <a:r>
              <a:rPr lang="cs-CZ" dirty="0" smtClean="0"/>
              <a:t>je </a:t>
            </a:r>
            <a:r>
              <a:rPr lang="cs-CZ" dirty="0"/>
              <a:t>dobře fungujícím systémem, v rámci něhož spolupracují provozovatelé knihoven, knihovníci a Zlínský kraj a společně tak zajišťují kvalitní knihovnické a informační služby. </a:t>
            </a:r>
            <a:endParaRPr lang="cs-CZ" dirty="0" smtClean="0"/>
          </a:p>
          <a:p>
            <a:r>
              <a:rPr lang="cs-CZ" dirty="0" smtClean="0"/>
              <a:t>Knihovny </a:t>
            </a:r>
            <a:r>
              <a:rPr lang="cs-CZ" dirty="0"/>
              <a:t>Zlínského kraje pracují velmi dobře i v celorepublikovém srovnání, o </a:t>
            </a:r>
            <a:r>
              <a:rPr lang="cs-CZ" dirty="0" smtClean="0"/>
              <a:t>čemž </a:t>
            </a:r>
            <a:r>
              <a:rPr lang="cs-CZ" dirty="0"/>
              <a:t>svědčí mnohá ocenění a úspěchy v soutěžích Knihovna roku, Městská knihovna </a:t>
            </a:r>
            <a:r>
              <a:rPr lang="cs-CZ" dirty="0" smtClean="0"/>
              <a:t>roku, Kamarádka knihovna, Biblioweb </a:t>
            </a:r>
            <a:r>
              <a:rPr lang="cs-CZ" dirty="0"/>
              <a:t>apod.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30" y="764704"/>
            <a:ext cx="1632191" cy="242088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293096"/>
            <a:ext cx="2628267" cy="17563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033" y="2701655"/>
            <a:ext cx="249627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42020"/>
            <a:ext cx="1903877" cy="12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závěr 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Všechny činnosti v rámci standardů regionálních funkcí jsou důležité a pracovníci všech spolupracujících knihoven musí společně usilovat o jejich kvalitní plnění. </a:t>
            </a:r>
            <a:endParaRPr lang="cs-CZ" dirty="0" smtClean="0"/>
          </a:p>
          <a:p>
            <a:r>
              <a:rPr lang="cs-CZ" dirty="0"/>
              <a:t>Další opatření a cíle </a:t>
            </a:r>
            <a:r>
              <a:rPr lang="cs-CZ" dirty="0" smtClean="0"/>
              <a:t>- </a:t>
            </a:r>
            <a:r>
              <a:rPr lang="cs-CZ" b="1" dirty="0" smtClean="0">
                <a:hlinkClick r:id="rId2"/>
              </a:rPr>
              <a:t>Koncepce </a:t>
            </a:r>
            <a:r>
              <a:rPr lang="cs-CZ" b="1" dirty="0">
                <a:hlinkClick r:id="rId2"/>
              </a:rPr>
              <a:t>rozvoje regionálních funkcí knihoven ve Zlínském kraji 2018 – 2022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03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Spokojený uživatel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475656" y="3645024"/>
            <a:ext cx="6231467" cy="1309511"/>
          </a:xfrm>
        </p:spPr>
        <p:txBody>
          <a:bodyPr/>
          <a:lstStyle/>
          <a:p>
            <a:r>
              <a:rPr lang="cs-CZ" dirty="0" smtClean="0"/>
              <a:t>Ing. Jana Tomancová</a:t>
            </a:r>
          </a:p>
          <a:p>
            <a:r>
              <a:rPr lang="cs-CZ" dirty="0" smtClean="0"/>
              <a:t>Krajská knihovna Františka Bartoše ve Zlíně</a:t>
            </a:r>
            <a:endParaRPr lang="cs-CZ" dirty="0"/>
          </a:p>
        </p:txBody>
      </p:sp>
      <p:pic>
        <p:nvPicPr>
          <p:cNvPr id="7" name="Obrázek 6" descr="14-15_KKFB_CZ_základní cmy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5517232"/>
            <a:ext cx="3371850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6965245" cy="432047"/>
          </a:xfrm>
        </p:spPr>
        <p:txBody>
          <a:bodyPr>
            <a:noAutofit/>
          </a:bodyPr>
          <a:lstStyle/>
          <a:p>
            <a:r>
              <a:rPr lang="cs-CZ" sz="2000" dirty="0"/>
              <a:t>Systém regionálních funkcí knihoven ve Zlínském kraji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78420"/>
              </p:ext>
            </p:extLst>
          </p:nvPr>
        </p:nvGraphicFramePr>
        <p:xfrm>
          <a:off x="755576" y="980728"/>
          <a:ext cx="7632847" cy="5650058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671957"/>
                <a:gridCol w="1541873"/>
                <a:gridCol w="4419017"/>
              </a:tblGrid>
              <a:tr h="513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Knihovna zajištující výkon RF v kraji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Knihovny pověřené výkonem </a:t>
                      </a:r>
                      <a:r>
                        <a:rPr lang="cs-CZ" sz="1400" dirty="0" smtClean="0">
                          <a:effectLst/>
                        </a:rPr>
                        <a:t>RF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Knihovny, které se na výkonu RF </a:t>
                      </a:r>
                      <a:r>
                        <a:rPr lang="cs-CZ" sz="1400" dirty="0" smtClean="0">
                          <a:effectLst/>
                        </a:rPr>
                        <a:t>podílejí</a:t>
                      </a:r>
                      <a:br>
                        <a:rPr lang="cs-CZ" sz="1400" dirty="0" smtClean="0">
                          <a:effectLst/>
                        </a:rPr>
                      </a:br>
                      <a:r>
                        <a:rPr lang="cs-CZ" sz="1400" dirty="0" smtClean="0">
                          <a:effectLst/>
                        </a:rPr>
                        <a:t>(22 střediskových knihoven)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rowSpan="2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KKFB ve </a:t>
                      </a:r>
                      <a:r>
                        <a:rPr lang="cs-CZ" sz="1400" dirty="0">
                          <a:effectLst/>
                        </a:rPr>
                        <a:t>Zlíně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Knihovna Kroměřížska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knihovna, Bystřice pod Hostýnem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Holešov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v Chropyni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v Morkovicích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484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Knihovna </a:t>
                      </a:r>
                      <a:r>
                        <a:rPr lang="cs-CZ" sz="1400" dirty="0" smtClean="0">
                          <a:effectLst/>
                        </a:rPr>
                        <a:t>BBB UH 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v Bojkovicích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Místní knihovna Ostrožská Nová Ves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Obecní knihovna ve Starém Hrozenkově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Knihovna Františka Kožíka Uherský Brod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MVK Vsetín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Obecní knihovna Horní Lideč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Základní knihovna Jablůnka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Rožnov pod Radhoštěm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Valašské Meziříčí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KKFB ve </a:t>
                      </a:r>
                      <a:r>
                        <a:rPr lang="cs-CZ" sz="1400" dirty="0">
                          <a:effectLst/>
                        </a:rPr>
                        <a:t>Zlíně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v Brumově-Bylnici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Fryšták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Luhačovice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Knihovna Boženy Benešové Napajedla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Otrokovice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Slavičín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ve Slušovicích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128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Knihovna Štítná nad Vláří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Valašské Klobouky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  <a:tr h="257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Městská knihovna Josefa Čižmáře, Vizovice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04" marR="377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Vyhodnocení </a:t>
            </a:r>
            <a:r>
              <a:rPr lang="cs-CZ" sz="3200" dirty="0"/>
              <a:t>plnění cílů Koncepce rozvoje </a:t>
            </a:r>
            <a:r>
              <a:rPr lang="cs-CZ" sz="3200" dirty="0" smtClean="0"/>
              <a:t>RF </a:t>
            </a:r>
            <a:r>
              <a:rPr lang="cs-CZ" sz="3200" dirty="0"/>
              <a:t>ve Zlínském kraji v letech 2014–2017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dirty="0"/>
              <a:t>Hlavní cíl: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Prostřednictvím </a:t>
            </a:r>
            <a:r>
              <a:rPr lang="cs-CZ" dirty="0"/>
              <a:t>zkvalitňování výkonu regionálních funkcí knihovnám ve Zlínském kraji dlouhodobě </a:t>
            </a:r>
            <a:r>
              <a:rPr lang="cs-CZ" b="1" dirty="0"/>
              <a:t>zvyšovat podíl lidí, kteří knihovny využívají,</a:t>
            </a:r>
            <a:r>
              <a:rPr lang="cs-CZ" dirty="0"/>
              <a:t> a tím podpořit proces celoživotního vzdělávání a osobního rozvoje obyvatel kraje.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Uživatelé registrovaní ve veřejných knihovnách kraje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817559"/>
              </p:ext>
            </p:extLst>
          </p:nvPr>
        </p:nvGraphicFramePr>
        <p:xfrm>
          <a:off x="971600" y="1913607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55343"/>
              </p:ext>
            </p:extLst>
          </p:nvPr>
        </p:nvGraphicFramePr>
        <p:xfrm>
          <a:off x="6012160" y="2204864"/>
          <a:ext cx="2070100" cy="1522095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14605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</a:rPr>
                        <a:t>Rozdíl 2017/</a:t>
                      </a:r>
                      <a:br>
                        <a:rPr lang="cs-CZ" sz="1400" u="none" strike="noStrike" dirty="0" smtClean="0">
                          <a:effectLst/>
                        </a:rPr>
                      </a:br>
                      <a:r>
                        <a:rPr lang="cs-CZ" sz="1400" u="none" strike="noStrike" dirty="0" smtClean="0">
                          <a:effectLst/>
                        </a:rPr>
                        <a:t>2013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Registrovaní uživatelé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 smtClean="0">
                          <a:effectLst/>
                        </a:rPr>
                        <a:t>1723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Registrovaní uživatelé do 15 let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 smtClean="0">
                          <a:effectLst/>
                        </a:rPr>
                        <a:t>665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827584" y="5445224"/>
            <a:ext cx="748883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/>
              <a:t>Pokud jde jen o malé neprofesionální knihovny, na které je systém regionálních funkcí zaměřen, došlo v kraji k </a:t>
            </a:r>
            <a:r>
              <a:rPr lang="cs-CZ" sz="1600" b="1" dirty="0"/>
              <a:t>navýšení počtu registrovaných uživatelů o </a:t>
            </a:r>
            <a:r>
              <a:rPr lang="cs-CZ" sz="1600" b="1" dirty="0" smtClean="0"/>
              <a:t>735 </a:t>
            </a:r>
            <a:r>
              <a:rPr lang="cs-CZ" sz="1600" b="1" dirty="0"/>
              <a:t>(z toho </a:t>
            </a:r>
            <a:r>
              <a:rPr lang="cs-CZ" sz="1600" b="1" dirty="0" smtClean="0"/>
              <a:t>173 </a:t>
            </a:r>
            <a:r>
              <a:rPr lang="cs-CZ" sz="1600" b="1" dirty="0"/>
              <a:t>dětí).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62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Návštěvníci knihoven kraje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03824"/>
              </p:ext>
            </p:extLst>
          </p:nvPr>
        </p:nvGraphicFramePr>
        <p:xfrm>
          <a:off x="899592" y="1772816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81250"/>
              </p:ext>
            </p:extLst>
          </p:nvPr>
        </p:nvGraphicFramePr>
        <p:xfrm>
          <a:off x="6228184" y="1700808"/>
          <a:ext cx="2070100" cy="1522095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1296144"/>
                <a:gridCol w="773956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</a:rPr>
                        <a:t>Rozdíl 2017/</a:t>
                      </a:r>
                      <a:br>
                        <a:rPr lang="cs-CZ" sz="1400" u="none" strike="noStrike" dirty="0" smtClean="0">
                          <a:effectLst/>
                        </a:rPr>
                      </a:br>
                      <a:r>
                        <a:rPr lang="cs-CZ" sz="1400" u="none" strike="noStrike" dirty="0" smtClean="0">
                          <a:effectLst/>
                        </a:rPr>
                        <a:t>2013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Návštěvníci fyzičtí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 smtClean="0">
                          <a:effectLst/>
                        </a:rPr>
                        <a:t>10 497</a:t>
                      </a:r>
                    </a:p>
                    <a:p>
                      <a:pPr algn="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Návštěvníci on‑line služeb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 smtClean="0">
                          <a:effectLst/>
                        </a:rPr>
                        <a:t>285 372</a:t>
                      </a:r>
                    </a:p>
                    <a:p>
                      <a:pPr algn="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043608" y="5517232"/>
            <a:ext cx="70567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/>
              <a:t>V kraji přibylo v rozmezí let 2013 a </a:t>
            </a:r>
            <a:r>
              <a:rPr lang="cs-CZ" dirty="0" smtClean="0"/>
              <a:t>2017 </a:t>
            </a:r>
            <a:r>
              <a:rPr lang="cs-CZ" b="1" dirty="0" smtClean="0"/>
              <a:t>10 497 </a:t>
            </a:r>
            <a:r>
              <a:rPr lang="cs-CZ" b="1" dirty="0"/>
              <a:t>fyzických</a:t>
            </a:r>
            <a:r>
              <a:rPr lang="cs-CZ" dirty="0"/>
              <a:t> </a:t>
            </a:r>
            <a:r>
              <a:rPr lang="cs-CZ" b="1" dirty="0"/>
              <a:t>návštěvníků knihoven a </a:t>
            </a:r>
            <a:r>
              <a:rPr lang="cs-CZ" b="1" dirty="0" smtClean="0"/>
              <a:t>285</a:t>
            </a:r>
            <a:r>
              <a:rPr lang="cs-CZ" b="1" dirty="0"/>
              <a:t> </a:t>
            </a:r>
            <a:r>
              <a:rPr lang="cs-CZ" b="1" dirty="0" smtClean="0"/>
              <a:t>372 </a:t>
            </a:r>
            <a:r>
              <a:rPr lang="cs-CZ" b="1" dirty="0"/>
              <a:t>on-line </a:t>
            </a:r>
            <a:r>
              <a:rPr lang="cs-CZ" b="1" dirty="0" smtClean="0"/>
              <a:t>návštěvníků knihoven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Počet kulturních a vzdělávacích akcí v knihovnách kraje</a:t>
            </a:r>
            <a:br>
              <a:rPr lang="cs-CZ" sz="3600" dirty="0" smtClean="0"/>
            </a:b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231296"/>
              </p:ext>
            </p:extLst>
          </p:nvPr>
        </p:nvGraphicFramePr>
        <p:xfrm>
          <a:off x="971600" y="2060848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18837"/>
              </p:ext>
            </p:extLst>
          </p:nvPr>
        </p:nvGraphicFramePr>
        <p:xfrm>
          <a:off x="6228184" y="1916832"/>
          <a:ext cx="2070100" cy="1308735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14605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 smtClean="0">
                          <a:effectLst/>
                        </a:rPr>
                        <a:t>Rozdíl 2017/</a:t>
                      </a:r>
                      <a:br>
                        <a:rPr lang="cs-CZ" sz="1200" u="none" strike="noStrike" dirty="0" smtClean="0">
                          <a:effectLst/>
                        </a:rPr>
                      </a:br>
                      <a:r>
                        <a:rPr lang="cs-CZ" sz="1200" u="none" strike="noStrike" dirty="0" smtClean="0">
                          <a:effectLst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 smtClean="0">
                          <a:effectLst/>
                        </a:rPr>
                        <a:t>Počet návštěvník</a:t>
                      </a:r>
                      <a:r>
                        <a:rPr lang="cs-CZ" sz="1200" u="none" strike="noStrike" baseline="0" dirty="0" smtClean="0">
                          <a:effectLst/>
                        </a:rPr>
                        <a:t>ů akcí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65 689</a:t>
                      </a:r>
                    </a:p>
                    <a:p>
                      <a:pPr algn="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 smtClean="0">
                          <a:effectLst/>
                        </a:rPr>
                        <a:t>Celkový počet akcí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1 578</a:t>
                      </a:r>
                    </a:p>
                    <a:p>
                      <a:pPr algn="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Plnění dílčích cílů minulé koncepce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700" dirty="0"/>
              <a:t>Pravidelné </a:t>
            </a:r>
            <a:r>
              <a:rPr lang="cs-CZ" sz="1700" b="1" dirty="0"/>
              <a:t>informování zřizovatelů knihoven a knihovníků</a:t>
            </a:r>
            <a:r>
              <a:rPr lang="cs-CZ" sz="1700" dirty="0"/>
              <a:t> o trendech a požadavcích kladených na knihovny při metodických návštěvách, konzultacích, v rámci seminářů a porad, prostřednictvím tištěných materiálů i informací na webech KKFBZ a pověřených </a:t>
            </a:r>
            <a:r>
              <a:rPr lang="cs-CZ" sz="1700" dirty="0" smtClean="0"/>
              <a:t>knihoven.</a:t>
            </a:r>
          </a:p>
          <a:p>
            <a:r>
              <a:rPr lang="cs-CZ" sz="1700" dirty="0" smtClean="0"/>
              <a:t>V</a:t>
            </a:r>
            <a:r>
              <a:rPr lang="cs-CZ" sz="1700" dirty="0"/>
              <a:t> mnoha městských i obecních knihovnách došlo ke zlepšení prostředí knihovny (např. v </a:t>
            </a:r>
            <a:r>
              <a:rPr lang="cs-CZ" sz="1700" dirty="0" smtClean="0"/>
              <a:t>knihovnách </a:t>
            </a:r>
            <a:r>
              <a:rPr lang="cs-CZ" sz="1700" dirty="0"/>
              <a:t>obcí Rusava, Slavkov</a:t>
            </a:r>
            <a:r>
              <a:rPr lang="cs-CZ" sz="1700" dirty="0" smtClean="0"/>
              <a:t>, </a:t>
            </a:r>
            <a:r>
              <a:rPr lang="cs-CZ" sz="1700" dirty="0"/>
              <a:t>Oldřichovice, Vidče, Horní </a:t>
            </a:r>
            <a:r>
              <a:rPr lang="cs-CZ" sz="1700" dirty="0" smtClean="0"/>
              <a:t>Lideč; Slušovice, Slavičín, Vizovice, Zdounky, Dolní Němčí,…  ).</a:t>
            </a:r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knihovna-vec-verejna.cz/_files/200000339-712aa722b0/Vidče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1641</TotalTime>
  <Words>1192</Words>
  <Application>Microsoft Office PowerPoint</Application>
  <PresentationFormat>Předvádění na obrazovce (4:3)</PresentationFormat>
  <Paragraphs>273</Paragraphs>
  <Slides>35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Špendlík</vt:lpstr>
      <vt:lpstr>Nová koncepce regionálních funkcí knihoven ve Zlínském kraji</vt:lpstr>
      <vt:lpstr>Regionální funkce knihoven</vt:lpstr>
      <vt:lpstr>303 veřejných knihoven Zlínského kraje</vt:lpstr>
      <vt:lpstr>Systém regionálních funkcí knihoven ve Zlínském kraji</vt:lpstr>
      <vt:lpstr>Vyhodnocení plnění cílů Koncepce rozvoje RF ve Zlínském kraji v letech 2014–2017</vt:lpstr>
      <vt:lpstr>Uživatelé registrovaní ve veřejných knihovnách kraje</vt:lpstr>
      <vt:lpstr>Návštěvníci knihoven kraje</vt:lpstr>
      <vt:lpstr>Počet kulturních a vzdělávacích akcí v knihovnách kraje </vt:lpstr>
      <vt:lpstr>Plnění dílčích cílů minulé koncepce </vt:lpstr>
      <vt:lpstr>Prostředí knihoven</vt:lpstr>
      <vt:lpstr>Rozvoj on-line služeb</vt:lpstr>
      <vt:lpstr>Statistika - vyhodnocování</vt:lpstr>
      <vt:lpstr>Průzkum spokojenosti uživatelů </vt:lpstr>
      <vt:lpstr>Vzdělávání</vt:lpstr>
      <vt:lpstr>Výměnné soubory a vlastní knihovní fondy</vt:lpstr>
      <vt:lpstr>Knihovní fond veřejných knihoven kraje</vt:lpstr>
      <vt:lpstr>Knihovny 2017</vt:lpstr>
      <vt:lpstr>Koncepce rozvoje regionálních funkcí knihoven 2018 – 2022</vt:lpstr>
      <vt:lpstr>Hlavní cíl nové koncepce</vt:lpstr>
      <vt:lpstr>Rozvojové oblasti a nejdůležitější cíle</vt:lpstr>
      <vt:lpstr>Zvýšit informovanost starostů a zástupců obcí</vt:lpstr>
      <vt:lpstr>Rozšířit a zefektivnit vytváření a cirkulaci výměnných souborů knih a dalších dokumentů v rámci regionu především pro malé obce </vt:lpstr>
      <vt:lpstr>Usilovat o zlepšení obsahu a kvality knihovních fondů ve veřejných knihovnách. </vt:lpstr>
      <vt:lpstr>Nákup a zpracování knihovních fondů pořízených z prostředků provozovatele (obce) a jejich distribuce</vt:lpstr>
      <vt:lpstr>Vzdělávání knihovníků</vt:lpstr>
      <vt:lpstr>Vzdělávání knihovníků</vt:lpstr>
      <vt:lpstr>Zavést moderní technologie do knihoven</vt:lpstr>
      <vt:lpstr>Aktuální a funkční webové stránky a propagace aktivit knihoven </vt:lpstr>
      <vt:lpstr>Podpora místní regionální historie a tradic v knihovnách </vt:lpstr>
      <vt:lpstr>Posilovat spolupráci knihoven s místními mateřskými a základními školami</vt:lpstr>
      <vt:lpstr>Další činnosti napomáhající rozvoji knihoven </vt:lpstr>
      <vt:lpstr>Na závěr…</vt:lpstr>
      <vt:lpstr>Na závěr …</vt:lpstr>
      <vt:lpstr>Cíl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koncepce regionálních funkcí knihoven ve Zlínském kraji</dc:title>
  <dc:creator>tomancova</dc:creator>
  <cp:lastModifiedBy>Vrtalová Zuzana</cp:lastModifiedBy>
  <cp:revision>65</cp:revision>
  <cp:lastPrinted>2018-06-12T14:42:09Z</cp:lastPrinted>
  <dcterms:created xsi:type="dcterms:W3CDTF">2018-06-06T06:44:33Z</dcterms:created>
  <dcterms:modified xsi:type="dcterms:W3CDTF">2018-06-15T06:42:04Z</dcterms:modified>
</cp:coreProperties>
</file>