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58" r:id="rId4"/>
    <p:sldId id="269" r:id="rId5"/>
    <p:sldId id="270" r:id="rId6"/>
    <p:sldId id="271" r:id="rId7"/>
    <p:sldId id="272" r:id="rId8"/>
    <p:sldId id="278" r:id="rId9"/>
    <p:sldId id="279" r:id="rId10"/>
    <p:sldId id="274" r:id="rId11"/>
    <p:sldId id="275" r:id="rId12"/>
    <p:sldId id="276" r:id="rId13"/>
    <p:sldId id="277" r:id="rId14"/>
    <p:sldId id="273" r:id="rId15"/>
    <p:sldId id="280" r:id="rId16"/>
    <p:sldId id="267" r:id="rId17"/>
    <p:sldId id="268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áviška Michal" initials="ZM" lastIdx="6" clrIdx="0">
    <p:extLst>
      <p:ext uri="{19B8F6BF-5375-455C-9EA6-DF929625EA0E}">
        <p15:presenceInfo xmlns:p15="http://schemas.microsoft.com/office/powerpoint/2012/main" userId="S-1-5-21-1125209875-2129146331-623647154-16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0083A5"/>
    <a:srgbClr val="007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97739" autoAdjust="0"/>
  </p:normalViewPr>
  <p:slideViewPr>
    <p:cSldViewPr snapToGrid="0">
      <p:cViewPr varScale="1">
        <p:scale>
          <a:sx n="115" d="100"/>
          <a:sy n="115" d="100"/>
        </p:scale>
        <p:origin x="25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1-25T15:32:17.974" idx="1">
    <p:pos x="827" y="1571"/>
    <p:text/>
    <p:extLst>
      <p:ext uri="{C676402C-5697-4E1C-873F-D02D1690AC5C}">
        <p15:threadingInfo xmlns:p15="http://schemas.microsoft.com/office/powerpoint/2012/main" timeZoneBias="-60"/>
      </p:ext>
    </p:extLst>
  </p:cm>
  <p:cm authorId="1" dt="2024-12-03T13:11:37.667" idx="2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1-25T15:32:17.974" idx="3">
    <p:pos x="827" y="1571"/>
    <p:text/>
    <p:extLst>
      <p:ext uri="{C676402C-5697-4E1C-873F-D02D1690AC5C}">
        <p15:threadingInfo xmlns:p15="http://schemas.microsoft.com/office/powerpoint/2012/main" timeZoneBias="-60"/>
      </p:ext>
    </p:extLst>
  </p:cm>
  <p:cm authorId="1" dt="2024-12-03T13:11:37.667" idx="4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1-25T15:32:17.974" idx="5">
    <p:pos x="827" y="1571"/>
    <p:text/>
    <p:extLst>
      <p:ext uri="{C676402C-5697-4E1C-873F-D02D1690AC5C}">
        <p15:threadingInfo xmlns:p15="http://schemas.microsoft.com/office/powerpoint/2012/main" timeZoneBias="-60"/>
      </p:ext>
    </p:extLst>
  </p:cm>
  <p:cm authorId="1" dt="2024-12-03T13:11:37.667" idx="6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310C249-B4EA-480E-AFF6-4E5036722E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1749FA2-EFAA-4C75-9EBA-A0AEBBDE18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BAB77-0F08-4D0A-B2A2-9BAE1E2525E0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867C585-3F98-4EC0-BB1E-10BD35364B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621C35-B30D-4C0D-921B-B06F21CA52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D8F15-2BEF-42A8-82EB-EC2BE8A6ED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2144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6BC50-8746-46C3-A1F1-22983FD5E6D2}" type="datetimeFigureOut">
              <a:rPr lang="cs-CZ" smtClean="0"/>
              <a:t>25.03.2025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E4503-D828-4240-A85B-7DD540953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2404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ánka (var.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3">
            <a:extLst>
              <a:ext uri="{FF2B5EF4-FFF2-40B4-BE49-F238E27FC236}">
                <a16:creationId xmlns:a16="http://schemas.microsoft.com/office/drawing/2014/main" id="{B8F17F75-A778-4671-B7B2-F6FAFCAA5D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8872" y="2533113"/>
            <a:ext cx="10107613" cy="130651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3600" b="1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cs-CZ" dirty="0"/>
              <a:t>Přidat název prezentace</a:t>
            </a:r>
            <a:br>
              <a:rPr lang="cs-CZ" dirty="0"/>
            </a:br>
            <a:r>
              <a:rPr lang="cs-CZ" dirty="0"/>
              <a:t>(1–2 řádky)</a:t>
            </a:r>
          </a:p>
        </p:txBody>
      </p:sp>
      <p:sp>
        <p:nvSpPr>
          <p:cNvPr id="10" name="Zástupný text 5">
            <a:extLst>
              <a:ext uri="{FF2B5EF4-FFF2-40B4-BE49-F238E27FC236}">
                <a16:creationId xmlns:a16="http://schemas.microsoft.com/office/drawing/2014/main" id="{E9AFD8F7-F193-4F2A-8463-093AC0DC580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871" y="4184912"/>
            <a:ext cx="10107613" cy="155575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32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cs-CZ" dirty="0"/>
              <a:t>Přidat podnadpis</a:t>
            </a:r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24601517-1FB6-4BAF-92F4-C2803C4D3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pl-PL" dirty="0"/>
              <a:t>Autor prezentace, Název oddělení, Datum prezentace (zde zápatí zarovnat na střed a vymazat číslo strany)</a:t>
            </a:r>
            <a:endParaRPr lang="cs-CZ" dirty="0"/>
          </a:p>
        </p:txBody>
      </p:sp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8C5FB3B7-C005-482F-AA9F-256C35368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052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pos="6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ánka s graf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47EFDA-E671-4BA3-93E9-D190B309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pl-PL" dirty="0"/>
              <a:t>Autor prezentace, Název oddělení, Datum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24706A-CA94-4CB0-9111-E413A72C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EBCD251A-B672-4465-9AF4-F05E681DF6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96656" y="1630636"/>
            <a:ext cx="2980944" cy="4459268"/>
          </a:xfrm>
          <a:prstGeom prst="rect">
            <a:avLst/>
          </a:prstGeom>
        </p:spPr>
        <p:txBody>
          <a:bodyPr anchor="b"/>
          <a:lstStyle>
            <a:lvl1pPr marL="0" indent="0" algn="l" defTabSz="914400" rtl="0" eaLnBrk="1" latinLnBrk="0" hangingPunct="1">
              <a:buNone/>
              <a:defRPr lang="cs-CZ" sz="1100" kern="1200" dirty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Zde vložte popis grafu</a:t>
            </a:r>
          </a:p>
        </p:txBody>
      </p:sp>
      <p:sp>
        <p:nvSpPr>
          <p:cNvPr id="8" name="Zástupný objekt grafu 5">
            <a:extLst>
              <a:ext uri="{FF2B5EF4-FFF2-40B4-BE49-F238E27FC236}">
                <a16:creationId xmlns:a16="http://schemas.microsoft.com/office/drawing/2014/main" id="{A3E29D04-8F53-4434-9466-803E0C8DE20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1019175" y="1630363"/>
            <a:ext cx="7226300" cy="43735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Zde vložte graf</a:t>
            </a:r>
          </a:p>
        </p:txBody>
      </p:sp>
    </p:spTree>
    <p:extLst>
      <p:ext uri="{BB962C8B-B14F-4D97-AF65-F5344CB8AC3E}">
        <p14:creationId xmlns:p14="http://schemas.microsoft.com/office/powerpoint/2010/main" val="14406407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pos="64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47EFDA-E671-4BA3-93E9-D190B309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pl-PL" dirty="0"/>
              <a:t>Autor prezentace, Název oddělení, Datum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24706A-CA94-4CB0-9111-E413A72C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861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pos="64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47EFDA-E671-4BA3-93E9-D190B309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pl-PL" dirty="0"/>
              <a:t>Autor prezentace, Název oddělení, Datum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24706A-CA94-4CB0-9111-E413A72C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text 9">
            <a:extLst>
              <a:ext uri="{FF2B5EF4-FFF2-40B4-BE49-F238E27FC236}">
                <a16:creationId xmlns:a16="http://schemas.microsoft.com/office/drawing/2014/main" id="{C5752FFB-79CD-4E8A-B00D-1A49A6C10F5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66776" y="2980017"/>
            <a:ext cx="10487024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cs-CZ" sz="3400" b="1" i="0" u="none" strike="noStrike" kern="1200" cap="none" spc="0" normalizeH="0" baseline="0" dirty="0">
                <a:ln>
                  <a:noFill/>
                </a:ln>
                <a:solidFill>
                  <a:srgbClr val="0083A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228600" marR="0" lvl="0" indent="-228600" algn="l" defTabSz="121601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dirty="0"/>
              <a:t>Kontakty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4C50B96-E79C-4F2B-97D7-899EFDDD58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33813"/>
            <a:ext cx="4991100" cy="224694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8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8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Vložit kontakty</a:t>
            </a:r>
          </a:p>
        </p:txBody>
      </p:sp>
      <p:sp>
        <p:nvSpPr>
          <p:cNvPr id="9" name="Zástupný text 4">
            <a:extLst>
              <a:ext uri="{FF2B5EF4-FFF2-40B4-BE49-F238E27FC236}">
                <a16:creationId xmlns:a16="http://schemas.microsoft.com/office/drawing/2014/main" id="{B5F74071-158E-466A-853E-3191345541C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62700" y="3833813"/>
            <a:ext cx="4991100" cy="224694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8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8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Vložit kontakty</a:t>
            </a:r>
          </a:p>
        </p:txBody>
      </p:sp>
    </p:spTree>
    <p:extLst>
      <p:ext uri="{BB962C8B-B14F-4D97-AF65-F5344CB8AC3E}">
        <p14:creationId xmlns:p14="http://schemas.microsoft.com/office/powerpoint/2010/main" val="7519594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pos="64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 (var.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3">
            <a:extLst>
              <a:ext uri="{FF2B5EF4-FFF2-40B4-BE49-F238E27FC236}">
                <a16:creationId xmlns:a16="http://schemas.microsoft.com/office/drawing/2014/main" id="{B8F17F75-A778-4671-B7B2-F6FAFCAA5D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8872" y="2533113"/>
            <a:ext cx="10107613" cy="130651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3600" b="1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cs-CZ" dirty="0"/>
              <a:t>Rozloučení. </a:t>
            </a:r>
            <a:br>
              <a:rPr lang="cs-CZ" dirty="0"/>
            </a:br>
            <a:r>
              <a:rPr lang="cs-CZ" dirty="0"/>
              <a:t>Poděkování.</a:t>
            </a:r>
          </a:p>
        </p:txBody>
      </p:sp>
      <p:sp>
        <p:nvSpPr>
          <p:cNvPr id="4" name="Zástupný symbol pro zápatí 2">
            <a:extLst>
              <a:ext uri="{FF2B5EF4-FFF2-40B4-BE49-F238E27FC236}">
                <a16:creationId xmlns:a16="http://schemas.microsoft.com/office/drawing/2014/main" id="{11AC1D3D-D7C6-4196-BC21-3CD2F1D09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pl-PL" dirty="0"/>
              <a:t>Autor prezentace, Název oddělení, Datum prezentace (zde zápatí zarovnat na střed a vymazat číslo strany)</a:t>
            </a:r>
            <a:endParaRPr lang="cs-CZ" dirty="0"/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D1C78EC5-400B-4458-98E0-877DE79DC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997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pos="64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 (var. 2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3">
            <a:extLst>
              <a:ext uri="{FF2B5EF4-FFF2-40B4-BE49-F238E27FC236}">
                <a16:creationId xmlns:a16="http://schemas.microsoft.com/office/drawing/2014/main" id="{B8F17F75-A778-4671-B7B2-F6FAFCAA5D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8872" y="2533113"/>
            <a:ext cx="10107613" cy="130651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cs-CZ" dirty="0"/>
              <a:t>Rozloučení.</a:t>
            </a:r>
            <a:br>
              <a:rPr lang="cs-CZ" dirty="0"/>
            </a:br>
            <a:r>
              <a:rPr lang="cs-CZ" dirty="0"/>
              <a:t>Poděkování.</a:t>
            </a:r>
          </a:p>
        </p:txBody>
      </p:sp>
      <p:sp>
        <p:nvSpPr>
          <p:cNvPr id="4" name="Zástupný symbol pro zápatí 2">
            <a:extLst>
              <a:ext uri="{FF2B5EF4-FFF2-40B4-BE49-F238E27FC236}">
                <a16:creationId xmlns:a16="http://schemas.microsoft.com/office/drawing/2014/main" id="{0E38C9BE-E39C-461C-9EB4-94D6C4D2A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Autor prezentace, Název oddělení, Datum prezentace (zde zápatí zarovnat na střed a vymazat číslo strany)</a:t>
            </a:r>
            <a:endParaRPr lang="cs-CZ" dirty="0"/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350F2EF4-0C48-4E9C-870D-E6C94E622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521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pos="64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ánka (var. 2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3">
            <a:extLst>
              <a:ext uri="{FF2B5EF4-FFF2-40B4-BE49-F238E27FC236}">
                <a16:creationId xmlns:a16="http://schemas.microsoft.com/office/drawing/2014/main" id="{B8F17F75-A778-4671-B7B2-F6FAFCAA5D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8872" y="2533113"/>
            <a:ext cx="10107613" cy="130651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cs-CZ" dirty="0"/>
              <a:t>Přidat název prezentace</a:t>
            </a:r>
            <a:br>
              <a:rPr lang="cs-CZ" dirty="0"/>
            </a:br>
            <a:r>
              <a:rPr lang="cs-CZ" dirty="0"/>
              <a:t>(1–2 řádky)</a:t>
            </a:r>
          </a:p>
        </p:txBody>
      </p:sp>
      <p:sp>
        <p:nvSpPr>
          <p:cNvPr id="10" name="Zástupný text 5">
            <a:extLst>
              <a:ext uri="{FF2B5EF4-FFF2-40B4-BE49-F238E27FC236}">
                <a16:creationId xmlns:a16="http://schemas.microsoft.com/office/drawing/2014/main" id="{E9AFD8F7-F193-4F2A-8463-093AC0DC580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871" y="4184912"/>
            <a:ext cx="10107613" cy="155575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cs-CZ" dirty="0"/>
              <a:t>Přidat podnadpis</a:t>
            </a:r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AC2B43FD-BAE4-4EDE-85AF-7CB421F65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Autor prezentace, Název oddělení, Datum prezentace (zde zápatí zarovnat na střed a vymazat číslo strany)</a:t>
            </a:r>
            <a:endParaRPr lang="cs-CZ" dirty="0"/>
          </a:p>
        </p:txBody>
      </p:sp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892B5E3A-89E0-4581-9967-9A5A53D8A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0878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pos="6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ánka s textem (Nadpis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text 6">
            <a:extLst>
              <a:ext uri="{FF2B5EF4-FFF2-40B4-BE49-F238E27FC236}">
                <a16:creationId xmlns:a16="http://schemas.microsoft.com/office/drawing/2014/main" id="{8FED9141-C77F-4E7D-BB7B-38BF12CA3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452684"/>
            <a:ext cx="10439399" cy="3552825"/>
          </a:xfrm>
          <a:prstGeom prst="rect">
            <a:avLst/>
          </a:prstGeom>
        </p:spPr>
        <p:txBody>
          <a:bodyPr/>
          <a:lstStyle>
            <a:lvl1pPr marL="228600" indent="-228600">
              <a:defRPr kumimoji="0" lang="cs-CZ" sz="2400" b="0" i="0" u="none" strike="noStrike" kern="1200" cap="none" spc="0" normalizeH="0" baseline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-228600">
              <a:defRPr/>
            </a:lvl2pPr>
            <a:lvl3pPr marL="228600" indent="-228600">
              <a:defRPr/>
            </a:lvl3pPr>
            <a:lvl4pPr marL="228600" indent="-228600">
              <a:defRPr/>
            </a:lvl4pPr>
            <a:lvl5pPr marL="228600" indent="-228600">
              <a:defRPr/>
            </a:lvl5pPr>
          </a:lstStyle>
          <a:p>
            <a:pPr marL="360365" marR="0" lvl="0" indent="-360365" algn="l" defTabSz="1216015" rtl="0" eaLnBrk="1" fontAlgn="auto" latinLnBrk="0" hangingPunct="1">
              <a:lnSpc>
                <a:spcPct val="100000"/>
              </a:lnSpc>
              <a:spcBef>
                <a:spcPts val="13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−"/>
              <a:tabLst/>
              <a:defRPr/>
            </a:pPr>
            <a:r>
              <a:rPr lang="cs-CZ" dirty="0"/>
              <a:t>Zde přidejte text, neměňte velikost ani barvu textu.</a:t>
            </a:r>
          </a:p>
        </p:txBody>
      </p:sp>
      <p:sp>
        <p:nvSpPr>
          <p:cNvPr id="14" name="Zástupný text 9">
            <a:extLst>
              <a:ext uri="{FF2B5EF4-FFF2-40B4-BE49-F238E27FC236}">
                <a16:creationId xmlns:a16="http://schemas.microsoft.com/office/drawing/2014/main" id="{DC91534F-17C0-465E-BB4F-6272337B19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5351" y="1631588"/>
            <a:ext cx="10458447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cs-CZ" sz="3200" b="1" i="0" u="none" strike="noStrike" kern="1200" cap="none" spc="0" normalizeH="0" baseline="0" dirty="0">
                <a:ln>
                  <a:noFill/>
                </a:ln>
                <a:solidFill>
                  <a:srgbClr val="0083A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228600" marR="0" lvl="0" indent="-228600" algn="l" defTabSz="121601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dirty="0"/>
              <a:t>Přidat název slidu (Nadpis 1)</a:t>
            </a:r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BEFA91D5-CC68-4113-A266-00DA5330E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pl-PL" dirty="0"/>
              <a:t>Autor prezentace, Název oddělení, Datum prezentace</a:t>
            </a:r>
            <a:endParaRPr lang="cs-CZ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68357531-FB27-467A-8400-CF9C18551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899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pos="6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ánka s textem (Nadpis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47EFDA-E671-4BA3-93E9-D190B309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pl-PL" dirty="0"/>
              <a:t>Autor prezentace, Název oddělení, Datum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24706A-CA94-4CB0-9111-E413A72C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text 6">
            <a:extLst>
              <a:ext uri="{FF2B5EF4-FFF2-40B4-BE49-F238E27FC236}">
                <a16:creationId xmlns:a16="http://schemas.microsoft.com/office/drawing/2014/main" id="{8FED9141-C77F-4E7D-BB7B-38BF12CA3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452684"/>
            <a:ext cx="10439399" cy="3552825"/>
          </a:xfrm>
          <a:prstGeom prst="rect">
            <a:avLst/>
          </a:prstGeom>
        </p:spPr>
        <p:txBody>
          <a:bodyPr/>
          <a:lstStyle>
            <a:lvl1pPr marL="228600" indent="-228600">
              <a:defRPr kumimoji="0" lang="cs-CZ" sz="2400" b="0" i="0" u="none" strike="noStrike" kern="1200" cap="none" spc="0" normalizeH="0" baseline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-228600">
              <a:defRPr/>
            </a:lvl2pPr>
            <a:lvl3pPr marL="228600" indent="-228600">
              <a:defRPr/>
            </a:lvl3pPr>
            <a:lvl4pPr marL="228600" indent="-228600">
              <a:defRPr/>
            </a:lvl4pPr>
            <a:lvl5pPr marL="228600" indent="-228600">
              <a:defRPr/>
            </a:lvl5pPr>
          </a:lstStyle>
          <a:p>
            <a:pPr marL="360365" marR="0" lvl="0" indent="-360365" algn="l" defTabSz="1216015" rtl="0" eaLnBrk="1" fontAlgn="auto" latinLnBrk="0" hangingPunct="1">
              <a:lnSpc>
                <a:spcPct val="100000"/>
              </a:lnSpc>
              <a:spcBef>
                <a:spcPts val="13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−"/>
              <a:tabLst/>
              <a:defRPr/>
            </a:pPr>
            <a:r>
              <a:rPr lang="cs-CZ" dirty="0"/>
              <a:t>Zde přidejte text, neměňte velikost ani barvu textu.</a:t>
            </a:r>
          </a:p>
        </p:txBody>
      </p:sp>
      <p:sp>
        <p:nvSpPr>
          <p:cNvPr id="11" name="Zástupný text 9">
            <a:extLst>
              <a:ext uri="{FF2B5EF4-FFF2-40B4-BE49-F238E27FC236}">
                <a16:creationId xmlns:a16="http://schemas.microsoft.com/office/drawing/2014/main" id="{C5752FFB-79CD-4E8A-B00D-1A49A6C10F5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5351" y="1630637"/>
            <a:ext cx="10458447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cs-CZ" sz="3200" b="0" i="0" u="none" strike="noStrike" kern="1200" cap="none" spc="0" normalizeH="0" baseline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228600" marR="0" lvl="0" indent="-228600" algn="l" defTabSz="121601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dirty="0"/>
              <a:t>Přidat název slidu (Nadpis 2)</a:t>
            </a:r>
          </a:p>
        </p:txBody>
      </p:sp>
    </p:spTree>
    <p:extLst>
      <p:ext uri="{BB962C8B-B14F-4D97-AF65-F5344CB8AC3E}">
        <p14:creationId xmlns:p14="http://schemas.microsoft.com/office/powerpoint/2010/main" val="15094116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pos="6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ánka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47EFDA-E671-4BA3-93E9-D190B309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pl-PL" dirty="0"/>
              <a:t>Autor prezentace, Název oddělení, Datum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24706A-CA94-4CB0-9111-E413A72C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text 6">
            <a:extLst>
              <a:ext uri="{FF2B5EF4-FFF2-40B4-BE49-F238E27FC236}">
                <a16:creationId xmlns:a16="http://schemas.microsoft.com/office/drawing/2014/main" id="{8FED9141-C77F-4E7D-BB7B-38BF12CA3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1630638"/>
            <a:ext cx="10439399" cy="4374872"/>
          </a:xfrm>
          <a:prstGeom prst="rect">
            <a:avLst/>
          </a:prstGeom>
        </p:spPr>
        <p:txBody>
          <a:bodyPr/>
          <a:lstStyle>
            <a:lvl1pPr marL="228600" indent="-228600">
              <a:defRPr kumimoji="0" lang="cs-CZ" sz="2400" b="0" i="0" u="none" strike="noStrike" kern="1200" cap="none" spc="0" normalizeH="0" baseline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-228600">
              <a:defRPr/>
            </a:lvl2pPr>
            <a:lvl3pPr marL="228600" indent="-228600">
              <a:defRPr/>
            </a:lvl3pPr>
            <a:lvl4pPr marL="228600" indent="-228600">
              <a:defRPr/>
            </a:lvl4pPr>
            <a:lvl5pPr marL="228600" indent="-228600">
              <a:defRPr/>
            </a:lvl5pPr>
          </a:lstStyle>
          <a:p>
            <a:pPr marL="360365" marR="0" lvl="0" indent="-360365" algn="l" defTabSz="1216015" rtl="0" eaLnBrk="1" fontAlgn="auto" latinLnBrk="0" hangingPunct="1">
              <a:lnSpc>
                <a:spcPct val="100000"/>
              </a:lnSpc>
              <a:spcBef>
                <a:spcPts val="13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−"/>
              <a:tabLst/>
              <a:defRPr/>
            </a:pPr>
            <a:r>
              <a:rPr lang="cs-CZ" dirty="0"/>
              <a:t>Zde přidejte text, neměňte velikost ani barvu textu.</a:t>
            </a:r>
          </a:p>
        </p:txBody>
      </p:sp>
    </p:spTree>
    <p:extLst>
      <p:ext uri="{BB962C8B-B14F-4D97-AF65-F5344CB8AC3E}">
        <p14:creationId xmlns:p14="http://schemas.microsoft.com/office/powerpoint/2010/main" val="17951320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pos="64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+ 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47EFDA-E671-4BA3-93E9-D190B309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pl-PL" dirty="0"/>
              <a:t>Autor prezentace, Název oddělení, Datum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24706A-CA94-4CB0-9111-E413A72C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text 9">
            <a:extLst>
              <a:ext uri="{FF2B5EF4-FFF2-40B4-BE49-F238E27FC236}">
                <a16:creationId xmlns:a16="http://schemas.microsoft.com/office/drawing/2014/main" id="{C5752FFB-79CD-4E8A-B00D-1A49A6C10F5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5351" y="1630637"/>
            <a:ext cx="10382249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cs-CZ" sz="3200" b="0" i="0" u="none" strike="noStrike" kern="1200" cap="none" spc="0" normalizeH="0" baseline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228600" marR="0" lvl="0" indent="-228600" algn="l" defTabSz="121601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dirty="0"/>
              <a:t>Přidat název slidu (Nadpis 2)</a:t>
            </a:r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71734F1F-D788-4545-8C5B-6FC70DC492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19174" y="2454274"/>
            <a:ext cx="6440805" cy="3567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Zde vložte obrázek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EBCD251A-B672-4465-9AF4-F05E681DF6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04175" y="2454276"/>
            <a:ext cx="3773425" cy="3641724"/>
          </a:xfrm>
          <a:prstGeom prst="rect">
            <a:avLst/>
          </a:prstGeom>
        </p:spPr>
        <p:txBody>
          <a:bodyPr anchor="b"/>
          <a:lstStyle>
            <a:lvl1pPr marL="0" indent="0" algn="l" defTabSz="914400" rtl="0" eaLnBrk="1" latinLnBrk="0" hangingPunct="1">
              <a:spcBef>
                <a:spcPts val="0"/>
              </a:spcBef>
              <a:buNone/>
              <a:defRPr lang="cs-CZ" sz="1100" kern="1200" dirty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Zde vložte popisek obrázku</a:t>
            </a:r>
          </a:p>
        </p:txBody>
      </p:sp>
    </p:spTree>
    <p:extLst>
      <p:ext uri="{BB962C8B-B14F-4D97-AF65-F5344CB8AC3E}">
        <p14:creationId xmlns:p14="http://schemas.microsoft.com/office/powerpoint/2010/main" val="28117341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6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47EFDA-E671-4BA3-93E9-D190B309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pl-PL" dirty="0"/>
              <a:t>Autor prezentace, Název oddělení, Datum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24706A-CA94-4CB0-9111-E413A72C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text 9">
            <a:extLst>
              <a:ext uri="{FF2B5EF4-FFF2-40B4-BE49-F238E27FC236}">
                <a16:creationId xmlns:a16="http://schemas.microsoft.com/office/drawing/2014/main" id="{C5752FFB-79CD-4E8A-B00D-1A49A6C10F5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5351" y="1630637"/>
            <a:ext cx="10382249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cs-CZ" sz="3200" b="0" i="0" u="none" strike="noStrike" kern="1200" cap="none" spc="0" normalizeH="0" baseline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228600" marR="0" lvl="0" indent="-228600" algn="l" defTabSz="121601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dirty="0"/>
              <a:t>Přidat název slidu (Nadpis 2)</a:t>
            </a:r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71734F1F-D788-4545-8C5B-6FC70DC492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475792" y="2454275"/>
            <a:ext cx="3801808" cy="24773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Zde vložte obrázek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EBCD251A-B672-4465-9AF4-F05E681DF6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384351" y="4983480"/>
            <a:ext cx="3893248" cy="1020445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buNone/>
              <a:defRPr lang="cs-CZ" sz="1100" kern="1200" dirty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Zde vložte popisek obrázku</a:t>
            </a:r>
          </a:p>
        </p:txBody>
      </p:sp>
      <p:sp>
        <p:nvSpPr>
          <p:cNvPr id="8" name="Zástupný text 6">
            <a:extLst>
              <a:ext uri="{FF2B5EF4-FFF2-40B4-BE49-F238E27FC236}">
                <a16:creationId xmlns:a16="http://schemas.microsoft.com/office/drawing/2014/main" id="{2D547836-4EFF-4475-BF29-436072F411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401" y="2452684"/>
            <a:ext cx="6271260" cy="3552825"/>
          </a:xfrm>
          <a:prstGeom prst="rect">
            <a:avLst/>
          </a:prstGeom>
        </p:spPr>
        <p:txBody>
          <a:bodyPr/>
          <a:lstStyle>
            <a:lvl1pPr marL="228600" indent="-228600">
              <a:defRPr kumimoji="0" lang="cs-CZ" sz="2400" b="0" i="0" u="none" strike="noStrike" kern="1200" cap="none" spc="0" normalizeH="0" baseline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-228600">
              <a:defRPr/>
            </a:lvl2pPr>
            <a:lvl3pPr marL="228600" indent="-228600">
              <a:defRPr/>
            </a:lvl3pPr>
            <a:lvl4pPr marL="228600" indent="-228600">
              <a:defRPr/>
            </a:lvl4pPr>
            <a:lvl5pPr marL="228600" indent="-228600">
              <a:defRPr/>
            </a:lvl5pPr>
          </a:lstStyle>
          <a:p>
            <a:pPr marL="360365" marR="0" lvl="0" indent="-360365" algn="l" defTabSz="1216015" rtl="0" eaLnBrk="1" fontAlgn="auto" latinLnBrk="0" hangingPunct="1">
              <a:lnSpc>
                <a:spcPct val="100000"/>
              </a:lnSpc>
              <a:spcBef>
                <a:spcPts val="13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−"/>
              <a:tabLst/>
              <a:defRPr/>
            </a:pPr>
            <a:r>
              <a:rPr lang="cs-CZ" dirty="0"/>
              <a:t>Zde přidejte text, neměňte velikost ani barvu textu.</a:t>
            </a:r>
          </a:p>
        </p:txBody>
      </p:sp>
    </p:spTree>
    <p:extLst>
      <p:ext uri="{BB962C8B-B14F-4D97-AF65-F5344CB8AC3E}">
        <p14:creationId xmlns:p14="http://schemas.microsoft.com/office/powerpoint/2010/main" val="35364081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pos="64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ánka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47EFDA-E671-4BA3-93E9-D190B309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pl-PL" dirty="0"/>
              <a:t>Autor prezentace, Název oddělení, Datum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24706A-CA94-4CB0-9111-E413A72C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71734F1F-D788-4545-8C5B-6FC70DC492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19175" y="1630636"/>
            <a:ext cx="7225665" cy="45701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Zde vložte obrázek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EBCD251A-B672-4465-9AF4-F05E681DF6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96656" y="1630636"/>
            <a:ext cx="2980944" cy="4648244"/>
          </a:xfrm>
          <a:prstGeom prst="rect">
            <a:avLst/>
          </a:prstGeom>
        </p:spPr>
        <p:txBody>
          <a:bodyPr anchor="b"/>
          <a:lstStyle>
            <a:lvl1pPr marL="0" indent="0" algn="l" defTabSz="914400" rtl="0" eaLnBrk="1" latinLnBrk="0" hangingPunct="1">
              <a:buNone/>
              <a:defRPr lang="cs-CZ" sz="1100" kern="1200" dirty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Zde vložte popisek obrázku</a:t>
            </a:r>
          </a:p>
        </p:txBody>
      </p:sp>
    </p:spTree>
    <p:extLst>
      <p:ext uri="{BB962C8B-B14F-4D97-AF65-F5344CB8AC3E}">
        <p14:creationId xmlns:p14="http://schemas.microsoft.com/office/powerpoint/2010/main" val="3707589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pos="642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ánka s více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47EFDA-E671-4BA3-93E9-D190B309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pl-PL" dirty="0"/>
              <a:t>Autor prezentace, Název oddělení, Datum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24706A-CA94-4CB0-9111-E413A72C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71734F1F-D788-4545-8C5B-6FC70DC492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19175" y="1630636"/>
            <a:ext cx="5036408" cy="3563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Zde vložte obrázek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EBCD251A-B672-4465-9AF4-F05E681DF6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19175" y="5248909"/>
            <a:ext cx="5036408" cy="951866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buNone/>
              <a:defRPr lang="cs-CZ" sz="1100" kern="1200" dirty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Zde vložte popisek obrázku</a:t>
            </a:r>
          </a:p>
        </p:txBody>
      </p:sp>
      <p:sp>
        <p:nvSpPr>
          <p:cNvPr id="6" name="Zástupný symbol obrázku 4">
            <a:extLst>
              <a:ext uri="{FF2B5EF4-FFF2-40B4-BE49-F238E27FC236}">
                <a16:creationId xmlns:a16="http://schemas.microsoft.com/office/drawing/2014/main" id="{E804F273-76AA-45F7-93A7-75B1AADF90A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317392" y="1630636"/>
            <a:ext cx="5036407" cy="35631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Zde vložte obrázek</a:t>
            </a:r>
          </a:p>
        </p:txBody>
      </p:sp>
      <p:sp>
        <p:nvSpPr>
          <p:cNvPr id="8" name="Zástupný text 6">
            <a:extLst>
              <a:ext uri="{FF2B5EF4-FFF2-40B4-BE49-F238E27FC236}">
                <a16:creationId xmlns:a16="http://schemas.microsoft.com/office/drawing/2014/main" id="{5D6A9FB4-3C0A-4E94-AAE4-8950C74C07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17392" y="5238192"/>
            <a:ext cx="5036407" cy="951866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buNone/>
              <a:defRPr lang="cs-CZ" sz="1100" kern="1200" dirty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Zde vložte popisek obrázku</a:t>
            </a:r>
          </a:p>
        </p:txBody>
      </p:sp>
    </p:spTree>
    <p:extLst>
      <p:ext uri="{BB962C8B-B14F-4D97-AF65-F5344CB8AC3E}">
        <p14:creationId xmlns:p14="http://schemas.microsoft.com/office/powerpoint/2010/main" val="1830764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pos="64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EE8C4A33-ED7F-46A9-AC48-30BDDB284D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356350"/>
            <a:ext cx="917448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83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pl-PL" dirty="0"/>
              <a:t>Autor prezentace, Název oddělení, Datum prezentace</a:t>
            </a:r>
            <a:endParaRPr lang="cs-CZ" dirty="0"/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23943608-BD0E-4D02-A0FE-B4FFB976F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32720" y="6356350"/>
            <a:ext cx="1021080" cy="365125"/>
          </a:xfrm>
          <a:prstGeom prst="rect">
            <a:avLst/>
          </a:prstGeom>
        </p:spPr>
        <p:txBody>
          <a:bodyPr/>
          <a:lstStyle>
            <a:lvl1pPr algn="r">
              <a:defRPr lang="cs-CZ" sz="1100" kern="1200" smtClean="0">
                <a:solidFill>
                  <a:srgbClr val="0083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8E236E8-9460-46F5-B13F-2FEC233B9B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77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56" r:id="rId3"/>
    <p:sldLayoutId id="2147483665" r:id="rId4"/>
    <p:sldLayoutId id="2147483668" r:id="rId5"/>
    <p:sldLayoutId id="2147483657" r:id="rId6"/>
    <p:sldLayoutId id="2147483666" r:id="rId7"/>
    <p:sldLayoutId id="2147483658" r:id="rId8"/>
    <p:sldLayoutId id="2147483659" r:id="rId9"/>
    <p:sldLayoutId id="2147483660" r:id="rId10"/>
    <p:sldLayoutId id="2147483655" r:id="rId11"/>
    <p:sldLayoutId id="2147483667" r:id="rId12"/>
    <p:sldLayoutId id="2147483670" r:id="rId13"/>
    <p:sldLayoutId id="2147483671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chnakladatelu.cz/" TargetMode="External"/><Relationship Id="rId7" Type="http://schemas.openxmlformats.org/officeDocument/2006/relationships/hyperlink" Target="https://www.unievydavatelu.cz/cs/home" TargetMode="External"/><Relationship Id="rId2" Type="http://schemas.openxmlformats.org/officeDocument/2006/relationships/hyperlink" Target="https://www.sckn.cz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asociaceonlinevydavatelu.cz/" TargetMode="External"/><Relationship Id="rId5" Type="http://schemas.openxmlformats.org/officeDocument/2006/relationships/hyperlink" Target="https://www.audiokniharoku.cz/" TargetMode="External"/><Relationship Id="rId4" Type="http://schemas.openxmlformats.org/officeDocument/2006/relationships/hyperlink" Target="https://www.knihex.cz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5-37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Bibliodiverzita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istikakultury.cz/co-setrime/" TargetMode="External"/><Relationship Id="rId2" Type="http://schemas.openxmlformats.org/officeDocument/2006/relationships/hyperlink" Target="https://www.sckn.cz/zpravy-o-ceskem-kniznim-trhu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statistikakultury.cz/wp-content/uploads/2024/11/Neperiodicke-publikace23.pdf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sofia.cz/wiki/V%C3%BDznamn%C3%A9_v%C3%BDzkumy_v_oblasti_%C4%8Dten%C3%A1%C5%99stv%C3%AD:_p%C5%99%C3%ADklady_z_%C4%8Cesk%C3%A9_republiky_i_ze_zahrani%C4%8D%C3%AD,_interpretace_v%C3%BDsledk%C5%AF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l.zaviska@nkp.cz" TargetMode="Externa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xt.nkp.cz/sluzby/sluzby-pro/isbn-ismn-issn/isbn/isbn-16" TargetMode="External"/><Relationship Id="rId2" Type="http://schemas.openxmlformats.org/officeDocument/2006/relationships/hyperlink" Target="https://folio.org/" TargetMode="External"/><Relationship Id="rId1" Type="http://schemas.openxmlformats.org/officeDocument/2006/relationships/slideLayout" Target="../slideLayouts/slideLayout3.xml"/><Relationship Id="rId5" Type="http://schemas.openxmlformats.org/officeDocument/2006/relationships/comments" Target="../comments/comment1.xml"/><Relationship Id="rId4" Type="http://schemas.openxmlformats.org/officeDocument/2006/relationships/hyperlink" Target="https://www.editeur.org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FF69B549-1832-4D07-A6D2-E23C3486F20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18872" y="2533113"/>
            <a:ext cx="10107613" cy="1324110"/>
          </a:xfrm>
        </p:spPr>
        <p:txBody>
          <a:bodyPr/>
          <a:lstStyle/>
          <a:p>
            <a:r>
              <a:rPr lang="cs-CZ" dirty="0"/>
              <a:t>Knižní trh v České republice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6E39D4-51C5-4176-BF0B-A16F48B3A3D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A3F733-B83A-43E7-92D4-F634E5D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C4601-FACE-4E99-8862-A1BE1245B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   	</a:t>
            </a:r>
          </a:p>
        </p:txBody>
      </p:sp>
    </p:spTree>
    <p:extLst>
      <p:ext uri="{BB962C8B-B14F-4D97-AF65-F5344CB8AC3E}">
        <p14:creationId xmlns:p14="http://schemas.microsoft.com/office/powerpoint/2010/main" val="3491610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B4613C8-694D-4474-BB2D-6E3CCFC664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394065"/>
            <a:ext cx="10439399" cy="3611444"/>
          </a:xfrm>
        </p:spPr>
        <p:txBody>
          <a:bodyPr/>
          <a:lstStyle/>
          <a:p>
            <a:r>
              <a:rPr lang="cs-CZ" dirty="0">
                <a:hlinkClick r:id="rId2"/>
              </a:rPr>
              <a:t>Svaz českých knihkupců a nakladatelů</a:t>
            </a:r>
            <a:endParaRPr lang="cs-CZ" dirty="0"/>
          </a:p>
          <a:p>
            <a:r>
              <a:rPr lang="cs-CZ" dirty="0">
                <a:hlinkClick r:id="rId3"/>
              </a:rPr>
              <a:t>Cech </a:t>
            </a:r>
            <a:r>
              <a:rPr lang="cs-CZ" dirty="0" err="1">
                <a:hlinkClick r:id="rId3"/>
              </a:rPr>
              <a:t>nakladatelu</a:t>
            </a:r>
            <a:r>
              <a:rPr lang="cs-CZ" dirty="0">
                <a:hlinkClick r:id="rId3"/>
              </a:rPr>
              <a:t> – Úvod</a:t>
            </a:r>
            <a:endParaRPr lang="cs-CZ" dirty="0"/>
          </a:p>
          <a:p>
            <a:r>
              <a:rPr lang="cs-CZ" dirty="0">
                <a:hlinkClick r:id="rId4"/>
              </a:rPr>
              <a:t>E-shop - Nové knihy – KNIHEX</a:t>
            </a:r>
            <a:endParaRPr lang="cs-CZ" dirty="0"/>
          </a:p>
          <a:p>
            <a:r>
              <a:rPr lang="cs-CZ" dirty="0">
                <a:hlinkClick r:id="rId5"/>
              </a:rPr>
              <a:t>Asociace vydavatelů audioknih –</a:t>
            </a:r>
            <a:endParaRPr lang="cs-CZ" dirty="0"/>
          </a:p>
          <a:p>
            <a:r>
              <a:rPr lang="cs-CZ" dirty="0">
                <a:hlinkClick r:id="rId6"/>
              </a:rPr>
              <a:t>Asociace online vydavatelů</a:t>
            </a:r>
            <a:endParaRPr lang="cs-CZ" dirty="0"/>
          </a:p>
          <a:p>
            <a:r>
              <a:rPr lang="cs-CZ" dirty="0">
                <a:hlinkClick r:id="rId7"/>
              </a:rPr>
              <a:t>Unie vydavatelů ČR - Domácí stránka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8792E-F6F6-4976-9660-5C8B7E45C8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Nakladatelé - spolčování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5B6942-E31E-406B-A86F-23932AF2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FEE56-3C84-4B8E-A0E3-C61729D2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258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B4613C8-694D-4474-BB2D-6E3CCFC664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394065"/>
            <a:ext cx="10439399" cy="3611444"/>
          </a:xfrm>
        </p:spPr>
        <p:txBody>
          <a:bodyPr/>
          <a:lstStyle/>
          <a:p>
            <a:r>
              <a:rPr lang="cs-CZ" dirty="0"/>
              <a:t>Zákon č. </a:t>
            </a:r>
            <a:r>
              <a:rPr lang="cs-CZ" dirty="0">
                <a:hlinkClick r:id="rId2"/>
              </a:rPr>
              <a:t>37/1995 Sb. Zákon o neperiodických publikacích</a:t>
            </a:r>
            <a:endParaRPr lang="cs-CZ" dirty="0"/>
          </a:p>
          <a:p>
            <a:r>
              <a:rPr lang="cs-CZ" dirty="0"/>
              <a:t>Povinné údaje § 2</a:t>
            </a:r>
          </a:p>
          <a:p>
            <a:r>
              <a:rPr lang="cs-CZ" dirty="0"/>
              <a:t>Povinný výtisk § 3</a:t>
            </a:r>
          </a:p>
          <a:p>
            <a:r>
              <a:rPr lang="cs-CZ" dirty="0"/>
              <a:t>Nabídková povinnost § 4</a:t>
            </a:r>
          </a:p>
          <a:p>
            <a:r>
              <a:rPr lang="cs-CZ" dirty="0"/>
              <a:t>Přestupky § 5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8792E-F6F6-4976-9660-5C8B7E45C8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Povinnosti nakladatelů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5B6942-E31E-406B-A86F-23932AF2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FEE56-3C84-4B8E-A0E3-C61729D2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41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B4613C8-694D-4474-BB2D-6E3CCFC664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394065"/>
            <a:ext cx="10439399" cy="3611444"/>
          </a:xfrm>
        </p:spPr>
        <p:txBody>
          <a:bodyPr/>
          <a:lstStyle/>
          <a:p>
            <a:r>
              <a:rPr lang="cs-CZ" dirty="0"/>
              <a:t>Komerční</a:t>
            </a:r>
          </a:p>
          <a:p>
            <a:r>
              <a:rPr lang="cs-CZ" dirty="0"/>
              <a:t>Akademičtí	</a:t>
            </a:r>
          </a:p>
          <a:p>
            <a:r>
              <a:rPr lang="cs-CZ" dirty="0"/>
              <a:t>Malí</a:t>
            </a:r>
          </a:p>
          <a:p>
            <a:r>
              <a:rPr lang="cs-CZ" dirty="0"/>
              <a:t>Mikro</a:t>
            </a:r>
          </a:p>
          <a:p>
            <a:r>
              <a:rPr lang="cs-CZ" dirty="0"/>
              <a:t>Grafomani</a:t>
            </a:r>
          </a:p>
          <a:p>
            <a:r>
              <a:rPr lang="cs-CZ" dirty="0"/>
              <a:t>Jednorázoví</a:t>
            </a:r>
          </a:p>
          <a:p>
            <a:r>
              <a:rPr lang="cs-CZ" dirty="0"/>
              <a:t>Na vedlejšák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8792E-F6F6-4976-9660-5C8B7E45C8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Druhy nakladatelů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5B6942-E31E-406B-A86F-23932AF2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FEE56-3C84-4B8E-A0E3-C61729D2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368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B4613C8-694D-4474-BB2D-6E3CCFC664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394065"/>
            <a:ext cx="10439399" cy="3611444"/>
          </a:xfrm>
        </p:spPr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 kulturní diverzita aplikovaná do psaní a publikování, tedy do knih</a:t>
            </a:r>
            <a:endParaRPr lang="cs-CZ" dirty="0"/>
          </a:p>
          <a:p>
            <a:r>
              <a:rPr lang="cs-CZ" dirty="0"/>
              <a:t>Diverzita v psaní</a:t>
            </a:r>
          </a:p>
          <a:p>
            <a:r>
              <a:rPr lang="cs-CZ" dirty="0"/>
              <a:t>Diverzita v publikování</a:t>
            </a:r>
          </a:p>
          <a:p>
            <a:r>
              <a:rPr lang="cs-CZ" dirty="0"/>
              <a:t>Diverzita v distribuci</a:t>
            </a:r>
          </a:p>
          <a:p>
            <a:r>
              <a:rPr lang="cs-CZ" dirty="0"/>
              <a:t>Diverzita v akvizici knihoven	</a:t>
            </a:r>
          </a:p>
          <a:p>
            <a:r>
              <a:rPr lang="cs-CZ" dirty="0" err="1">
                <a:hlinkClick r:id="rId2"/>
              </a:rPr>
              <a:t>Bibliodiverzita</a:t>
            </a:r>
            <a:r>
              <a:rPr lang="cs-CZ" dirty="0">
                <a:hlinkClick r:id="rId2"/>
              </a:rPr>
              <a:t> – Wikipedie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8792E-F6F6-4976-9660-5C8B7E45C8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err="1"/>
              <a:t>Bibliodiverzita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5B6942-E31E-406B-A86F-23932AF2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FEE56-3C84-4B8E-A0E3-C61729D2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271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B4613C8-694D-4474-BB2D-6E3CCFC664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1818968"/>
            <a:ext cx="10439399" cy="4186541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Zprávy o českém knižním trhu | Svaz českých knihkupců a nakladatelů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statistikakultury.cz/co-</a:t>
            </a:r>
            <a:r>
              <a:rPr lang="cs-CZ" dirty="0" err="1">
                <a:hlinkClick r:id="rId3"/>
              </a:rPr>
              <a:t>setrime</a:t>
            </a:r>
            <a:r>
              <a:rPr lang="cs-CZ" dirty="0">
                <a:hlinkClick r:id="rId3"/>
              </a:rPr>
              <a:t>/</a:t>
            </a:r>
            <a:r>
              <a:rPr lang="cs-CZ" dirty="0"/>
              <a:t>  NIPOS</a:t>
            </a:r>
          </a:p>
          <a:p>
            <a:pPr marL="0" indent="0">
              <a:buNone/>
            </a:pPr>
            <a:r>
              <a:rPr lang="cs-CZ" dirty="0">
                <a:hlinkClick r:id="rId4"/>
              </a:rPr>
              <a:t>Neperiodicke-publikace23.pdf</a:t>
            </a:r>
            <a:r>
              <a:rPr lang="cs-CZ" dirty="0"/>
              <a:t>   NIPOS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Počet aktivních nakladatelů za rok 2023 6224, za 2022 6299</a:t>
            </a:r>
          </a:p>
          <a:p>
            <a:r>
              <a:rPr lang="cs-CZ" dirty="0"/>
              <a:t>Počet nakladatelů a jejich značek s více než 2 tituly za </a:t>
            </a:r>
            <a:r>
              <a:rPr lang="cs-CZ"/>
              <a:t>rok 2023 </a:t>
            </a:r>
            <a:r>
              <a:rPr lang="cs-CZ" dirty="0"/>
              <a:t>1022,  za 2022 1098</a:t>
            </a:r>
          </a:p>
          <a:p>
            <a:r>
              <a:rPr lang="cs-CZ" dirty="0"/>
              <a:t>Počet nakladatelů v bázi NAK více než 19 tisíc, z toho 8403 se sadou ISBN</a:t>
            </a:r>
          </a:p>
          <a:p>
            <a:r>
              <a:rPr lang="cs-CZ" dirty="0"/>
              <a:t>Objem trhu v počtu nakladatelů x počtu vydaných titulů x velikosti tržeb	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8792E-F6F6-4976-9660-5C8B7E45C8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89239" y="852491"/>
            <a:ext cx="8964559" cy="615635"/>
          </a:xfrm>
        </p:spPr>
        <p:txBody>
          <a:bodyPr/>
          <a:lstStyle/>
          <a:p>
            <a:r>
              <a:rPr lang="cs-CZ" dirty="0"/>
              <a:t>Zpráva o knižním trhu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5B6942-E31E-406B-A86F-23932AF2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FEE56-3C84-4B8E-A0E3-C61729D2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1474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B4613C8-694D-4474-BB2D-6E3CCFC664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394065"/>
            <a:ext cx="10439399" cy="3611444"/>
          </a:xfrm>
        </p:spPr>
        <p:txBody>
          <a:bodyPr/>
          <a:lstStyle/>
          <a:p>
            <a:r>
              <a:rPr lang="cs-CZ" dirty="0">
                <a:hlinkClick r:id="rId2"/>
              </a:rPr>
              <a:t>Významné výzkumy v oblasti čtenářství: příklady z České republiky i ze zahraničí, interpretace výsledků – </a:t>
            </a:r>
            <a:r>
              <a:rPr lang="cs-CZ" dirty="0" err="1">
                <a:hlinkClick r:id="rId2"/>
              </a:rPr>
              <a:t>Wikisofia</a:t>
            </a:r>
            <a:endParaRPr lang="cs-CZ" dirty="0"/>
          </a:p>
          <a:p>
            <a:r>
              <a:rPr lang="cs-CZ" dirty="0"/>
              <a:t>Změny v přístupu u generace Z a co teprve alfa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8792E-F6F6-4976-9660-5C8B7E45C8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Proměny čtenářství a informačních potřeb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5B6942-E31E-406B-A86F-23932AF2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FEE56-3C84-4B8E-A0E3-C61729D2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202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4A27B38-2691-4ECA-A304-574740C79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53F765-4042-4197-9320-95C641FEF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84742D0-C261-4CB6-92A9-F2A99ECCB6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8F68B-DDDD-413D-9B77-9BA3DE29B1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Michal Záviška</a:t>
            </a:r>
          </a:p>
          <a:p>
            <a:r>
              <a:rPr lang="cs-CZ" dirty="0">
                <a:hlinkClick r:id="rId2"/>
              </a:rPr>
              <a:t>michal.zaviska@nkp.cz</a:t>
            </a:r>
            <a:endParaRPr lang="cs-CZ" dirty="0"/>
          </a:p>
          <a:p>
            <a:r>
              <a:rPr lang="cs-CZ" dirty="0"/>
              <a:t>+420 221 663 327</a:t>
            </a:r>
          </a:p>
          <a:p>
            <a:r>
              <a:rPr lang="cs-CZ" dirty="0"/>
              <a:t>+420 773 767 874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648DE0B-87A6-431D-8E29-ABF4D273EC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311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963E92A8-298F-4B37-AC2F-4FA5AA3E6F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sz="6000" dirty="0"/>
              <a:t>Děkuji za pozornost …. </a:t>
            </a:r>
            <a:r>
              <a:rPr lang="cs-CZ" sz="6000" dirty="0">
                <a:sym typeface="Wingdings" panose="05000000000000000000" pitchFamily="2" charset="2"/>
              </a:rPr>
              <a:t></a:t>
            </a:r>
            <a:endParaRPr lang="cs-CZ" sz="60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4186B10-A629-43F5-852C-52A94CEBA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2A1B11-58CF-4FFE-9DAF-2F9543303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411780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652417-8CE9-44C6-A0A5-804FCC11D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FE9682-1676-4B3E-9A20-1514B0D86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045BFBB-05F0-45D6-B620-9AD4625989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63782" y="2069868"/>
            <a:ext cx="10190017" cy="3935641"/>
          </a:xfrm>
        </p:spPr>
        <p:txBody>
          <a:bodyPr/>
          <a:lstStyle/>
          <a:p>
            <a:r>
              <a:rPr lang="cs-CZ" sz="4000" dirty="0"/>
              <a:t>ISBN/ISMN</a:t>
            </a:r>
          </a:p>
          <a:p>
            <a:r>
              <a:rPr lang="cs-CZ" sz="4000" dirty="0"/>
              <a:t>Registr českých knih</a:t>
            </a:r>
          </a:p>
          <a:p>
            <a:r>
              <a:rPr lang="cs-CZ" sz="4000" dirty="0"/>
              <a:t>Jací jsou nakladatelé a jaké mají povinnosti</a:t>
            </a:r>
          </a:p>
          <a:p>
            <a:r>
              <a:rPr lang="cs-CZ" sz="4000" dirty="0" err="1"/>
              <a:t>Bibliodiverzita</a:t>
            </a:r>
            <a:endParaRPr lang="cs-CZ" sz="4000" dirty="0"/>
          </a:p>
          <a:p>
            <a:r>
              <a:rPr lang="cs-CZ" sz="4000" dirty="0"/>
              <a:t>Statistické zprávy o českém knižním trhu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513913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B4613C8-694D-4474-BB2D-6E3CCFC664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1967 jako národní systém ve Spojeném království</a:t>
            </a:r>
          </a:p>
          <a:p>
            <a:r>
              <a:rPr lang="cs-CZ" dirty="0"/>
              <a:t>1972 jako mezinárodní norma ISO 2108</a:t>
            </a:r>
          </a:p>
          <a:p>
            <a:r>
              <a:rPr lang="cs-CZ" dirty="0"/>
              <a:t>1986 začátek implementace v Československu </a:t>
            </a:r>
          </a:p>
          <a:p>
            <a:r>
              <a:rPr lang="cs-CZ" dirty="0"/>
              <a:t>1989 začátek číslování v Československu</a:t>
            </a:r>
          </a:p>
          <a:p>
            <a:r>
              <a:rPr lang="cs-CZ" dirty="0"/>
              <a:t>2007 13místné ISBN</a:t>
            </a:r>
          </a:p>
          <a:p>
            <a:r>
              <a:rPr lang="cs-CZ" dirty="0"/>
              <a:t>2007 začátek přidělování ISBN elektronickým publikacím (v ČR 2010)</a:t>
            </a:r>
          </a:p>
          <a:p>
            <a:r>
              <a:rPr lang="cs-CZ" dirty="0"/>
              <a:t>2024 začátek přidělování ISBN audioknihám v ČR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8792E-F6F6-4976-9660-5C8B7E45C8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ISBN – mezinárodní standardní číslo knihy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5B6942-E31E-406B-A86F-23932AF2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FEE56-3C84-4B8E-A0E3-C61729D2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56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B4613C8-694D-4474-BB2D-6E3CCFC664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200 účastnických států a více než 150 národních agentur</a:t>
            </a:r>
          </a:p>
          <a:p>
            <a:r>
              <a:rPr lang="cs-CZ" dirty="0"/>
              <a:t>V Československu 214 zakládajících nakladatelství</a:t>
            </a:r>
          </a:p>
          <a:p>
            <a:r>
              <a:rPr lang="cs-CZ" dirty="0"/>
              <a:t>Nyní v ČR více než 6200 aktivních nakladatelů</a:t>
            </a:r>
          </a:p>
          <a:p>
            <a:r>
              <a:rPr lang="cs-CZ" dirty="0"/>
              <a:t>1995 v ČR zrušen kontrolní výtisk</a:t>
            </a:r>
          </a:p>
          <a:p>
            <a:r>
              <a:rPr lang="cs-CZ" dirty="0"/>
              <a:t>1993 počátek OK – Ohlášené knihy, od 1998 elektronicky a od 2023 jako databáze</a:t>
            </a:r>
          </a:p>
          <a:p>
            <a:r>
              <a:rPr lang="cs-CZ" dirty="0"/>
              <a:t>Databáze nakladatelů, do 2005 tištěný soupis účastníků</a:t>
            </a:r>
          </a:p>
          <a:p>
            <a:r>
              <a:rPr lang="cs-CZ" dirty="0"/>
              <a:t>2024 začátek workshopů s nakladateli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8792E-F6F6-4976-9660-5C8B7E45C8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ISBN – mezinárodní standardní číslo knihy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5B6942-E31E-406B-A86F-23932AF2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FEE56-3C84-4B8E-A0E3-C61729D2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420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B4613C8-694D-4474-BB2D-6E3CCFC664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3308465"/>
            <a:ext cx="10439399" cy="2697044"/>
          </a:xfrm>
        </p:spPr>
        <p:txBody>
          <a:bodyPr/>
          <a:lstStyle/>
          <a:p>
            <a:pPr marL="0" indent="0" algn="ctr">
              <a:buNone/>
            </a:pPr>
            <a:r>
              <a:rPr lang="cs-CZ" sz="6600" dirty="0"/>
              <a:t>978-80-00-05008-9</a:t>
            </a:r>
          </a:p>
          <a:p>
            <a:pPr marL="0" indent="0" algn="ctr">
              <a:buNone/>
            </a:pPr>
            <a:endParaRPr lang="cs-CZ" sz="6600" dirty="0"/>
          </a:p>
          <a:p>
            <a:pPr marL="0" indent="0" algn="ctr">
              <a:buNone/>
            </a:pPr>
            <a:r>
              <a:rPr lang="cs-CZ" dirty="0"/>
              <a:t>A hlavně je v ČR zdarma </a:t>
            </a:r>
            <a:r>
              <a:rPr lang="cs-CZ" dirty="0">
                <a:sym typeface="Wingdings" panose="05000000000000000000" pitchFamily="2" charset="2"/>
              </a:rPr>
              <a:t>!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8792E-F6F6-4976-9660-5C8B7E45C8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ISBN – mezinárodní standardní číslo knihy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5B6942-E31E-406B-A86F-23932AF2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FEE56-3C84-4B8E-A0E3-C61729D2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444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B4613C8-694D-4474-BB2D-6E3CCFC664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1993  Mezinárodní norma ISO 10957</a:t>
            </a:r>
          </a:p>
          <a:p>
            <a:r>
              <a:rPr lang="cs-CZ" dirty="0"/>
              <a:t>Mezinárodní agentura v Berlíně</a:t>
            </a:r>
          </a:p>
          <a:p>
            <a:r>
              <a:rPr lang="cs-CZ" dirty="0"/>
              <a:t>50 zemí světa</a:t>
            </a:r>
          </a:p>
          <a:p>
            <a:r>
              <a:rPr lang="cs-CZ" dirty="0"/>
              <a:t>Od 1996 přidělujeme v ČR</a:t>
            </a:r>
          </a:p>
          <a:p>
            <a:r>
              <a:rPr lang="cs-CZ" dirty="0"/>
              <a:t>2008 13místné ISMN</a:t>
            </a:r>
          </a:p>
          <a:p>
            <a:pPr marL="0" indent="0" algn="ctr">
              <a:buNone/>
            </a:pPr>
            <a:r>
              <a:rPr lang="cs-CZ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ISMN 979-0-66061-424-2</a:t>
            </a:r>
            <a:endParaRPr lang="cs-CZ" sz="6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8792E-F6F6-4976-9660-5C8B7E45C8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ISMN – mezinárodní standardní číslo hudebniny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5B6942-E31E-406B-A86F-23932AF2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FEE56-3C84-4B8E-A0E3-C61729D2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8560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B4613C8-694D-4474-BB2D-6E3CCFC664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Spolupráce mezi sektory stát/</a:t>
            </a:r>
            <a:r>
              <a:rPr lang="cs-CZ" dirty="0" err="1"/>
              <a:t>nezisk</a:t>
            </a:r>
            <a:r>
              <a:rPr lang="cs-CZ" dirty="0"/>
              <a:t>/komerce</a:t>
            </a:r>
          </a:p>
          <a:p>
            <a:r>
              <a:rPr lang="cs-CZ" dirty="0"/>
              <a:t>Spolupráce mezi nakladateli, distributory, knihkupci, knihovnami, národními registrujícími agenturami, spolky, NK ČR, NIPOS, MK ČR…</a:t>
            </a:r>
          </a:p>
          <a:p>
            <a:r>
              <a:rPr lang="cs-CZ" dirty="0"/>
              <a:t>Centrální místo pro sdílení a obohacování knižních metadat pro celý knižní trh, ideálně ještě před vstupem na trh</a:t>
            </a:r>
          </a:p>
          <a:p>
            <a:r>
              <a:rPr lang="cs-CZ" dirty="0"/>
              <a:t>Modulární informační systém na </a:t>
            </a:r>
            <a:r>
              <a:rPr lang="cs-CZ" dirty="0">
                <a:hlinkClick r:id="rId2"/>
              </a:rPr>
              <a:t>FOLIO</a:t>
            </a:r>
            <a:endParaRPr lang="cs-CZ" dirty="0"/>
          </a:p>
          <a:p>
            <a:r>
              <a:rPr lang="cs-CZ" dirty="0"/>
              <a:t>Metadatový formát </a:t>
            </a:r>
            <a:r>
              <a:rPr lang="en-US" dirty="0">
                <a:hlinkClick r:id="rId3"/>
              </a:rPr>
              <a:t>16. ONIX pro </a:t>
            </a:r>
            <a:r>
              <a:rPr lang="en-US" dirty="0" err="1">
                <a:hlinkClick r:id="rId3"/>
              </a:rPr>
              <a:t>knihy</a:t>
            </a:r>
            <a:r>
              <a:rPr lang="en-US" dirty="0">
                <a:hlinkClick r:id="rId3"/>
              </a:rPr>
              <a:t> — NKP</a:t>
            </a:r>
            <a:r>
              <a:rPr lang="cs-CZ" dirty="0"/>
              <a:t> od </a:t>
            </a:r>
            <a:r>
              <a:rPr lang="cs-CZ" dirty="0" err="1">
                <a:hlinkClick r:id="rId4"/>
              </a:rPr>
              <a:t>EDItEUR</a:t>
            </a:r>
            <a:endParaRPr lang="cs-CZ" dirty="0"/>
          </a:p>
          <a:p>
            <a:r>
              <a:rPr lang="cs-CZ" dirty="0"/>
              <a:t>Předmětové třídění </a:t>
            </a:r>
            <a:r>
              <a:rPr lang="cs-CZ" dirty="0" err="1"/>
              <a:t>Thema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8792E-F6F6-4976-9660-5C8B7E45C8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err="1"/>
              <a:t>Reček</a:t>
            </a:r>
            <a:r>
              <a:rPr lang="cs-CZ" dirty="0"/>
              <a:t> – Registr českých knih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5B6942-E31E-406B-A86F-23932AF2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FEE56-3C84-4B8E-A0E3-C61729D2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475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B4613C8-694D-4474-BB2D-6E3CCFC664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2022 první myšlenky </a:t>
            </a:r>
          </a:p>
          <a:p>
            <a:r>
              <a:rPr lang="cs-CZ" dirty="0"/>
              <a:t>2023 konzultace, projekt, funkční analýza prvních modulů, začátek soutěže na projektanta</a:t>
            </a:r>
          </a:p>
          <a:p>
            <a:r>
              <a:rPr lang="cs-CZ" dirty="0"/>
              <a:t>2024 rozhodnutí ÚOHS a podpis smlouvy, vývoj prvních modulů, zpřesňování pravidel přidělování ISBN</a:t>
            </a:r>
          </a:p>
          <a:p>
            <a:r>
              <a:rPr lang="cs-CZ" dirty="0"/>
              <a:t>2025 ukončení vývoje prvních 4 modulů, testování, migrace dat</a:t>
            </a:r>
          </a:p>
          <a:p>
            <a:r>
              <a:rPr lang="cs-CZ" dirty="0"/>
              <a:t>2026 nasazení první produkční verze</a:t>
            </a:r>
          </a:p>
          <a:p>
            <a:r>
              <a:rPr lang="cs-CZ" dirty="0"/>
              <a:t>další rozvoj?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8792E-F6F6-4976-9660-5C8B7E45C8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err="1"/>
              <a:t>Reček</a:t>
            </a:r>
            <a:r>
              <a:rPr lang="cs-CZ" dirty="0"/>
              <a:t> – Registr českých knih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5B6942-E31E-406B-A86F-23932AF2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FEE56-3C84-4B8E-A0E3-C61729D2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307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B4613C8-694D-4474-BB2D-6E3CCFC664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27812"/>
            <a:ext cx="10439399" cy="3777698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Modul Uživatelé</a:t>
            </a:r>
          </a:p>
          <a:p>
            <a:r>
              <a:rPr lang="cs-CZ" dirty="0">
                <a:solidFill>
                  <a:srgbClr val="FF0000"/>
                </a:solidFill>
              </a:rPr>
              <a:t>Modul Nakladatelé </a:t>
            </a:r>
          </a:p>
          <a:p>
            <a:r>
              <a:rPr lang="cs-CZ" dirty="0">
                <a:solidFill>
                  <a:srgbClr val="0070C0"/>
                </a:solidFill>
              </a:rPr>
              <a:t>Modul Agentura</a:t>
            </a:r>
          </a:p>
          <a:p>
            <a:r>
              <a:rPr lang="cs-CZ" dirty="0">
                <a:solidFill>
                  <a:srgbClr val="00B050"/>
                </a:solidFill>
              </a:rPr>
              <a:t>Modul Povinné výtisky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Modul ISSN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Modul Evidence periodik MK ČR</a:t>
            </a:r>
          </a:p>
          <a:p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Modul pro nabídky vyřazených a nepotřebných publikací</a:t>
            </a:r>
          </a:p>
          <a:p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Modul pro příjem elektronických publikací</a:t>
            </a:r>
          </a:p>
          <a:p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Modul pro nákup publikací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8792E-F6F6-4976-9660-5C8B7E45C8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err="1"/>
              <a:t>Reček</a:t>
            </a:r>
            <a:r>
              <a:rPr lang="cs-CZ" dirty="0"/>
              <a:t> – Registr českých knih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5B6942-E31E-406B-A86F-23932AF2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/>
              <a:t>Michal Záviška, Odbor doplňování fondů, 2.4.2025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8FEE56-3C84-4B8E-A0E3-C61729D2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36E8-9460-46F5-B13F-2FEC233B9BD3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21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kcr_sablona_prezentace_16x9" id="{947D2A8E-3177-451C-9EAF-ACC8601DF413}" vid="{99CB4AB6-A561-43C0-A475-F74F35206D7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nkcr_sablona_prezentace_16x9</Template>
  <TotalTime>586</TotalTime>
  <Words>744</Words>
  <Application>Microsoft Office PowerPoint</Application>
  <PresentationFormat>Širokoúhlá obrazovka</PresentationFormat>
  <Paragraphs>137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Eliášová Tereza</dc:creator>
  <cp:lastModifiedBy>Záviška Michal</cp:lastModifiedBy>
  <cp:revision>42</cp:revision>
  <dcterms:created xsi:type="dcterms:W3CDTF">2022-04-19T09:00:41Z</dcterms:created>
  <dcterms:modified xsi:type="dcterms:W3CDTF">2025-03-25T09:56:37Z</dcterms:modified>
</cp:coreProperties>
</file>