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A178EA-348A-40C5-AC00-87DC265B4F42}" type="datetimeFigureOut">
              <a:rPr lang="cs-CZ" smtClean="0"/>
              <a:t>24.4.2014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1FC6D7-6BDD-4553-A1CB-14BA4B2BE5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178EA-348A-40C5-AC00-87DC265B4F42}" type="datetimeFigureOut">
              <a:rPr lang="cs-CZ" smtClean="0"/>
              <a:t>24.4.2014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1FC6D7-6BDD-4553-A1CB-14BA4B2BE5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178EA-348A-40C5-AC00-87DC265B4F42}" type="datetimeFigureOut">
              <a:rPr lang="cs-CZ" smtClean="0"/>
              <a:t>24.4.2014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1FC6D7-6BDD-4553-A1CB-14BA4B2BE5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178EA-348A-40C5-AC00-87DC265B4F42}" type="datetimeFigureOut">
              <a:rPr lang="cs-CZ" smtClean="0"/>
              <a:t>24.4.2014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1FC6D7-6BDD-4553-A1CB-14BA4B2BE5A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178EA-348A-40C5-AC00-87DC265B4F42}" type="datetimeFigureOut">
              <a:rPr lang="cs-CZ" smtClean="0"/>
              <a:t>24.4.2014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1FC6D7-6BDD-4553-A1CB-14BA4B2BE5A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178EA-348A-40C5-AC00-87DC265B4F42}" type="datetimeFigureOut">
              <a:rPr lang="cs-CZ" smtClean="0"/>
              <a:t>24.4.2014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1FC6D7-6BDD-4553-A1CB-14BA4B2BE5A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178EA-348A-40C5-AC00-87DC265B4F42}" type="datetimeFigureOut">
              <a:rPr lang="cs-CZ" smtClean="0"/>
              <a:t>24.4.2014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1FC6D7-6BDD-4553-A1CB-14BA4B2BE5A4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178EA-348A-40C5-AC00-87DC265B4F42}" type="datetimeFigureOut">
              <a:rPr lang="cs-CZ" smtClean="0"/>
              <a:t>24.4.2014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1FC6D7-6BDD-4553-A1CB-14BA4B2BE5A4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178EA-348A-40C5-AC00-87DC265B4F42}" type="datetimeFigureOut">
              <a:rPr lang="cs-CZ" smtClean="0"/>
              <a:t>24.4.2014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1FC6D7-6BDD-4553-A1CB-14BA4B2BE5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5A178EA-348A-40C5-AC00-87DC265B4F42}" type="datetimeFigureOut">
              <a:rPr lang="cs-CZ" smtClean="0"/>
              <a:t>24.4.2014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1FC6D7-6BDD-4553-A1CB-14BA4B2BE5A4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A178EA-348A-40C5-AC00-87DC265B4F42}" type="datetimeFigureOut">
              <a:rPr lang="cs-CZ" smtClean="0"/>
              <a:t>24.4.2014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1FC6D7-6BDD-4553-A1CB-14BA4B2BE5A4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5A178EA-348A-40C5-AC00-87DC265B4F42}" type="datetimeFigureOut">
              <a:rPr lang="cs-CZ" smtClean="0"/>
              <a:t>24.4.2014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91FC6D7-6BDD-4553-A1CB-14BA4B2BE5A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ibby.org/index.php?id=27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Kde hledat informace </a:t>
            </a:r>
            <a:br>
              <a:rPr lang="cs-CZ" dirty="0" smtClean="0"/>
            </a:br>
            <a:r>
              <a:rPr lang="cs-CZ" dirty="0" smtClean="0"/>
              <a:t>o knihách?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John </a:t>
            </a:r>
            <a:r>
              <a:rPr lang="cs-CZ" dirty="0" err="1" smtClean="0"/>
              <a:t>Newbery</a:t>
            </a:r>
            <a:r>
              <a:rPr lang="cs-CZ" dirty="0" smtClean="0"/>
              <a:t> </a:t>
            </a:r>
            <a:r>
              <a:rPr lang="cs-CZ" dirty="0" err="1" smtClean="0"/>
              <a:t>medal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Randolph</a:t>
            </a:r>
            <a:r>
              <a:rPr lang="cs-CZ" dirty="0" smtClean="0"/>
              <a:t> </a:t>
            </a:r>
            <a:r>
              <a:rPr lang="cs-CZ" dirty="0" err="1" smtClean="0"/>
              <a:t>Caldecott</a:t>
            </a:r>
            <a:r>
              <a:rPr lang="cs-CZ" dirty="0" smtClean="0"/>
              <a:t> </a:t>
            </a:r>
            <a:r>
              <a:rPr lang="cs-CZ" dirty="0" err="1" smtClean="0"/>
              <a:t>Medal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USA</a:t>
            </a:r>
            <a:endParaRPr lang="cs-CZ" dirty="0"/>
          </a:p>
        </p:txBody>
      </p:sp>
      <p:pic>
        <p:nvPicPr>
          <p:cNvPr id="5" name="Obrázek 4" descr="bez názv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005064"/>
            <a:ext cx="5176895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Guardian</a:t>
            </a:r>
            <a:r>
              <a:rPr lang="cs-CZ" dirty="0" smtClean="0"/>
              <a:t> </a:t>
            </a:r>
            <a:r>
              <a:rPr lang="cs-CZ" dirty="0" err="1" smtClean="0"/>
              <a:t>Awards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Carnegie </a:t>
            </a:r>
            <a:r>
              <a:rPr lang="cs-CZ" dirty="0" err="1" smtClean="0"/>
              <a:t>Medal</a:t>
            </a:r>
            <a:r>
              <a:rPr lang="cs-CZ" dirty="0" smtClean="0"/>
              <a:t> in </a:t>
            </a:r>
            <a:r>
              <a:rPr lang="cs-CZ" dirty="0" err="1" smtClean="0"/>
              <a:t>Literature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Velká Británie</a:t>
            </a:r>
            <a:endParaRPr lang="cs-CZ" dirty="0"/>
          </a:p>
        </p:txBody>
      </p:sp>
      <p:pic>
        <p:nvPicPr>
          <p:cNvPr id="4" name="Obrázek 3" descr="bez názv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3501008"/>
            <a:ext cx="2133600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Deutscher</a:t>
            </a:r>
            <a:r>
              <a:rPr lang="cs-CZ" dirty="0" smtClean="0"/>
              <a:t> </a:t>
            </a:r>
            <a:r>
              <a:rPr lang="cs-CZ" dirty="0" err="1" smtClean="0"/>
              <a:t>Jugendliteraturpreis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Německo</a:t>
            </a:r>
            <a:endParaRPr lang="cs-CZ" dirty="0"/>
          </a:p>
        </p:txBody>
      </p:sp>
      <p:pic>
        <p:nvPicPr>
          <p:cNvPr id="4" name="Obrázek 3" descr="bez názv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9975" y="2243137"/>
            <a:ext cx="1924050" cy="2371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Hans Christian Andersen </a:t>
            </a:r>
            <a:r>
              <a:rPr lang="cs-CZ" dirty="0" err="1" smtClean="0"/>
              <a:t>Awards</a:t>
            </a:r>
            <a:endParaRPr lang="cs-CZ" dirty="0" smtClean="0"/>
          </a:p>
          <a:p>
            <a:pPr lvl="1"/>
            <a:r>
              <a:rPr lang="cs-CZ" dirty="0" smtClean="0"/>
              <a:t>Iniciátorka: </a:t>
            </a:r>
            <a:r>
              <a:rPr lang="cs-CZ" dirty="0" err="1" smtClean="0"/>
              <a:t>Jella</a:t>
            </a:r>
            <a:r>
              <a:rPr lang="cs-CZ" dirty="0" smtClean="0"/>
              <a:t> </a:t>
            </a:r>
            <a:r>
              <a:rPr lang="cs-CZ" dirty="0" err="1" smtClean="0"/>
              <a:t>Lepman</a:t>
            </a:r>
            <a:endParaRPr lang="cs-CZ" dirty="0" smtClean="0"/>
          </a:p>
          <a:p>
            <a:pPr lvl="1"/>
            <a:r>
              <a:rPr lang="cs-CZ" dirty="0" smtClean="0"/>
              <a:t>Vznik: 1956</a:t>
            </a:r>
          </a:p>
          <a:p>
            <a:pPr lvl="1"/>
            <a:r>
              <a:rPr lang="cs-CZ" dirty="0" smtClean="0"/>
              <a:t>Od 1966 kategorie ilustrátorů</a:t>
            </a:r>
          </a:p>
          <a:p>
            <a:pPr lvl="1"/>
            <a:r>
              <a:rPr lang="cs-CZ" dirty="0" smtClean="0"/>
              <a:t>IBBY (z dalších ocenění: IBBY-</a:t>
            </a:r>
            <a:r>
              <a:rPr lang="cs-CZ" dirty="0" err="1" smtClean="0"/>
              <a:t>Asahi</a:t>
            </a:r>
            <a:r>
              <a:rPr lang="cs-CZ" dirty="0" smtClean="0"/>
              <a:t> </a:t>
            </a:r>
            <a:r>
              <a:rPr lang="cs-CZ" dirty="0" err="1" smtClean="0"/>
              <a:t>Reading</a:t>
            </a:r>
            <a:r>
              <a:rPr lang="cs-CZ" dirty="0" smtClean="0"/>
              <a:t> </a:t>
            </a:r>
            <a:r>
              <a:rPr lang="cs-CZ" dirty="0" err="1" smtClean="0"/>
              <a:t>Promotion</a:t>
            </a:r>
            <a:r>
              <a:rPr lang="cs-CZ" dirty="0" smtClean="0"/>
              <a:t> </a:t>
            </a:r>
            <a:r>
              <a:rPr lang="cs-CZ" dirty="0" err="1" smtClean="0"/>
              <a:t>Award</a:t>
            </a:r>
            <a:r>
              <a:rPr lang="cs-CZ" dirty="0" smtClean="0"/>
              <a:t>, </a:t>
            </a:r>
            <a:r>
              <a:rPr lang="cs-CZ" dirty="0" smtClean="0">
                <a:hlinkClick r:id="rId2"/>
              </a:rPr>
              <a:t>IBBY </a:t>
            </a:r>
            <a:r>
              <a:rPr lang="cs-CZ" dirty="0" err="1" smtClean="0">
                <a:hlinkClick r:id="rId2"/>
              </a:rPr>
              <a:t>Honour</a:t>
            </a:r>
            <a:r>
              <a:rPr lang="cs-CZ" dirty="0" smtClean="0">
                <a:hlinkClick r:id="rId2"/>
              </a:rPr>
              <a:t> List</a:t>
            </a:r>
            <a:r>
              <a:rPr lang="cs-CZ" dirty="0" smtClean="0"/>
              <a:t>)  </a:t>
            </a:r>
          </a:p>
          <a:p>
            <a:pPr lvl="1"/>
            <a:r>
              <a:rPr lang="cs-CZ" dirty="0" smtClean="0"/>
              <a:t>Za celoživotní přínos</a:t>
            </a:r>
          </a:p>
          <a:p>
            <a:pPr lvl="1"/>
            <a:r>
              <a:rPr lang="cs-CZ" dirty="0" smtClean="0"/>
              <a:t>Každé dva roky</a:t>
            </a:r>
          </a:p>
          <a:p>
            <a:pPr lvl="1"/>
            <a:r>
              <a:rPr lang="cs-CZ" dirty="0" smtClean="0"/>
              <a:t>Nominace: jednotlivé národní sekce IBBY</a:t>
            </a:r>
          </a:p>
          <a:p>
            <a:pPr lvl="1"/>
            <a:r>
              <a:rPr lang="cs-CZ" dirty="0" smtClean="0"/>
              <a:t>Vítěze vybírá mezinárodní porota složená z odborníků</a:t>
            </a:r>
          </a:p>
          <a:p>
            <a:pPr lvl="1"/>
            <a:r>
              <a:rPr lang="cs-CZ" dirty="0" smtClean="0"/>
              <a:t>Časopis </a:t>
            </a:r>
            <a:r>
              <a:rPr lang="cs-CZ" dirty="0" err="1" smtClean="0"/>
              <a:t>Bookbird</a:t>
            </a:r>
            <a:endParaRPr lang="cs-CZ" dirty="0" smtClean="0"/>
          </a:p>
          <a:p>
            <a:pPr lvl="1"/>
            <a:r>
              <a:rPr lang="cs-CZ" dirty="0" smtClean="0"/>
              <a:t>1980 Bohumil Říha; 1968 Jiří Trnka, 1988 Dušan </a:t>
            </a:r>
            <a:r>
              <a:rPr lang="cs-CZ" dirty="0" err="1" smtClean="0"/>
              <a:t>Kállay</a:t>
            </a:r>
            <a:r>
              <a:rPr lang="cs-CZ" dirty="0" smtClean="0"/>
              <a:t>, 1992 Květa Pacovská, 2012 Petr </a:t>
            </a:r>
            <a:r>
              <a:rPr lang="cs-CZ" dirty="0" err="1" smtClean="0"/>
              <a:t>Sís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Nadnárodní ceny</a:t>
            </a:r>
            <a:endParaRPr lang="cs-CZ" dirty="0"/>
          </a:p>
        </p:txBody>
      </p:sp>
      <p:pic>
        <p:nvPicPr>
          <p:cNvPr id="4" name="Obrázek 3" descr="bez názv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692696"/>
            <a:ext cx="1700577" cy="1685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bez názvu.png"/>
          <p:cNvPicPr>
            <a:picLocks noChangeAspect="1"/>
          </p:cNvPicPr>
          <p:nvPr/>
        </p:nvPicPr>
        <p:blipFill>
          <a:blip r:embed="rId2" cstate="print"/>
          <a:srcRect l="5838" b="37294"/>
          <a:stretch>
            <a:fillRect/>
          </a:stretch>
        </p:blipFill>
        <p:spPr>
          <a:xfrm>
            <a:off x="323528" y="1484784"/>
            <a:ext cx="8571487" cy="3465025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Astrid</a:t>
            </a:r>
            <a:r>
              <a:rPr lang="cs-CZ" dirty="0" smtClean="0"/>
              <a:t> </a:t>
            </a:r>
            <a:r>
              <a:rPr lang="cs-CZ" dirty="0" err="1" smtClean="0"/>
              <a:t>Lindgren</a:t>
            </a:r>
            <a:r>
              <a:rPr lang="cs-CZ" dirty="0" smtClean="0"/>
              <a:t> </a:t>
            </a:r>
            <a:r>
              <a:rPr lang="cs-CZ" dirty="0" err="1" smtClean="0"/>
              <a:t>Memorial</a:t>
            </a:r>
            <a:r>
              <a:rPr lang="cs-CZ" dirty="0" smtClean="0"/>
              <a:t> </a:t>
            </a:r>
            <a:r>
              <a:rPr lang="cs-CZ" dirty="0" err="1" smtClean="0"/>
              <a:t>Award</a:t>
            </a:r>
            <a:endParaRPr lang="cs-CZ" dirty="0" smtClean="0"/>
          </a:p>
          <a:p>
            <a:pPr lvl="1"/>
            <a:r>
              <a:rPr lang="cs-CZ" dirty="0" smtClean="0"/>
              <a:t>Od 2002</a:t>
            </a:r>
          </a:p>
          <a:p>
            <a:pPr lvl="1"/>
            <a:r>
              <a:rPr lang="cs-CZ" dirty="0" smtClean="0"/>
              <a:t>Podpora literatury pro mladé recipienty, příspěvek k posílení mezinárodních práv dítěte</a:t>
            </a:r>
          </a:p>
          <a:p>
            <a:pPr lvl="1"/>
            <a:r>
              <a:rPr lang="cs-CZ" dirty="0" smtClean="0"/>
              <a:t>Rozhoduje porota</a:t>
            </a:r>
          </a:p>
          <a:p>
            <a:pPr lvl="1"/>
            <a:r>
              <a:rPr lang="cs-CZ" dirty="0" smtClean="0"/>
              <a:t>Ocenění bez ohledu na jazyk, v němž autoři píší, nebo národnost, k níž se hlásí</a:t>
            </a:r>
          </a:p>
          <a:p>
            <a:pPr lvl="1"/>
            <a:r>
              <a:rPr lang="cs-CZ" dirty="0" smtClean="0"/>
              <a:t>Spisovatelé, ilustrátoři, další podporovatelé čtení</a:t>
            </a:r>
          </a:p>
          <a:p>
            <a:pPr lvl="1"/>
            <a:r>
              <a:rPr lang="cs-CZ" dirty="0" smtClean="0"/>
              <a:t>Mezi nominovanými mj. Petr </a:t>
            </a:r>
            <a:r>
              <a:rPr lang="cs-CZ" dirty="0" err="1" smtClean="0"/>
              <a:t>Sís</a:t>
            </a:r>
            <a:r>
              <a:rPr lang="cs-CZ" dirty="0" smtClean="0"/>
              <a:t>, Květa Pacovská, Josef Paleček, Iva Procházková, projekt Noc s Andersenem, Renata Fučíková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White</a:t>
            </a:r>
            <a:r>
              <a:rPr lang="cs-CZ" dirty="0" smtClean="0"/>
              <a:t> </a:t>
            </a:r>
            <a:r>
              <a:rPr lang="cs-CZ" dirty="0" err="1" smtClean="0"/>
              <a:t>Ravens</a:t>
            </a:r>
            <a:endParaRPr lang="cs-CZ" dirty="0" smtClean="0"/>
          </a:p>
          <a:p>
            <a:pPr lvl="2"/>
            <a:r>
              <a:rPr lang="cs-CZ" dirty="0" err="1" smtClean="0"/>
              <a:t>Internationalen</a:t>
            </a:r>
            <a:r>
              <a:rPr lang="cs-CZ" dirty="0" smtClean="0"/>
              <a:t> </a:t>
            </a:r>
            <a:r>
              <a:rPr lang="cs-CZ" dirty="0" err="1" smtClean="0"/>
              <a:t>Bibliothek</a:t>
            </a:r>
            <a:r>
              <a:rPr lang="cs-CZ" dirty="0" smtClean="0"/>
              <a:t> v Mnichově</a:t>
            </a:r>
          </a:p>
          <a:p>
            <a:pPr lvl="2"/>
            <a:r>
              <a:rPr lang="cs-CZ" dirty="0" smtClean="0"/>
              <a:t>Každoročně sestavován list knih, který je zveřejňován ve výročním </a:t>
            </a:r>
            <a:r>
              <a:rPr lang="cs-CZ" dirty="0" err="1" smtClean="0"/>
              <a:t>White</a:t>
            </a:r>
            <a:r>
              <a:rPr lang="cs-CZ" dirty="0" smtClean="0"/>
              <a:t> </a:t>
            </a:r>
            <a:r>
              <a:rPr lang="cs-CZ" dirty="0" err="1" smtClean="0"/>
              <a:t>Ravens</a:t>
            </a:r>
            <a:r>
              <a:rPr lang="cs-CZ" dirty="0" smtClean="0"/>
              <a:t> </a:t>
            </a:r>
            <a:r>
              <a:rPr lang="cs-CZ" dirty="0" err="1" smtClean="0"/>
              <a:t>Catalogue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bez názv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62628">
            <a:off x="3695361" y="3588831"/>
            <a:ext cx="14478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Zlatá stuha</a:t>
            </a:r>
          </a:p>
          <a:p>
            <a:r>
              <a:rPr lang="cs-CZ" dirty="0" smtClean="0"/>
              <a:t>Magnesia Litera</a:t>
            </a:r>
          </a:p>
          <a:p>
            <a:r>
              <a:rPr lang="cs-CZ" dirty="0" smtClean="0"/>
              <a:t>Anketa SUK-Čteme všichni</a:t>
            </a:r>
          </a:p>
          <a:p>
            <a:r>
              <a:rPr lang="cs-CZ" dirty="0" smtClean="0"/>
              <a:t>Dále: Moje kniha, </a:t>
            </a:r>
            <a:r>
              <a:rPr lang="cs-CZ" dirty="0" err="1" smtClean="0"/>
              <a:t>Kniha</a:t>
            </a:r>
            <a:r>
              <a:rPr lang="cs-CZ" dirty="0" smtClean="0"/>
              <a:t> mého srdce, Cena nakladatelství Albatros aj.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Připomenutí českých cen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/>
          <a:lstStyle/>
          <a:p>
            <a:pPr algn="ctr"/>
            <a:r>
              <a:rPr lang="cs-CZ" dirty="0" smtClean="0"/>
              <a:t>Odborná kritika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bez názv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052736"/>
            <a:ext cx="1524000" cy="2209800"/>
          </a:xfrm>
          <a:prstGeom prst="rect">
            <a:avLst/>
          </a:prstGeom>
        </p:spPr>
      </p:pic>
      <p:pic>
        <p:nvPicPr>
          <p:cNvPr id="6" name="Obrázek 5" descr="bez názv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124744"/>
            <a:ext cx="2221130" cy="1293862"/>
          </a:xfrm>
          <a:prstGeom prst="rect">
            <a:avLst/>
          </a:prstGeom>
        </p:spPr>
      </p:pic>
      <p:pic>
        <p:nvPicPr>
          <p:cNvPr id="7" name="Obrázek 6" descr="bez názv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2420888"/>
            <a:ext cx="3363579" cy="1303387"/>
          </a:xfrm>
          <a:prstGeom prst="rect">
            <a:avLst/>
          </a:prstGeom>
        </p:spPr>
      </p:pic>
      <p:pic>
        <p:nvPicPr>
          <p:cNvPr id="8" name="Obrázek 7" descr="imagesCA3HV6C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3284984"/>
            <a:ext cx="2155676" cy="2802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38100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9665CF-FCC2-4161-891E-8B46CF576EF8}" type="slidenum">
              <a:rPr lang="cs-CZ"/>
              <a:pPr/>
              <a:t>2</a:t>
            </a:fld>
            <a:endParaRPr lang="cs-CZ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7300" y="1125538"/>
            <a:ext cx="6427788" cy="5122862"/>
          </a:xfrm>
        </p:spPr>
        <p:txBody>
          <a:bodyPr/>
          <a:lstStyle/>
          <a:p>
            <a:r>
              <a:rPr lang="cs-CZ" sz="1800" dirty="0" smtClean="0"/>
              <a:t>Zneužívání dětské četby v minulém volebním období (</a:t>
            </a:r>
            <a:r>
              <a:rPr lang="cs-CZ" sz="1800" i="1" dirty="0" smtClean="0"/>
              <a:t>Úhor</a:t>
            </a:r>
            <a:r>
              <a:rPr lang="cs-CZ" sz="1800" dirty="0" smtClean="0"/>
              <a:t>, 1930, č. 2, s 48):</a:t>
            </a:r>
          </a:p>
          <a:p>
            <a:pPr lvl="1"/>
            <a:r>
              <a:rPr lang="cs-CZ" sz="1600" dirty="0" smtClean="0">
                <a:latin typeface="Bodoni MT" pitchFamily="18" charset="0"/>
              </a:rPr>
              <a:t>„V r. 1927 musili si žáci </a:t>
            </a:r>
            <a:r>
              <a:rPr lang="cs-CZ" sz="1600" dirty="0" err="1" smtClean="0">
                <a:latin typeface="Bodoni MT" pitchFamily="18" charset="0"/>
              </a:rPr>
              <a:t>koupiti</a:t>
            </a:r>
            <a:r>
              <a:rPr lang="cs-CZ" sz="1600" dirty="0" smtClean="0">
                <a:latin typeface="Bodoni MT" pitchFamily="18" charset="0"/>
              </a:rPr>
              <a:t> v I. tř. </a:t>
            </a:r>
            <a:r>
              <a:rPr lang="cs-CZ" sz="1600" dirty="0" err="1" smtClean="0">
                <a:latin typeface="Bodoni MT" pitchFamily="18" charset="0"/>
              </a:rPr>
              <a:t>měšť</a:t>
            </a:r>
            <a:r>
              <a:rPr lang="cs-CZ" sz="1600" dirty="0" smtClean="0">
                <a:latin typeface="Bodoni MT" pitchFamily="18" charset="0"/>
              </a:rPr>
              <a:t>. školy knížečku Dvounožec. Koupila si ji i moje dcera. </a:t>
            </a:r>
            <a:r>
              <a:rPr lang="cs-CZ" sz="1600" dirty="0" err="1" smtClean="0">
                <a:latin typeface="Bodoni MT" pitchFamily="18" charset="0"/>
              </a:rPr>
              <a:t>Čtli</a:t>
            </a:r>
            <a:r>
              <a:rPr lang="cs-CZ" sz="1600" dirty="0" smtClean="0">
                <a:latin typeface="Bodoni MT" pitchFamily="18" charset="0"/>
              </a:rPr>
              <a:t> z ní při občanské nauce jednou týdně. Ta knížka je hrozná. Považte, na titulním listě je obrázek nahých lidí – muže a ženy. Opici říkají tam lidé bratránek – vštěpují se v ní </a:t>
            </a:r>
            <a:r>
              <a:rPr lang="cs-CZ" sz="1600" dirty="0" err="1" smtClean="0">
                <a:latin typeface="Bodoni MT" pitchFamily="18" charset="0"/>
              </a:rPr>
              <a:t>darvinistické</a:t>
            </a:r>
            <a:r>
              <a:rPr lang="cs-CZ" sz="1600" dirty="0" smtClean="0">
                <a:latin typeface="Bodoni MT" pitchFamily="18" charset="0"/>
              </a:rPr>
              <a:t> nauky. Takové hrozné knihy se dávají ve škole našim dětem. Jsou tam tak strašné věci, řekl bych některé příklady z knížky, ale jsou zde ženy přítomny a před nimi nemohu o nich vykládat, stydím se. Knížku jsem vzal, vhodil do kamen a řekl dcerce, aby vyřídila panu učiteli, že jsem ji spálil.“</a:t>
            </a:r>
          </a:p>
          <a:p>
            <a:pPr lvl="1"/>
            <a:r>
              <a:rPr lang="cs-CZ" sz="1600" dirty="0" smtClean="0">
                <a:latin typeface="Bodoni MT" pitchFamily="18" charset="0"/>
              </a:rPr>
              <a:t>Reakce V. F. Suka: „Fakt je sám výmluvný. Není třeba autora ani postiženého </a:t>
            </a:r>
            <a:r>
              <a:rPr lang="cs-CZ" sz="1600" dirty="0" err="1" smtClean="0">
                <a:latin typeface="Bodoni MT" pitchFamily="18" charset="0"/>
              </a:rPr>
              <a:t>obhajovati</a:t>
            </a:r>
            <a:r>
              <a:rPr lang="cs-CZ" sz="1600" dirty="0" smtClean="0">
                <a:latin typeface="Bodoni MT" pitchFamily="18" charset="0"/>
              </a:rPr>
              <a:t> – kdo zná </a:t>
            </a:r>
            <a:r>
              <a:rPr lang="cs-CZ" sz="1600" dirty="0" err="1" smtClean="0">
                <a:latin typeface="Bodoni MT" pitchFamily="18" charset="0"/>
              </a:rPr>
              <a:t>Ewaldovu</a:t>
            </a:r>
            <a:r>
              <a:rPr lang="cs-CZ" sz="1600" dirty="0" smtClean="0">
                <a:latin typeface="Bodoni MT" pitchFamily="18" charset="0"/>
              </a:rPr>
              <a:t> knížku, ví, že v ní nic špatného není, že je to pomluva. Celá věc je volební trik, nečestná zbraň boje volebního. Není pravda, že na obálce jsou nazí lidé; naopak jsou oděni velmi slušně, žena dokonce je skoro celá zahalená. </a:t>
            </a:r>
            <a:r>
              <a:rPr lang="cs-CZ" sz="1600" dirty="0" smtClean="0">
                <a:latin typeface="Bodoni MT" pitchFamily="18" charset="0"/>
                <a:sym typeface="Symbol"/>
              </a:rPr>
              <a:t>…“</a:t>
            </a:r>
            <a:endParaRPr lang="cs-CZ" sz="1600" dirty="0">
              <a:latin typeface="Bodoni MT" pitchFamily="18" charset="0"/>
            </a:endParaRPr>
          </a:p>
        </p:txBody>
      </p:sp>
      <p:pic>
        <p:nvPicPr>
          <p:cNvPr id="5" name="Obrázek 4" descr="0056200417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2717800" cy="3510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pPr algn="ctr"/>
            <a:r>
              <a:rPr lang="cs-CZ" dirty="0" smtClean="0"/>
              <a:t>Čtenářské ohlasy online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Asi 1 600/rok</a:t>
            </a:r>
          </a:p>
          <a:p>
            <a:r>
              <a:rPr lang="cs-CZ" dirty="0" smtClean="0"/>
              <a:t>Více než 4 denně, a to včetně víkendů a svátků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Knihy pro děti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/>
          <a:lstStyle/>
          <a:p>
            <a:pPr algn="ctr"/>
            <a:r>
              <a:rPr lang="cs-CZ" dirty="0" smtClean="0"/>
              <a:t>Další možnosti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/>
          <a:lstStyle/>
          <a:p>
            <a:r>
              <a:rPr lang="cs-CZ" dirty="0" smtClean="0"/>
              <a:t>Ediční plány vydavatelství</a:t>
            </a:r>
          </a:p>
          <a:p>
            <a:r>
              <a:rPr lang="cs-CZ" dirty="0" smtClean="0"/>
              <a:t>Edice</a:t>
            </a:r>
          </a:p>
          <a:p>
            <a:r>
              <a:rPr lang="cs-CZ" dirty="0" smtClean="0"/>
              <a:t>Stránky jednotlivých autorů</a:t>
            </a:r>
          </a:p>
          <a:p>
            <a:r>
              <a:rPr lang="cs-CZ" dirty="0" smtClean="0"/>
              <a:t>Stránky čtenářských fanklubů</a:t>
            </a:r>
          </a:p>
          <a:p>
            <a:endParaRPr lang="cs-CZ" dirty="0" smtClean="0"/>
          </a:p>
          <a:p>
            <a:r>
              <a:rPr lang="cs-CZ" dirty="0" smtClean="0"/>
              <a:t>Aj.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Sekundární literatura</a:t>
            </a:r>
          </a:p>
          <a:p>
            <a:r>
              <a:rPr lang="cs-CZ" dirty="0" smtClean="0"/>
              <a:t>Literární ceny</a:t>
            </a:r>
          </a:p>
          <a:p>
            <a:r>
              <a:rPr lang="cs-CZ" dirty="0" smtClean="0"/>
              <a:t>Odborné recenze</a:t>
            </a:r>
          </a:p>
          <a:p>
            <a:r>
              <a:rPr lang="cs-CZ" dirty="0" smtClean="0"/>
              <a:t>Čtenářské ohlasy online</a:t>
            </a:r>
          </a:p>
          <a:p>
            <a:r>
              <a:rPr lang="cs-CZ" dirty="0" smtClean="0"/>
              <a:t>Další možnosti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Cenné zdroje informací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1143000"/>
          </a:xfrm>
        </p:spPr>
        <p:txBody>
          <a:bodyPr/>
          <a:lstStyle/>
          <a:p>
            <a:pPr algn="ctr"/>
            <a:r>
              <a:rPr lang="cs-CZ" dirty="0" smtClean="0"/>
              <a:t>Sekundární literatura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bez názv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1628800"/>
            <a:ext cx="2954437" cy="3839268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Pavel </a:t>
            </a:r>
            <a:r>
              <a:rPr lang="cs-CZ" dirty="0" err="1" smtClean="0"/>
              <a:t>Mandys</a:t>
            </a:r>
            <a:r>
              <a:rPr lang="cs-CZ" dirty="0" smtClean="0"/>
              <a:t> a kol.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bez názv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988840"/>
            <a:ext cx="2037184" cy="3361354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Slovník(y) autorů literatury pro děti a mládež </a:t>
            </a:r>
            <a:endParaRPr lang="cs-CZ" dirty="0"/>
          </a:p>
        </p:txBody>
      </p:sp>
      <p:pic>
        <p:nvPicPr>
          <p:cNvPr id="5" name="Obrázek 4" descr="bez názv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844824"/>
            <a:ext cx="2494384" cy="3939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bez názv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556792"/>
            <a:ext cx="4727971" cy="3346766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Nejlepší knihy dětem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/>
          <a:lstStyle/>
          <a:p>
            <a:pPr algn="ctr"/>
            <a:r>
              <a:rPr lang="cs-CZ" dirty="0" smtClean="0"/>
              <a:t>Významné literární ceny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</TotalTime>
  <Words>503</Words>
  <Application>Microsoft Office PowerPoint</Application>
  <PresentationFormat>Předvádění na obrazovce (4:3)</PresentationFormat>
  <Paragraphs>69</Paragraphs>
  <Slides>36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Shluk</vt:lpstr>
      <vt:lpstr>Kde hledat informace  o knihách?</vt:lpstr>
      <vt:lpstr>Prezentace aplikace PowerPoint</vt:lpstr>
      <vt:lpstr>Knihy pro děti</vt:lpstr>
      <vt:lpstr>Cenné zdroje informací</vt:lpstr>
      <vt:lpstr>Sekundární literatura</vt:lpstr>
      <vt:lpstr>Pavel Mandys a kol.</vt:lpstr>
      <vt:lpstr>Slovník(y) autorů literatury pro děti a mládež </vt:lpstr>
      <vt:lpstr>Nejlepší knihy dětem</vt:lpstr>
      <vt:lpstr>Významné literární ceny</vt:lpstr>
      <vt:lpstr>USA</vt:lpstr>
      <vt:lpstr>Velká Británie</vt:lpstr>
      <vt:lpstr>Německo</vt:lpstr>
      <vt:lpstr>Nadnárodní ceny</vt:lpstr>
      <vt:lpstr>Prezentace aplikace PowerPoint</vt:lpstr>
      <vt:lpstr>Prezentace aplikace PowerPoint</vt:lpstr>
      <vt:lpstr>Připomenutí českých cen</vt:lpstr>
      <vt:lpstr>Odborná kritika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Čtenářské ohlasy online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Další možnosti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Kde hledat informace  o knihách?</dc:title>
  <dc:creator>Windows User</dc:creator>
  <cp:lastModifiedBy>Vrtalová Zuzana</cp:lastModifiedBy>
  <cp:revision>16</cp:revision>
  <dcterms:created xsi:type="dcterms:W3CDTF">2014-02-25T03:39:41Z</dcterms:created>
  <dcterms:modified xsi:type="dcterms:W3CDTF">2014-04-24T06:07:33Z</dcterms:modified>
</cp:coreProperties>
</file>