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  <p:sldId id="263" r:id="rId11"/>
    <p:sldId id="267" r:id="rId12"/>
    <p:sldId id="266" r:id="rId13"/>
    <p:sldId id="268" r:id="rId14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009644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A851E-9195-4C61-964B-63BF5C3819E1}" type="datetimeFigureOut">
              <a:rPr lang="cs-CZ" smtClean="0"/>
              <a:t>19.6.2014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53A3D-4B36-4209-8DFC-59D5CAE16EA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C1ED0-1A3E-4BF6-B3EF-C52E566AD3B9}" type="datetimeFigureOut">
              <a:rPr lang="cs-CZ" smtClean="0"/>
              <a:pPr/>
              <a:t>19.6.2014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A90F0-0686-48E5-9C07-9D838F4221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A90F0-0686-48E5-9C07-9D838F42213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00BAB-FDE8-487E-B0A7-0609263CFA02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3007-8C94-498F-9436-4615ED0998C8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FB27-84B4-4793-86A6-2AE9F6A0B860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89FF-02AC-49E8-A92F-EB4798FB5545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5BEE-3F41-4B6F-AF92-7FA3E04F0030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380-6DCC-4132-ADC1-4671A4A571A0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29FB-0F8B-4F78-831B-1009257A9088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50E8-04E2-41A6-A70C-15E03E7BBD47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B7143-A1BA-4A08-BD89-763CE391620B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5BD3-207F-444A-A9D3-52078692A1E9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BF33E-D28F-4C97-9D79-177CFEAE3E2E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4657E5-1E29-4E4D-B647-744EC37AC10A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DFB4B58-B811-4069-BE12-B7918943BD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996952"/>
            <a:ext cx="8229600" cy="2147664"/>
          </a:xfrm>
        </p:spPr>
        <p:txBody>
          <a:bodyPr>
            <a:noAutofit/>
            <a:scene3d>
              <a:camera prst="orthographicFront"/>
              <a:lightRig rig="soft" dir="t">
                <a:rot lat="0" lon="0" rev="17220000"/>
              </a:lightRig>
            </a:scene3d>
            <a:sp3d extrusionH="57150" prstMaterial="softEdge">
              <a:bevelT w="38100" h="38100" prst="angle"/>
            </a:sp3d>
          </a:bodyPr>
          <a:lstStyle/>
          <a:p>
            <a:r>
              <a:rPr lang="cs-CZ" sz="7200" dirty="0" smtClean="0">
                <a:ln w="25400" cap="sq" cmpd="sng">
                  <a:noFill/>
                  <a:round/>
                </a:ln>
                <a:solidFill>
                  <a:srgbClr val="FFFFCC"/>
                </a:solidFill>
                <a:effectLst>
                  <a:outerShdw blurRad="127000" dist="165100" dir="2580000" sx="103000" sy="103000" algn="tl" rotWithShape="0">
                    <a:schemeClr val="bg1">
                      <a:alpha val="30000"/>
                    </a:schemeClr>
                  </a:outerShdw>
                </a:effectLst>
                <a:latin typeface="Andalus" pitchFamily="18" charset="-78"/>
                <a:cs typeface="Andalus" pitchFamily="18" charset="-78"/>
              </a:rPr>
              <a:t>Jednotná informační brána</a:t>
            </a:r>
            <a:br>
              <a:rPr lang="cs-CZ" sz="7200" dirty="0" smtClean="0">
                <a:ln w="25400" cap="sq" cmpd="sng">
                  <a:noFill/>
                  <a:round/>
                </a:ln>
                <a:solidFill>
                  <a:srgbClr val="FFFFCC"/>
                </a:solidFill>
                <a:effectLst>
                  <a:outerShdw blurRad="127000" dist="165100" dir="2580000" sx="103000" sy="103000" algn="tl" rotWithShape="0">
                    <a:schemeClr val="bg1">
                      <a:alpha val="30000"/>
                    </a:schemeClr>
                  </a:outerShdw>
                </a:effectLst>
                <a:latin typeface="Andalus" pitchFamily="18" charset="-78"/>
                <a:cs typeface="Andalus" pitchFamily="18" charset="-78"/>
              </a:rPr>
            </a:br>
            <a:r>
              <a:rPr lang="cs-CZ" sz="7200" dirty="0" smtClean="0">
                <a:ln w="25400" cap="sq" cmpd="sng">
                  <a:noFill/>
                  <a:round/>
                </a:ln>
                <a:solidFill>
                  <a:srgbClr val="FFFFCC"/>
                </a:solidFill>
                <a:effectLst>
                  <a:outerShdw blurRad="127000" dist="165100" dir="2580000" sx="103000" sy="103000" algn="tl" rotWithShape="0">
                    <a:schemeClr val="bg1">
                      <a:alpha val="30000"/>
                    </a:schemeClr>
                  </a:outerShdw>
                </a:effectLst>
                <a:latin typeface="Andalus" pitchFamily="18" charset="-78"/>
                <a:cs typeface="Andalus" pitchFamily="18" charset="-78"/>
              </a:rPr>
              <a:t>						</a:t>
            </a:r>
            <a:endParaRPr lang="cs-CZ" sz="7200" dirty="0">
              <a:ln w="25400" cap="sq" cmpd="sng">
                <a:noFill/>
                <a:round/>
              </a:ln>
              <a:solidFill>
                <a:srgbClr val="FFFFCC"/>
              </a:solidFill>
              <a:effectLst>
                <a:outerShdw blurRad="127000" dist="165100" dir="2580000" sx="103000" sy="103000" algn="tl" rotWithShape="0">
                  <a:schemeClr val="bg1">
                    <a:alpha val="30000"/>
                  </a:scheme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03848" y="5517232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Eva Filípková</a:t>
            </a:r>
          </a:p>
          <a:p>
            <a:pPr algn="r"/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filipkova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@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kfbz.cz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5301208"/>
            <a:ext cx="4733925" cy="1400175"/>
          </a:xfrm>
          <a:prstGeom prst="rect">
            <a:avLst/>
          </a:prstGeom>
          <a:ln w="31750">
            <a:solidFill>
              <a:schemeClr val="tx1"/>
            </a:solidFill>
          </a:ln>
          <a:effectLst>
            <a:softEdge rad="317500"/>
          </a:effectLst>
        </p:spPr>
      </p:pic>
      <p:sp>
        <p:nvSpPr>
          <p:cNvPr id="6" name="TextovéPole 5"/>
          <p:cNvSpPr txBox="1"/>
          <p:nvPr/>
        </p:nvSpPr>
        <p:spPr>
          <a:xfrm>
            <a:off x="6732240" y="3284984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cs-CZ" sz="7200" dirty="0" smtClean="0">
                <a:solidFill>
                  <a:srgbClr val="FFFFCC"/>
                </a:solidFill>
                <a:effectLst>
                  <a:outerShdw blurRad="127000" dist="63500" dir="1020000" sx="105000" sy="105000" algn="tl" rotWithShape="0">
                    <a:prstClr val="black">
                      <a:alpha val="40000"/>
                    </a:prstClr>
                  </a:outerShdw>
                </a:effectLst>
                <a:latin typeface="Andalus" pitchFamily="18" charset="-78"/>
                <a:cs typeface="Andalus" pitchFamily="18" charset="-78"/>
              </a:rPr>
              <a:t>(JIB)</a:t>
            </a:r>
            <a:endParaRPr lang="cs-CZ" sz="7200" dirty="0">
              <a:solidFill>
                <a:srgbClr val="FFFFCC"/>
              </a:solidFill>
              <a:effectLst>
                <a:outerShdw blurRad="127000" dist="63500" dir="1020000" sx="105000" sy="105000" algn="tl" rotWithShape="0">
                  <a:prstClr val="black">
                    <a:alpha val="40000"/>
                  </a:prst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10</a:t>
            </a:fld>
            <a:endParaRPr lang="cs-CZ" sz="1600" dirty="0"/>
          </a:p>
        </p:txBody>
      </p:sp>
      <p:pic>
        <p:nvPicPr>
          <p:cNvPr id="3" name="Obrázek 2" descr="můj pros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988840"/>
            <a:ext cx="8856984" cy="3814676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779912" y="764704"/>
            <a:ext cx="504056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e-schránka „Můj prostor“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1547664" y="620688"/>
            <a:ext cx="1224136" cy="165618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V="1">
            <a:off x="2627784" y="5085184"/>
            <a:ext cx="1512168" cy="1440160"/>
          </a:xfrm>
          <a:prstGeom prst="straightConnector1">
            <a:avLst/>
          </a:prstGeom>
          <a:ln w="57150">
            <a:solidFill>
              <a:srgbClr val="009900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11</a:t>
            </a:fld>
            <a:endParaRPr lang="cs-CZ" sz="1600" dirty="0"/>
          </a:p>
        </p:txBody>
      </p:sp>
      <p:pic>
        <p:nvPicPr>
          <p:cNvPr id="3" name="Obrázek 2" descr="nápově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8540" y="1700807"/>
            <a:ext cx="7993900" cy="371052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83568" y="548680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Co všechno lze …</a:t>
            </a:r>
            <a:endParaRPr lang="cs-CZ" sz="28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12</a:t>
            </a:fld>
            <a:endParaRPr lang="cs-CZ" sz="1600"/>
          </a:p>
        </p:txBody>
      </p:sp>
      <p:pic>
        <p:nvPicPr>
          <p:cNvPr id="4" name="Obrázek 3" descr="nápově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673" y="1772817"/>
            <a:ext cx="7446386" cy="345638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7544" y="620688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Potřebujete radu?</a:t>
            </a:r>
            <a:endParaRPr lang="cs-CZ" sz="28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 flipH="1" flipV="1">
            <a:off x="6876256" y="2636912"/>
            <a:ext cx="504056" cy="273630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13</a:t>
            </a:fld>
            <a:endParaRPr lang="cs-CZ" sz="1600" dirty="0"/>
          </a:p>
        </p:txBody>
      </p:sp>
      <p:pic>
        <p:nvPicPr>
          <p:cNvPr id="3" name="Obrázek 2" descr="oborové brá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700808"/>
            <a:ext cx="8856985" cy="422581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95536" y="62068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Oborové brány</a:t>
            </a:r>
            <a:endParaRPr lang="cs-CZ" sz="28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740352" y="2636912"/>
            <a:ext cx="1152128" cy="158417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7236296" y="4293096"/>
            <a:ext cx="504056" cy="86409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8000" y="979200"/>
            <a:ext cx="770444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32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 to vlastně JIB je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portál umožňující </a:t>
            </a:r>
            <a:r>
              <a:rPr lang="cs-CZ" sz="2800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vyhledávání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 různých  </a:t>
            </a:r>
          </a:p>
          <a:p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českých i zahraničních zdrojích 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cs-CZ" sz="2800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 jednoho místa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společný projekt Národní knihovny a 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Univerzity Karlovy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byla uvedena do provozu v roce 2001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pl-PL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zahrnuje všeobecné i oborové zdroje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využívat volně dostupné zdroje může každý</a:t>
            </a:r>
            <a:endParaRPr lang="pl-PL" sz="3200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100392" y="630932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2</a:t>
            </a:fld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3</a:t>
            </a:fld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764704"/>
            <a:ext cx="763284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3200" b="1" u="sng" dirty="0" err="1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MetaLib</a:t>
            </a:r>
            <a:endParaRPr lang="cs-CZ" sz="3200" b="1" u="sng" dirty="0" smtClean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JIB = dva produkty firmy Ex </a:t>
            </a:r>
            <a:r>
              <a:rPr lang="cs-CZ" sz="2800" dirty="0" err="1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Libris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MetaLib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SFX)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3 druhy rozhraní</a:t>
            </a:r>
          </a:p>
          <a:p>
            <a:pPr lvl="2">
              <a:spcAft>
                <a:spcPts val="1200"/>
              </a:spcAft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www</a:t>
            </a:r>
          </a:p>
          <a:p>
            <a:pPr lvl="2">
              <a:spcAft>
                <a:spcPts val="1200"/>
              </a:spcAft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Z39.50</a:t>
            </a:r>
          </a:p>
          <a:p>
            <a:pPr lvl="2">
              <a:spcAft>
                <a:spcPts val="1200"/>
              </a:spcAft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API</a:t>
            </a:r>
            <a:endParaRPr lang="cs-CZ" sz="2800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4</a:t>
            </a:fld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8000" y="979200"/>
            <a:ext cx="597666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32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Typy zdrojů v JIB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</a:t>
            </a:r>
            <a:r>
              <a:rPr lang="cs-CZ" sz="2800" dirty="0" err="1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rohledavatelné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odkazové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volně přístupné  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licencované (placené)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5</a:t>
            </a:fld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8000" y="979200"/>
            <a:ext cx="77768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32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SFX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nástroj typu link server</a:t>
            </a:r>
          </a:p>
          <a:p>
            <a:pPr lvl="2">
              <a:spcAft>
                <a:spcPts val="1200"/>
              </a:spcAft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odkazy na plné texty</a:t>
            </a:r>
          </a:p>
          <a:p>
            <a:pPr lvl="2"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vyhledávání v katalozích jednotlivých  </a:t>
            </a:r>
          </a:p>
          <a:p>
            <a:pPr lvl="2">
              <a:spcAft>
                <a:spcPts val="1200"/>
              </a:spcAft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knihoven</a:t>
            </a:r>
          </a:p>
          <a:p>
            <a:pPr lvl="2">
              <a:spcAft>
                <a:spcPts val="1200"/>
              </a:spcAft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citace</a:t>
            </a:r>
          </a:p>
          <a:p>
            <a:pPr lvl="2">
              <a:spcAft>
                <a:spcPts val="1200"/>
              </a:spcAft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elektronické dodání dokumentu</a:t>
            </a:r>
          </a:p>
          <a:p>
            <a:pPr lvl="2">
              <a:spcAft>
                <a:spcPts val="1200"/>
              </a:spcAft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recenze</a:t>
            </a:r>
          </a:p>
          <a:p>
            <a:pPr lvl="2">
              <a:spcAft>
                <a:spcPts val="1200"/>
              </a:spcAft>
              <a:buFont typeface="Courier New" pitchFamily="49" charset="0"/>
              <a:buChar char="o"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další informace</a:t>
            </a:r>
          </a:p>
        </p:txBody>
      </p:sp>
      <p:pic>
        <p:nvPicPr>
          <p:cNvPr id="6" name="Obrázek 5" descr="image_lar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991" y="548668"/>
            <a:ext cx="1401223" cy="417386"/>
          </a:xfrm>
          <a:prstGeom prst="rect">
            <a:avLst/>
          </a:prstGeom>
        </p:spPr>
      </p:pic>
      <p:pic>
        <p:nvPicPr>
          <p:cNvPr id="7" name="Obrázek 6" descr="image_previe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1268760"/>
            <a:ext cx="2387511" cy="60406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6</a:t>
            </a:fld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59632" y="2348880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www.</a:t>
            </a:r>
            <a:r>
              <a:rPr lang="cs-CZ" sz="9600" dirty="0" err="1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jib.cz</a:t>
            </a:r>
            <a:endParaRPr lang="cs-CZ" sz="9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7</a:t>
            </a:fld>
            <a:endParaRPr lang="cs-CZ" sz="1600" dirty="0"/>
          </a:p>
        </p:txBody>
      </p:sp>
      <p:pic>
        <p:nvPicPr>
          <p:cNvPr id="3" name="Obrázek 2" descr="jib hledání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764704"/>
            <a:ext cx="7704856" cy="2903629"/>
          </a:xfrm>
          <a:prstGeom prst="rect">
            <a:avLst/>
          </a:prstGeom>
        </p:spPr>
      </p:pic>
      <p:cxnSp>
        <p:nvCxnSpPr>
          <p:cNvPr id="7" name="Přímá spojovací šipka 6"/>
          <p:cNvCxnSpPr/>
          <p:nvPr/>
        </p:nvCxnSpPr>
        <p:spPr>
          <a:xfrm flipH="1" flipV="1">
            <a:off x="1907704" y="1772816"/>
            <a:ext cx="1440160" cy="108012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 descr="pokročilé hledání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3619535"/>
            <a:ext cx="7704856" cy="3139910"/>
          </a:xfrm>
          <a:prstGeom prst="rect">
            <a:avLst/>
          </a:prstGeom>
        </p:spPr>
      </p:pic>
      <p:cxnSp>
        <p:nvCxnSpPr>
          <p:cNvPr id="9" name="Přímá spojovací šipka 8"/>
          <p:cNvCxnSpPr/>
          <p:nvPr/>
        </p:nvCxnSpPr>
        <p:spPr>
          <a:xfrm flipH="1">
            <a:off x="1547664" y="3933056"/>
            <a:ext cx="1512168" cy="57606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7504" y="188640"/>
            <a:ext cx="421196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Vyhledávání záznamů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107504" y="5229200"/>
            <a:ext cx="5328592" cy="108012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yhledané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908720"/>
            <a:ext cx="8850772" cy="560456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504" y="187200"/>
            <a:ext cx="421196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Vyhledané záznamy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>
                <a:solidFill>
                  <a:schemeClr val="bg1"/>
                </a:solidFill>
              </a:rPr>
              <a:pPr/>
              <a:t>8</a:t>
            </a:fld>
            <a:endParaRPr lang="cs-CZ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100000" y="6310800"/>
            <a:ext cx="762000" cy="365125"/>
          </a:xfrm>
        </p:spPr>
        <p:txBody>
          <a:bodyPr/>
          <a:lstStyle/>
          <a:p>
            <a:fld id="{8DFB4B58-B811-4069-BE12-B7918943BD45}" type="slidenum">
              <a:rPr lang="cs-CZ" sz="1600" smtClean="0"/>
              <a:pPr/>
              <a:t>9</a:t>
            </a:fld>
            <a:endParaRPr lang="cs-CZ" sz="1600" dirty="0"/>
          </a:p>
        </p:txBody>
      </p:sp>
      <p:pic>
        <p:nvPicPr>
          <p:cNvPr id="3" name="Obrázek 2" descr="zázn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39585"/>
            <a:ext cx="8845224" cy="328995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504" y="187200"/>
            <a:ext cx="4211960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Otevřený záznam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629</TotalTime>
  <Words>153</Words>
  <Application>Microsoft Office PowerPoint</Application>
  <PresentationFormat>Předvádění na obrazovce (4:3)</PresentationFormat>
  <Paragraphs>55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Vrchol</vt:lpstr>
      <vt:lpstr>Jednotná informační brána      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KKFB, po.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filipkova</dc:creator>
  <cp:lastModifiedBy>filipkova</cp:lastModifiedBy>
  <cp:revision>56</cp:revision>
  <dcterms:created xsi:type="dcterms:W3CDTF">2014-06-16T12:36:08Z</dcterms:created>
  <dcterms:modified xsi:type="dcterms:W3CDTF">2014-06-19T09:46:34Z</dcterms:modified>
</cp:coreProperties>
</file>