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70" r:id="rId2"/>
    <p:sldId id="261" r:id="rId3"/>
    <p:sldId id="259" r:id="rId4"/>
    <p:sldId id="260" r:id="rId5"/>
    <p:sldId id="258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CCFF"/>
    <a:srgbClr val="0000FF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732B3-DA7F-4B3B-A22A-C0135192955F}" type="datetimeFigureOut">
              <a:rPr lang="cs-CZ" smtClean="0"/>
              <a:t>19.6.2014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C7DEF-DD6C-46A0-9427-187E78222EB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3CBAD-C569-4AF5-B970-CD299803821A}" type="datetimeFigureOut">
              <a:rPr lang="cs-CZ" smtClean="0"/>
              <a:pPr/>
              <a:t>19.6.2014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0E431-DCF7-4ED9-ABE2-13CA38D5B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37A5A13-622D-41CE-9E6D-6B9C4AFA0AB8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C6520A-A0AD-4FFD-B735-DBB69BC66D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7CD92-8406-4CB9-A2ED-FE3FA6D68B17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6520A-A0AD-4FFD-B735-DBB69BC66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99F25-8837-4FCD-A102-EF8C89A306FE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6520A-A0AD-4FFD-B735-DBB69BC66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BFA98-E2F3-4F7A-86EA-5A3FF0E2296C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6520A-A0AD-4FFD-B735-DBB69BC66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DD318A1-FE48-4D7C-B4DC-A7C0605376F8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C6520A-A0AD-4FFD-B735-DBB69BC66D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E2584-8A83-4112-BE1A-0AA978D7C519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FC6520A-A0AD-4FFD-B735-DBB69BC66D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47578-F989-49AA-8D12-5CC3E37C5731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FC6520A-A0AD-4FFD-B735-DBB69BC66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38005-BE3A-43DD-B98C-8EE4D7BE225C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6520A-A0AD-4FFD-B735-DBB69BC66D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5E827-55A9-4F7C-AACE-42EB2CF6FCE4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6520A-A0AD-4FFD-B735-DBB69BC66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9C1D983-407F-40D0-9104-1CE27160DD62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C6520A-A0AD-4FFD-B735-DBB69BC66D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FCCBFD-5040-4D99-BD4A-1EE7B52D209B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C6520A-A0AD-4FFD-B735-DBB69BC66D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7CFB5DF-5D6F-4117-AFAC-08D2E4DE472A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FC6520A-A0AD-4FFD-B735-DBB69BC66D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D:\Filipkova\Plocha\&#353;kolen&#237;%20-%20elektronick&#233;%20informa&#269;n&#237;%20zdroje\rss.jpg" TargetMode="External"/><Relationship Id="rId2" Type="http://schemas.openxmlformats.org/officeDocument/2006/relationships/hyperlink" Target="file:///D:\Filipkova\Plocha\&#353;kolen&#237;%20-%20elektronick&#233;%20informa&#269;n&#237;%20zdroje\sfx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03848" y="5373216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Eva Filípková</a:t>
            </a:r>
          </a:p>
          <a:p>
            <a:pPr algn="r"/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filipkova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@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kfbz.cz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Obrázek 5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085184"/>
            <a:ext cx="4733925" cy="1400175"/>
          </a:xfrm>
          <a:prstGeom prst="rect">
            <a:avLst/>
          </a:prstGeom>
          <a:ln w="31750">
            <a:solidFill>
              <a:schemeClr val="tx1"/>
            </a:solidFill>
          </a:ln>
          <a:effectLst>
            <a:softEdge rad="317500"/>
          </a:effectLst>
        </p:spPr>
      </p:pic>
      <p:sp>
        <p:nvSpPr>
          <p:cNvPr id="9" name="Obdélník 8"/>
          <p:cNvSpPr/>
          <p:nvPr/>
        </p:nvSpPr>
        <p:spPr>
          <a:xfrm>
            <a:off x="539552" y="404664"/>
            <a:ext cx="8208912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cs-CZ" sz="7200" b="1" dirty="0" smtClean="0">
                <a:solidFill>
                  <a:srgbClr val="FFFFCC"/>
                </a:solidFill>
                <a:effectLst>
                  <a:outerShdw blurRad="63500" sx="104000" sy="104000" algn="bl" rotWithShape="0">
                    <a:prstClr val="black">
                      <a:alpha val="40000"/>
                    </a:prstClr>
                  </a:outerShdw>
                </a:effectLst>
                <a:latin typeface="Andalus" pitchFamily="18" charset="-78"/>
                <a:cs typeface="Andalus" pitchFamily="18" charset="-78"/>
              </a:rPr>
              <a:t>Volně přístupné elektronické zdroje </a:t>
            </a:r>
            <a:endParaRPr lang="cs-CZ" sz="7200" dirty="0">
              <a:solidFill>
                <a:srgbClr val="FFFFCC"/>
              </a:solidFill>
              <a:effectLst>
                <a:outerShdw blurRad="63500" sx="104000" sy="104000" algn="bl" rotWithShape="0">
                  <a:prstClr val="black">
                    <a:alpha val="40000"/>
                  </a:prst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20A-A0AD-4FFD-B735-DBB69BC66DA0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28000" y="979200"/>
            <a:ext cx="74168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i="1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podle dostupnosti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volně dostupné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dostupné pouze určitému okruhu </a:t>
            </a:r>
          </a:p>
          <a:p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 uživatelů</a:t>
            </a:r>
          </a:p>
          <a:p>
            <a:endParaRPr lang="cs-CZ" dirty="0"/>
          </a:p>
        </p:txBody>
      </p:sp>
      <p:pic>
        <p:nvPicPr>
          <p:cNvPr id="4" name="Obrázek 3" descr="inter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97280">
            <a:off x="5189774" y="2967580"/>
            <a:ext cx="2437631" cy="3194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28000" y="980728"/>
            <a:ext cx="78484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i="1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podle popisu primárního dokumentu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800" dirty="0" err="1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plnotextové</a:t>
            </a:r>
            <a:endParaRPr lang="cs-CZ" sz="2800" dirty="0" smtClean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bibliografické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faktografické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obrazové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audio, video, </a:t>
            </a:r>
          </a:p>
          <a:p>
            <a:pPr>
              <a:spcAft>
                <a:spcPts val="1200"/>
              </a:spcAft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 multimediální databáze</a:t>
            </a:r>
          </a:p>
        </p:txBody>
      </p:sp>
      <p:pic>
        <p:nvPicPr>
          <p:cNvPr id="5" name="Obrázek 4" descr="fak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70820">
            <a:off x="4832420" y="2170674"/>
            <a:ext cx="3504952" cy="2351710"/>
          </a:xfrm>
          <a:prstGeom prst="rect">
            <a:avLst/>
          </a:prstGeom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20A-A0AD-4FFD-B735-DBB69BC66DA0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20A-A0AD-4FFD-B735-DBB69BC66DA0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971600" y="836712"/>
            <a:ext cx="69127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i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podle způsobu práce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i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umožňující zápis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umožňující pouze vyhledávání a čtení </a:t>
            </a:r>
            <a:endParaRPr lang="cs-CZ" sz="28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1388359085xbxz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70496">
            <a:off x="3706423" y="2898070"/>
            <a:ext cx="4105206" cy="3175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20A-A0AD-4FFD-B735-DBB69BC66DA0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28000" y="979200"/>
            <a:ext cx="655272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i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podle časového hlediska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retrospektivní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souběžné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perspektivní</a:t>
            </a:r>
          </a:p>
          <a:p>
            <a:endParaRPr lang="cs-CZ" dirty="0"/>
          </a:p>
        </p:txBody>
      </p:sp>
      <p:pic>
        <p:nvPicPr>
          <p:cNvPr id="4" name="Obrázek 3" descr="1387280692u5qt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00540">
            <a:off x="2963927" y="3288447"/>
            <a:ext cx="5166519" cy="2372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980728"/>
            <a:ext cx="777686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b="1" u="sng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32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Informační zdroje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zdroje, který přináší uživatelům informace,  </a:t>
            </a:r>
          </a:p>
          <a:p>
            <a:pPr>
              <a:spcBef>
                <a:spcPts val="600"/>
              </a:spcBef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poznatky nebo vědomosti</a:t>
            </a:r>
          </a:p>
          <a:p>
            <a:pPr>
              <a:spcBef>
                <a:spcPts val="600"/>
              </a:spcBef>
            </a:pPr>
            <a:endParaRPr lang="cs-CZ" sz="2800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cs-CZ" sz="3200" b="1" u="sng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32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Elektronické informační zdroje (EIZ)</a:t>
            </a:r>
          </a:p>
          <a:p>
            <a:pPr>
              <a:spcBef>
                <a:spcPts val="600"/>
              </a:spcBef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zdroje dostupné prostřednictvím počítačem </a:t>
            </a:r>
          </a:p>
          <a:p>
            <a:pPr>
              <a:spcBef>
                <a:spcPts val="600"/>
              </a:spcBef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čitelných nosičů, nebo počítačových sítí</a:t>
            </a:r>
          </a:p>
          <a:p>
            <a:pPr>
              <a:spcBef>
                <a:spcPts val="600"/>
              </a:spcBef>
            </a:pPr>
            <a:endParaRPr lang="cs-CZ" sz="2800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 rot="315904">
            <a:off x="5450004" y="469962"/>
            <a:ext cx="1440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rgbClr val="C00000"/>
              </a:solidFill>
              <a:latin typeface="Segoe Scrip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 rot="961561">
            <a:off x="7475317" y="740298"/>
            <a:ext cx="1440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 rot="19720204">
            <a:off x="6579247" y="896170"/>
            <a:ext cx="1440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C000"/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rgbClr val="FFC000"/>
              </a:solidFill>
              <a:latin typeface="Segoe Script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 rot="20238210">
            <a:off x="7092280" y="1268760"/>
            <a:ext cx="1440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F0"/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rgbClr val="00B0F0"/>
              </a:solidFill>
              <a:latin typeface="Segoe Scrip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 rot="1681272">
            <a:off x="5942495" y="865323"/>
            <a:ext cx="1440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7030A0"/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rot="1104897">
            <a:off x="5097518" y="982720"/>
            <a:ext cx="1440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 rot="20984267">
            <a:off x="5961531" y="1250075"/>
            <a:ext cx="1440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6600"/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rgbClr val="FF6600"/>
              </a:solidFill>
              <a:latin typeface="Segoe Script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804248" y="332656"/>
            <a:ext cx="1439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 smtClean="0">
                <a:solidFill>
                  <a:srgbClr val="CEC597">
                    <a:lumMod val="75000"/>
                  </a:srgbClr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rgbClr val="CEC597">
                  <a:lumMod val="75000"/>
                </a:srgbClr>
              </a:solidFill>
              <a:latin typeface="Segoe Script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 rot="19842924">
            <a:off x="4642312" y="445258"/>
            <a:ext cx="1440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rgbClr val="002060"/>
              </a:solidFill>
              <a:latin typeface="Segoe Script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 rot="740965">
            <a:off x="7331137" y="1706525"/>
            <a:ext cx="1440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</a:schemeClr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chemeClr val="tx1">
                  <a:lumMod val="6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 rot="19573074">
            <a:off x="4841133" y="1061907"/>
            <a:ext cx="1440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chemeClr val="accent1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 rot="368092">
            <a:off x="3579500" y="408535"/>
            <a:ext cx="1439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 smtClean="0">
                <a:solidFill>
                  <a:schemeClr val="accent6">
                    <a:lumMod val="25000"/>
                  </a:schemeClr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chemeClr val="accent6">
                  <a:lumMod val="2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 rot="20457126">
            <a:off x="2576626" y="413477"/>
            <a:ext cx="1439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 smtClean="0">
                <a:solidFill>
                  <a:srgbClr val="CEC597">
                    <a:lumMod val="75000"/>
                  </a:srgbClr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rgbClr val="CEC597">
                  <a:lumMod val="75000"/>
                </a:srgbClr>
              </a:solidFill>
              <a:latin typeface="Segoe Script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 rot="1020008">
            <a:off x="1642205" y="463061"/>
            <a:ext cx="1439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 rot="19815029">
            <a:off x="288951" y="478495"/>
            <a:ext cx="1439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 smtClean="0">
                <a:solidFill>
                  <a:srgbClr val="FFFF00"/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rgbClr val="FFFF00"/>
              </a:solidFill>
              <a:latin typeface="Segoe Script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899592" y="404664"/>
            <a:ext cx="1439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 smtClean="0">
                <a:solidFill>
                  <a:srgbClr val="0000FF"/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rgbClr val="0000FF"/>
              </a:solidFill>
              <a:latin typeface="Segoe Script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 rot="387129">
            <a:off x="346761" y="3520819"/>
            <a:ext cx="1439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 smtClean="0">
                <a:solidFill>
                  <a:srgbClr val="92D050"/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rgbClr val="92D050"/>
              </a:solidFill>
              <a:latin typeface="Segoe Script" pitchFamily="34" charset="0"/>
            </a:endParaRPr>
          </a:p>
        </p:txBody>
      </p:sp>
      <p:sp>
        <p:nvSpPr>
          <p:cNvPr id="22" name="Obdélník 21"/>
          <p:cNvSpPr/>
          <p:nvPr/>
        </p:nvSpPr>
        <p:spPr>
          <a:xfrm rot="21142760">
            <a:off x="1858303" y="3558009"/>
            <a:ext cx="1439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 rot="273130">
            <a:off x="3439764" y="3682082"/>
            <a:ext cx="1439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00CCFF"/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rgbClr val="00CCFF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 rot="21033334">
            <a:off x="5096674" y="3512134"/>
            <a:ext cx="1439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C000"/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 rot="338625">
            <a:off x="6664305" y="3524048"/>
            <a:ext cx="1439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  <a:latin typeface="Segoe Script" pitchFamily="34" charset="0"/>
              </a:rPr>
              <a:t>informace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20A-A0AD-4FFD-B735-DBB69BC66DA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8000" y="979200"/>
            <a:ext cx="6264696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32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Vznik  jednotlivých EIZ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elektronické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souběžně tištěné i elektronické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digitalizací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cs-CZ" sz="28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32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Dělení EIZ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placené (licencované)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volně dostupné</a:t>
            </a:r>
          </a:p>
          <a:p>
            <a:endParaRPr lang="cs-CZ" sz="3200" b="1" u="sng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 rot="635399">
            <a:off x="5529841" y="3577902"/>
            <a:ext cx="2520279" cy="125375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relaxedInse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 flip="none" rotWithShape="1">
                  <a:gsLst>
                    <a:gs pos="25000">
                      <a:srgbClr val="FFFF00"/>
                    </a:gs>
                    <a:gs pos="64000">
                      <a:srgbClr val="FF66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60000" endA="900" endPos="60000" dist="60007" dir="5400000" sy="-100000" algn="bl" rotWithShape="0"/>
                </a:effectLst>
              </a:rPr>
              <a:t>EIZ</a:t>
            </a:r>
            <a:endParaRPr lang="cs-CZ" sz="5400" b="1" cap="none" spc="50" dirty="0">
              <a:ln w="11430"/>
              <a:gradFill flip="none" rotWithShape="1">
                <a:gsLst>
                  <a:gs pos="25000">
                    <a:srgbClr val="FFFF00"/>
                  </a:gs>
                  <a:gs pos="64000">
                    <a:srgbClr val="FF6600"/>
                  </a:gs>
                </a:gsLst>
                <a:path path="shape">
                  <a:fillToRect l="50000" t="50000" r="50000" b="50000"/>
                </a:path>
                <a:tileRect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3500" dist="50800" dir="8100000">
                  <a:prstClr val="black">
                    <a:alpha val="50000"/>
                  </a:prstClr>
                </a:innerShdw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20A-A0AD-4FFD-B735-DBB69BC66DA0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ekni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89792">
            <a:off x="5232788" y="491369"/>
            <a:ext cx="3424723" cy="2451987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828000" y="980728"/>
            <a:ext cx="7848872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32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Typy EIZ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800" i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primární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E-časopisy, </a:t>
            </a:r>
          </a:p>
          <a:p>
            <a:pPr>
              <a:spcBef>
                <a:spcPts val="1200"/>
              </a:spcBef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E-knihy, plné texty </a:t>
            </a:r>
          </a:p>
          <a:p>
            <a:pPr>
              <a:spcBef>
                <a:spcPts val="600"/>
              </a:spcBef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článků z časopisu nebo sborníku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cs-CZ" sz="2800" i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sekundární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databáze, katalogy knihoven, </a:t>
            </a:r>
          </a:p>
          <a:p>
            <a:pPr>
              <a:spcBef>
                <a:spcPts val="600"/>
              </a:spcBef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nakladatelské katalogy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cs-CZ" sz="2800" i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terciární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databáze databází, bibliografie </a:t>
            </a:r>
          </a:p>
          <a:p>
            <a:pPr>
              <a:spcBef>
                <a:spcPts val="600"/>
              </a:spcBef>
            </a:pPr>
            <a:r>
              <a:rPr lang="cs-CZ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bibliografií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20A-A0AD-4FFD-B735-DBB69BC66DA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8000" y="979200"/>
            <a:ext cx="8208912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32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Výhody EIZ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přehlednost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rychlost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vyhledávací nástroje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přidané služby (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 action="ppaction://hlinkfile"/>
              </a:rPr>
              <a:t>SFX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 action="ppaction://hlinkfile"/>
              </a:rPr>
              <a:t>RSS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množství informací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multimediální data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interaktivní obsah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jednoduchá aktualizace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cs-CZ" sz="2800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 descr="smajlí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31980">
            <a:off x="5320791" y="930002"/>
            <a:ext cx="2044939" cy="20778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20A-A0AD-4FFD-B735-DBB69BC66DA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27584" y="979200"/>
            <a:ext cx="763284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32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Nevýhody EIZ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bez záruky trvalého přístupu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vysoké náklady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nejistota kvality informací</a:t>
            </a:r>
          </a:p>
          <a:p>
            <a:endParaRPr lang="cs-CZ" dirty="0"/>
          </a:p>
        </p:txBody>
      </p:sp>
      <p:pic>
        <p:nvPicPr>
          <p:cNvPr id="4" name="Obrázek 3" descr="šklebí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382760">
            <a:off x="5631451" y="3441452"/>
            <a:ext cx="2075615" cy="19135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20A-A0AD-4FFD-B735-DBB69BC66DA0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eknih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52318">
            <a:off x="5158793" y="3613956"/>
            <a:ext cx="3318123" cy="246395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28000" y="979200"/>
            <a:ext cx="784845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32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Základní dělení EIZ</a:t>
            </a:r>
          </a:p>
          <a:p>
            <a:pPr lvl="0">
              <a:spcAft>
                <a:spcPts val="1200"/>
              </a:spcAft>
            </a:pPr>
            <a:r>
              <a:rPr lang="cs-CZ" sz="2800" i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podle typu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online katalogy (elektronické katalogy  </a:t>
            </a:r>
          </a:p>
          <a:p>
            <a:pPr lvl="1">
              <a:spcAft>
                <a:spcPts val="1200"/>
              </a:spcAft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knihoven)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databáze profesionálních </a:t>
            </a:r>
          </a:p>
          <a:p>
            <a:pPr lvl="1">
              <a:spcAft>
                <a:spcPts val="1200"/>
              </a:spcAft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databází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digitální knihovny, </a:t>
            </a:r>
          </a:p>
          <a:p>
            <a:pPr lvl="1">
              <a:spcAft>
                <a:spcPts val="1200"/>
              </a:spcAft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e-knihy, e-časopisy…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oborové brány</a:t>
            </a:r>
          </a:p>
          <a:p>
            <a:endParaRPr lang="cs-CZ" sz="3200" b="1" u="sng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20A-A0AD-4FFD-B735-DBB69BC66DA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28000" y="979200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i="1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podle tematického a oborového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jednooborové (speciální)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800" dirty="0" err="1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multioborové</a:t>
            </a: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(polytematické)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univerzální (všeobecné) </a:t>
            </a:r>
          </a:p>
          <a:p>
            <a:pPr>
              <a:spcAft>
                <a:spcPts val="1200"/>
              </a:spcAft>
            </a:pPr>
            <a:endParaRPr lang="cs-CZ" sz="2800" dirty="0" smtClean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 descr="víceoborové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523716">
            <a:off x="4355649" y="2824141"/>
            <a:ext cx="4169979" cy="3127485"/>
          </a:xfrm>
          <a:prstGeom prst="rect">
            <a:avLst/>
          </a:prstGeom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20A-A0AD-4FFD-B735-DBB69BC66DA0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28000" y="979200"/>
            <a:ext cx="763284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i="1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podle technického zpřístupnění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online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offline</a:t>
            </a:r>
          </a:p>
          <a:p>
            <a:pPr>
              <a:spcAft>
                <a:spcPts val="1200"/>
              </a:spcAft>
            </a:pPr>
            <a:endParaRPr lang="cs-CZ" sz="2800" i="1" dirty="0" smtClean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cs-CZ" sz="1200" i="1" dirty="0" smtClean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cs-CZ" sz="1200" i="1" dirty="0" smtClean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cs-CZ" sz="1200" i="1" dirty="0" smtClean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off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53883">
            <a:off x="1948874" y="3467714"/>
            <a:ext cx="2439593" cy="1625084"/>
          </a:xfrm>
          <a:prstGeom prst="rect">
            <a:avLst/>
          </a:prstGeom>
        </p:spPr>
      </p:pic>
      <p:pic>
        <p:nvPicPr>
          <p:cNvPr id="5" name="Obrázek 4" descr="on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53690">
            <a:off x="5353214" y="2626719"/>
            <a:ext cx="2249800" cy="3266688"/>
          </a:xfrm>
          <a:prstGeom prst="rect">
            <a:avLst/>
          </a:prstGeom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20A-A0AD-4FFD-B735-DBB69BC66DA0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971</TotalTime>
  <Words>256</Words>
  <Application>Microsoft Office PowerPoint</Application>
  <PresentationFormat>Předvádění na obrazovce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Lití písma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>KKFB, po.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filipkova</dc:creator>
  <cp:lastModifiedBy>filipkova</cp:lastModifiedBy>
  <cp:revision>106</cp:revision>
  <dcterms:created xsi:type="dcterms:W3CDTF">2014-06-02T13:47:33Z</dcterms:created>
  <dcterms:modified xsi:type="dcterms:W3CDTF">2014-06-19T09:45:23Z</dcterms:modified>
</cp:coreProperties>
</file>