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15"/>
  </p:notesMasterIdLst>
  <p:handoutMasterIdLst>
    <p:handoutMasterId r:id="rId16"/>
  </p:handoutMasterIdLst>
  <p:sldIdLst>
    <p:sldId id="270" r:id="rId2"/>
    <p:sldId id="261" r:id="rId3"/>
    <p:sldId id="259" r:id="rId4"/>
    <p:sldId id="260" r:id="rId5"/>
    <p:sldId id="258" r:id="rId6"/>
    <p:sldId id="262" r:id="rId7"/>
    <p:sldId id="263" r:id="rId8"/>
    <p:sldId id="264" r:id="rId9"/>
    <p:sldId id="265" r:id="rId10"/>
    <p:sldId id="268" r:id="rId11"/>
    <p:sldId id="266" r:id="rId12"/>
    <p:sldId id="267" r:id="rId13"/>
    <p:sldId id="269" r:id="rId14"/>
  </p:sldIdLst>
  <p:sldSz cx="9144000" cy="6858000" type="screen4x3"/>
  <p:notesSz cx="9926638" cy="679767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00CCFF"/>
    <a:srgbClr val="0000FF"/>
    <a:srgbClr val="FF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717" autoAdjust="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5621696" y="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1732B3-DA7F-4B3B-A22A-C0135192955F}" type="datetimeFigureOut">
              <a:rPr lang="cs-CZ" smtClean="0"/>
              <a:t>19.6.2014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6456324"/>
            <a:ext cx="4302625" cy="3402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5621696" y="6456324"/>
            <a:ext cx="4302625" cy="3402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CC7DEF-DD6C-46A0-9427-187E78222EB8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5622799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A3CBAD-C569-4AF5-B970-CD299803821A}" type="datetimeFigureOut">
              <a:rPr lang="cs-CZ" smtClean="0"/>
              <a:pPr/>
              <a:t>19.6.2014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992665" y="3228896"/>
            <a:ext cx="7941310" cy="30589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6456611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5622799" y="6456611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A0E431-DCF7-4ED9-ABE2-13CA38D5B2EF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se zakulaceným příčným rohem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37A5A13-622D-41CE-9E6D-6B9C4AFA0AB8}" type="datetime1">
              <a:rPr lang="cs-CZ" smtClean="0"/>
              <a:pPr/>
              <a:t>19.6.2014</a:t>
            </a:fld>
            <a:endParaRPr lang="cs-CZ"/>
          </a:p>
        </p:txBody>
      </p:sp>
      <p:sp>
        <p:nvSpPr>
          <p:cNvPr id="11" name="Zástupný symbol pro číslo snímku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0FC6520A-A0AD-4FFD-B735-DBB69BC66DA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2" name="Zástupný symbol pro zápatí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17CD92-8406-4CB9-A2ED-FE3FA6D68B17}" type="datetime1">
              <a:rPr lang="cs-CZ" smtClean="0"/>
              <a:pPr/>
              <a:t>19.6.2014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FC6520A-A0AD-4FFD-B735-DBB69BC66DA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699F25-8837-4FCD-A102-EF8C89A306FE}" type="datetime1">
              <a:rPr lang="cs-CZ" smtClean="0"/>
              <a:pPr/>
              <a:t>19.6.2014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FC6520A-A0AD-4FFD-B735-DBB69BC66DA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13BFA98-E2F3-4F7A-86EA-5A3FF0E2296C}" type="datetime1">
              <a:rPr lang="cs-CZ" smtClean="0"/>
              <a:pPr/>
              <a:t>19.6.2014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FC6520A-A0AD-4FFD-B735-DBB69BC66DA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8" name="Zástupný symbol pro datum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9DD318A1-FE48-4D7C-B4DC-A7C0605376F8}" type="datetime1">
              <a:rPr lang="cs-CZ" smtClean="0"/>
              <a:pPr/>
              <a:t>19.6.2014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0FC6520A-A0AD-4FFD-B735-DBB69BC66DA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BE2584-8A83-4112-BE1A-0AA978D7C519}" type="datetime1">
              <a:rPr lang="cs-CZ" smtClean="0"/>
              <a:pPr/>
              <a:t>19.6.2014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0FC6520A-A0AD-4FFD-B735-DBB69BC66DA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Obdélník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847578-F989-49AA-8D12-5CC3E37C5731}" type="datetime1">
              <a:rPr lang="cs-CZ" smtClean="0"/>
              <a:pPr/>
              <a:t>19.6.2014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0FC6520A-A0AD-4FFD-B735-DBB69BC66DA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F38005-BE3A-43DD-B98C-8EE4D7BE225C}" type="datetime1">
              <a:rPr lang="cs-CZ" smtClean="0"/>
              <a:pPr/>
              <a:t>19.6.2014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FC6520A-A0AD-4FFD-B735-DBB69BC66DA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55E827-55A9-4F7C-AACE-42EB2CF6FCE4}" type="datetime1">
              <a:rPr lang="cs-CZ" smtClean="0"/>
              <a:pPr/>
              <a:t>19.6.2014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FC6520A-A0AD-4FFD-B735-DBB69BC66DA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9" name="Zástupný symbol pro datum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B9C1D983-407F-40D0-9104-1CE27160DD62}" type="datetime1">
              <a:rPr lang="cs-CZ" smtClean="0"/>
              <a:pPr/>
              <a:t>19.6.2014</a:t>
            </a:fld>
            <a:endParaRPr lang="cs-CZ"/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0FC6520A-A0AD-4FFD-B735-DBB69BC66DA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zápatí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3" name="Zástupný symbol pro obrázek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cs-CZ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Klepnutím na ikonu přidáte obrázek.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Zástupný symbol pro datum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C0FCCBFD-5040-4D99-BD4A-1EE7B52D209B}" type="datetime1">
              <a:rPr lang="cs-CZ" smtClean="0"/>
              <a:pPr/>
              <a:t>19.6.2014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0FC6520A-A0AD-4FFD-B735-DBB69BC66DA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se zakulaceným příčným rohem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F7CFB5DF-5D6F-4117-AFAC-08D2E4DE472A}" type="datetime1">
              <a:rPr lang="cs-CZ" smtClean="0"/>
              <a:pPr/>
              <a:t>19.6.2014</a:t>
            </a:fld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0FC6520A-A0AD-4FFD-B735-DBB69BC66DA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file:///D:\Filipkova\Plocha\&#353;kolen&#237;%20-%20elektronick&#233;%20informa&#269;n&#237;%20zdroje\rss.jpg" TargetMode="External"/><Relationship Id="rId2" Type="http://schemas.openxmlformats.org/officeDocument/2006/relationships/hyperlink" Target="file:///D:\Filipkova\Plocha\&#353;kolen&#237;%20-%20elektronick&#233;%20informa&#269;n&#237;%20zdroje\sfx.jpg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/>
          <p:cNvSpPr txBox="1"/>
          <p:nvPr/>
        </p:nvSpPr>
        <p:spPr>
          <a:xfrm>
            <a:off x="3203848" y="5373216"/>
            <a:ext cx="53285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Eva Filípková</a:t>
            </a:r>
          </a:p>
          <a:p>
            <a:pPr algn="r"/>
            <a:r>
              <a:rPr lang="cs-CZ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filipkova</a:t>
            </a:r>
            <a:r>
              <a:rPr lang="cs-CZ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@</a:t>
            </a:r>
            <a:r>
              <a:rPr lang="cs-CZ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kfbz.cz</a:t>
            </a:r>
            <a:endParaRPr lang="cs-CZ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18" charset="-78"/>
              <a:cs typeface="Andalus" pitchFamily="18" charset="-78"/>
            </a:endParaRPr>
          </a:p>
        </p:txBody>
      </p:sp>
      <p:pic>
        <p:nvPicPr>
          <p:cNvPr id="6" name="Obrázek 5" descr="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9552" y="5085184"/>
            <a:ext cx="4733925" cy="1400175"/>
          </a:xfrm>
          <a:prstGeom prst="rect">
            <a:avLst/>
          </a:prstGeom>
          <a:ln w="31750">
            <a:solidFill>
              <a:schemeClr val="tx1"/>
            </a:solidFill>
          </a:ln>
          <a:effectLst>
            <a:softEdge rad="317500"/>
          </a:effectLst>
        </p:spPr>
      </p:pic>
      <p:sp>
        <p:nvSpPr>
          <p:cNvPr id="9" name="Obdélník 8"/>
          <p:cNvSpPr/>
          <p:nvPr/>
        </p:nvSpPr>
        <p:spPr>
          <a:xfrm>
            <a:off x="539552" y="404664"/>
            <a:ext cx="8208912" cy="2308324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algn="ctr"/>
            <a:r>
              <a:rPr lang="cs-CZ" sz="7200" b="1" dirty="0" smtClean="0">
                <a:solidFill>
                  <a:srgbClr val="FFFFCC"/>
                </a:solidFill>
                <a:effectLst>
                  <a:outerShdw blurRad="63500" sx="104000" sy="104000" algn="bl" rotWithShape="0">
                    <a:prstClr val="black">
                      <a:alpha val="40000"/>
                    </a:prstClr>
                  </a:outerShdw>
                </a:effectLst>
                <a:latin typeface="Andalus" pitchFamily="18" charset="-78"/>
                <a:cs typeface="Andalus" pitchFamily="18" charset="-78"/>
              </a:rPr>
              <a:t>Volně přístupné elektronické zdroje </a:t>
            </a:r>
            <a:endParaRPr lang="cs-CZ" sz="7200" dirty="0">
              <a:solidFill>
                <a:srgbClr val="FFFFCC"/>
              </a:solidFill>
              <a:effectLst>
                <a:outerShdw blurRad="63500" sx="104000" sy="104000" algn="bl" rotWithShape="0">
                  <a:prstClr val="black">
                    <a:alpha val="40000"/>
                  </a:prstClr>
                </a:outerShdw>
              </a:effectLst>
              <a:latin typeface="Andalus" pitchFamily="18" charset="-78"/>
              <a:cs typeface="Andalus" pitchFamily="18" charset="-78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6520A-A0AD-4FFD-B735-DBB69BC66DA0}" type="slidenum">
              <a:rPr lang="cs-CZ" smtClean="0"/>
              <a:pPr/>
              <a:t>10</a:t>
            </a:fld>
            <a:endParaRPr lang="cs-CZ"/>
          </a:p>
        </p:txBody>
      </p:sp>
      <p:sp>
        <p:nvSpPr>
          <p:cNvPr id="3" name="TextovéPole 2"/>
          <p:cNvSpPr txBox="1"/>
          <p:nvPr/>
        </p:nvSpPr>
        <p:spPr>
          <a:xfrm>
            <a:off x="828000" y="979200"/>
            <a:ext cx="741682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cs-CZ" sz="2800" i="1" dirty="0" smtClean="0">
                <a:solidFill>
                  <a:srgbClr val="FFFFCC"/>
                </a:solidFill>
                <a:latin typeface="Arial" pitchFamily="34" charset="0"/>
                <a:cs typeface="Arial" pitchFamily="34" charset="0"/>
              </a:rPr>
              <a:t>podle dostupnosti</a:t>
            </a:r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cs-CZ" sz="2800" dirty="0" smtClean="0">
                <a:solidFill>
                  <a:srgbClr val="FFFFCC"/>
                </a:solidFill>
                <a:latin typeface="Arial" pitchFamily="34" charset="0"/>
                <a:cs typeface="Arial" pitchFamily="34" charset="0"/>
              </a:rPr>
              <a:t>  volně dostupné</a:t>
            </a:r>
          </a:p>
          <a:p>
            <a:pPr>
              <a:buFont typeface="Arial" pitchFamily="34" charset="0"/>
              <a:buChar char="•"/>
            </a:pPr>
            <a:r>
              <a:rPr lang="cs-CZ" sz="2800" dirty="0" smtClean="0">
                <a:solidFill>
                  <a:srgbClr val="FFFFCC"/>
                </a:solidFill>
                <a:latin typeface="Arial" pitchFamily="34" charset="0"/>
                <a:cs typeface="Arial" pitchFamily="34" charset="0"/>
              </a:rPr>
              <a:t>  dostupné pouze určitému okruhu </a:t>
            </a:r>
          </a:p>
          <a:p>
            <a:r>
              <a:rPr lang="cs-CZ" sz="2800" dirty="0" smtClean="0">
                <a:solidFill>
                  <a:srgbClr val="FFFFCC"/>
                </a:solidFill>
                <a:latin typeface="Arial" pitchFamily="34" charset="0"/>
                <a:cs typeface="Arial" pitchFamily="34" charset="0"/>
              </a:rPr>
              <a:t>   uživatelů</a:t>
            </a:r>
          </a:p>
          <a:p>
            <a:endParaRPr lang="cs-CZ" dirty="0"/>
          </a:p>
        </p:txBody>
      </p:sp>
      <p:pic>
        <p:nvPicPr>
          <p:cNvPr id="4" name="Obrázek 3" descr="interne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597280">
            <a:off x="5189774" y="2967580"/>
            <a:ext cx="2437631" cy="319413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828000" y="980728"/>
            <a:ext cx="7848456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cs-CZ" sz="2800" i="1" dirty="0" smtClean="0">
                <a:solidFill>
                  <a:srgbClr val="FFFFCC"/>
                </a:solidFill>
                <a:latin typeface="Arial" pitchFamily="34" charset="0"/>
                <a:cs typeface="Arial" pitchFamily="34" charset="0"/>
              </a:rPr>
              <a:t>podle popisu primárního dokumentu </a:t>
            </a:r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cs-CZ" sz="2800" dirty="0" smtClean="0">
                <a:solidFill>
                  <a:srgbClr val="FFFFCC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cs-CZ" sz="2800" dirty="0" err="1" smtClean="0">
                <a:solidFill>
                  <a:srgbClr val="FFFFCC"/>
                </a:solidFill>
                <a:latin typeface="Arial" pitchFamily="34" charset="0"/>
                <a:cs typeface="Arial" pitchFamily="34" charset="0"/>
              </a:rPr>
              <a:t>plnotextové</a:t>
            </a:r>
            <a:endParaRPr lang="cs-CZ" sz="2800" dirty="0" smtClean="0">
              <a:solidFill>
                <a:srgbClr val="FFFFCC"/>
              </a:solidFill>
              <a:latin typeface="Arial" pitchFamily="34" charset="0"/>
              <a:cs typeface="Arial" pitchFamily="34" charset="0"/>
            </a:endParaRPr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cs-CZ" sz="2800" dirty="0" smtClean="0">
                <a:solidFill>
                  <a:srgbClr val="FFFFCC"/>
                </a:solidFill>
                <a:latin typeface="Arial" pitchFamily="34" charset="0"/>
                <a:cs typeface="Arial" pitchFamily="34" charset="0"/>
              </a:rPr>
              <a:t>  bibliografické</a:t>
            </a:r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cs-CZ" sz="2800" dirty="0" smtClean="0">
                <a:solidFill>
                  <a:srgbClr val="FFFFCC"/>
                </a:solidFill>
                <a:latin typeface="Arial" pitchFamily="34" charset="0"/>
                <a:cs typeface="Arial" pitchFamily="34" charset="0"/>
              </a:rPr>
              <a:t>  faktografické</a:t>
            </a:r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cs-CZ" sz="2800" dirty="0" smtClean="0">
                <a:solidFill>
                  <a:srgbClr val="FFFFCC"/>
                </a:solidFill>
                <a:latin typeface="Arial" pitchFamily="34" charset="0"/>
                <a:cs typeface="Arial" pitchFamily="34" charset="0"/>
              </a:rPr>
              <a:t>  obrazové</a:t>
            </a:r>
          </a:p>
          <a:p>
            <a:pPr>
              <a:buFont typeface="Arial" pitchFamily="34" charset="0"/>
              <a:buChar char="•"/>
            </a:pPr>
            <a:r>
              <a:rPr lang="cs-CZ" sz="2800" dirty="0" smtClean="0">
                <a:solidFill>
                  <a:srgbClr val="FFFFCC"/>
                </a:solidFill>
                <a:latin typeface="Arial" pitchFamily="34" charset="0"/>
                <a:cs typeface="Arial" pitchFamily="34" charset="0"/>
              </a:rPr>
              <a:t>  audio, video, </a:t>
            </a:r>
          </a:p>
          <a:p>
            <a:pPr>
              <a:spcAft>
                <a:spcPts val="1200"/>
              </a:spcAft>
            </a:pPr>
            <a:r>
              <a:rPr lang="cs-CZ" sz="2800" dirty="0" smtClean="0">
                <a:solidFill>
                  <a:srgbClr val="FFFFCC"/>
                </a:solidFill>
                <a:latin typeface="Arial" pitchFamily="34" charset="0"/>
                <a:cs typeface="Arial" pitchFamily="34" charset="0"/>
              </a:rPr>
              <a:t>   multimediální databáze</a:t>
            </a:r>
          </a:p>
        </p:txBody>
      </p:sp>
      <p:pic>
        <p:nvPicPr>
          <p:cNvPr id="5" name="Obrázek 4" descr="fakt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370820">
            <a:off x="4832420" y="2170674"/>
            <a:ext cx="3504952" cy="2351710"/>
          </a:xfrm>
          <a:prstGeom prst="rect">
            <a:avLst/>
          </a:prstGeom>
        </p:spPr>
      </p:pic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6520A-A0AD-4FFD-B735-DBB69BC66DA0}" type="slidenum">
              <a:rPr lang="cs-CZ" smtClean="0"/>
              <a:pPr/>
              <a:t>11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6520A-A0AD-4FFD-B735-DBB69BC66DA0}" type="slidenum">
              <a:rPr lang="cs-CZ" smtClean="0"/>
              <a:pPr/>
              <a:t>12</a:t>
            </a:fld>
            <a:endParaRPr lang="cs-CZ"/>
          </a:p>
        </p:txBody>
      </p:sp>
      <p:sp>
        <p:nvSpPr>
          <p:cNvPr id="3" name="TextovéPole 2"/>
          <p:cNvSpPr txBox="1"/>
          <p:nvPr/>
        </p:nvSpPr>
        <p:spPr>
          <a:xfrm>
            <a:off x="971600" y="836712"/>
            <a:ext cx="6912768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cs-CZ" sz="2800" i="1" dirty="0" smtClean="0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podle způsobu práce</a:t>
            </a:r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cs-CZ" sz="2800" i="1" dirty="0" smtClean="0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</a:t>
            </a:r>
            <a:r>
              <a:rPr lang="cs-CZ" sz="2800" dirty="0" smtClean="0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umožňující zápis</a:t>
            </a:r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cs-CZ" sz="2800" dirty="0" smtClean="0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umožňující pouze vyhledávání a čtení </a:t>
            </a:r>
            <a:endParaRPr lang="cs-CZ" sz="2800" dirty="0">
              <a:solidFill>
                <a:srgbClr val="FFFF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Obrázek 3" descr="1388359085xbxzz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21270496">
            <a:off x="3706423" y="2898070"/>
            <a:ext cx="4105206" cy="317559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6520A-A0AD-4FFD-B735-DBB69BC66DA0}" type="slidenum">
              <a:rPr lang="cs-CZ" smtClean="0"/>
              <a:pPr/>
              <a:t>13</a:t>
            </a:fld>
            <a:endParaRPr lang="cs-CZ"/>
          </a:p>
        </p:txBody>
      </p:sp>
      <p:sp>
        <p:nvSpPr>
          <p:cNvPr id="3" name="TextovéPole 2"/>
          <p:cNvSpPr txBox="1"/>
          <p:nvPr/>
        </p:nvSpPr>
        <p:spPr>
          <a:xfrm>
            <a:off x="828000" y="979200"/>
            <a:ext cx="6552728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cs-CZ" sz="2800" i="1" dirty="0" smtClean="0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podle časového hlediska</a:t>
            </a:r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cs-CZ" sz="2800" dirty="0" smtClean="0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retrospektivní</a:t>
            </a:r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cs-CZ" sz="2800" dirty="0" smtClean="0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souběžné</a:t>
            </a:r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cs-CZ" sz="2800" dirty="0" smtClean="0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perspektivní</a:t>
            </a:r>
          </a:p>
          <a:p>
            <a:endParaRPr lang="cs-CZ" dirty="0"/>
          </a:p>
        </p:txBody>
      </p:sp>
      <p:pic>
        <p:nvPicPr>
          <p:cNvPr id="4" name="Obrázek 3" descr="1387280692u5qtx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21200540">
            <a:off x="2963927" y="3288447"/>
            <a:ext cx="5166519" cy="237264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827584" y="980728"/>
            <a:ext cx="7776864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sz="1200" b="1" u="sng" dirty="0" smtClean="0">
              <a:solidFill>
                <a:srgbClr val="FFFF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r>
              <a:rPr lang="cs-CZ" sz="3200" b="1" u="sng" dirty="0" smtClean="0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Informační zdroje</a:t>
            </a:r>
          </a:p>
          <a:p>
            <a:endParaRPr lang="cs-CZ" sz="28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600"/>
              </a:spcBef>
            </a:pPr>
            <a:r>
              <a:rPr lang="cs-CZ" sz="2800" dirty="0" smtClean="0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= zdroje, který přináší uživatelům informace,  </a:t>
            </a:r>
          </a:p>
          <a:p>
            <a:pPr>
              <a:spcBef>
                <a:spcPts val="600"/>
              </a:spcBef>
            </a:pPr>
            <a:r>
              <a:rPr lang="cs-CZ" sz="2800" dirty="0" smtClean="0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poznatky nebo vědomosti</a:t>
            </a:r>
          </a:p>
          <a:p>
            <a:pPr>
              <a:spcBef>
                <a:spcPts val="600"/>
              </a:spcBef>
            </a:pPr>
            <a:endParaRPr lang="cs-CZ" sz="2800" dirty="0" smtClean="0">
              <a:solidFill>
                <a:srgbClr val="FFFF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spcBef>
                <a:spcPts val="600"/>
              </a:spcBef>
              <a:spcAft>
                <a:spcPts val="1200"/>
              </a:spcAft>
            </a:pPr>
            <a:endParaRPr lang="cs-CZ" sz="3200" b="1" u="sng" dirty="0" smtClean="0">
              <a:solidFill>
                <a:srgbClr val="FFFF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cs-CZ" sz="3200" b="1" u="sng" dirty="0" smtClean="0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Elektronické informační zdroje (EIZ)</a:t>
            </a:r>
          </a:p>
          <a:p>
            <a:pPr>
              <a:spcBef>
                <a:spcPts val="600"/>
              </a:spcBef>
            </a:pPr>
            <a:r>
              <a:rPr lang="cs-CZ" sz="2800" dirty="0" smtClean="0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= zdroje dostupné prostřednictvím počítačem </a:t>
            </a:r>
          </a:p>
          <a:p>
            <a:pPr>
              <a:spcBef>
                <a:spcPts val="600"/>
              </a:spcBef>
            </a:pPr>
            <a:r>
              <a:rPr lang="cs-CZ" sz="2800" dirty="0" smtClean="0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čitelných nosičů, nebo počítačových sítí</a:t>
            </a:r>
          </a:p>
          <a:p>
            <a:pPr>
              <a:spcBef>
                <a:spcPts val="600"/>
              </a:spcBef>
            </a:pPr>
            <a:endParaRPr lang="cs-CZ" sz="2800" dirty="0" smtClean="0">
              <a:solidFill>
                <a:srgbClr val="FFFF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 rot="315904">
            <a:off x="5450004" y="469962"/>
            <a:ext cx="144016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C00000"/>
                </a:solidFill>
                <a:latin typeface="Segoe Script" pitchFamily="34" charset="0"/>
              </a:rPr>
              <a:t>informace</a:t>
            </a:r>
            <a:endParaRPr lang="cs-CZ" dirty="0">
              <a:solidFill>
                <a:srgbClr val="C00000"/>
              </a:solidFill>
              <a:latin typeface="Segoe Script" pitchFamily="34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 rot="961561">
            <a:off x="7475317" y="740298"/>
            <a:ext cx="144016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00B050"/>
                </a:solidFill>
                <a:latin typeface="Segoe Script" pitchFamily="34" charset="0"/>
              </a:rPr>
              <a:t>informace</a:t>
            </a:r>
            <a:endParaRPr lang="cs-CZ" dirty="0">
              <a:solidFill>
                <a:srgbClr val="00B050"/>
              </a:solidFill>
              <a:latin typeface="Segoe Script" pitchFamily="34" charset="0"/>
            </a:endParaRPr>
          </a:p>
        </p:txBody>
      </p:sp>
      <p:sp>
        <p:nvSpPr>
          <p:cNvPr id="6" name="TextovéPole 5"/>
          <p:cNvSpPr txBox="1"/>
          <p:nvPr/>
        </p:nvSpPr>
        <p:spPr>
          <a:xfrm rot="19720204">
            <a:off x="6579247" y="896170"/>
            <a:ext cx="144016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FFC000"/>
                </a:solidFill>
                <a:latin typeface="Segoe Script" pitchFamily="34" charset="0"/>
              </a:rPr>
              <a:t>informace</a:t>
            </a:r>
            <a:endParaRPr lang="cs-CZ" dirty="0">
              <a:solidFill>
                <a:srgbClr val="FFC000"/>
              </a:solidFill>
              <a:latin typeface="Segoe Script" pitchFamily="34" charset="0"/>
            </a:endParaRPr>
          </a:p>
        </p:txBody>
      </p:sp>
      <p:sp>
        <p:nvSpPr>
          <p:cNvPr id="7" name="TextovéPole 6"/>
          <p:cNvSpPr txBox="1"/>
          <p:nvPr/>
        </p:nvSpPr>
        <p:spPr>
          <a:xfrm rot="20238210">
            <a:off x="7092280" y="1268760"/>
            <a:ext cx="144016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00B0F0"/>
                </a:solidFill>
                <a:latin typeface="Segoe Script" pitchFamily="34" charset="0"/>
              </a:rPr>
              <a:t>informace</a:t>
            </a:r>
            <a:endParaRPr lang="cs-CZ" dirty="0">
              <a:solidFill>
                <a:srgbClr val="00B0F0"/>
              </a:solidFill>
              <a:latin typeface="Segoe Script" pitchFamily="34" charset="0"/>
            </a:endParaRPr>
          </a:p>
        </p:txBody>
      </p:sp>
      <p:sp>
        <p:nvSpPr>
          <p:cNvPr id="8" name="TextovéPole 7"/>
          <p:cNvSpPr txBox="1"/>
          <p:nvPr/>
        </p:nvSpPr>
        <p:spPr>
          <a:xfrm rot="1681272">
            <a:off x="5942495" y="865323"/>
            <a:ext cx="144016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7030A0"/>
                </a:solidFill>
                <a:latin typeface="Segoe Script" pitchFamily="34" charset="0"/>
              </a:rPr>
              <a:t>informace</a:t>
            </a:r>
            <a:endParaRPr lang="cs-CZ" dirty="0">
              <a:solidFill>
                <a:srgbClr val="7030A0"/>
              </a:solidFill>
              <a:latin typeface="Segoe Script" pitchFamily="34" charset="0"/>
            </a:endParaRPr>
          </a:p>
        </p:txBody>
      </p:sp>
      <p:sp>
        <p:nvSpPr>
          <p:cNvPr id="9" name="TextovéPole 8"/>
          <p:cNvSpPr txBox="1"/>
          <p:nvPr/>
        </p:nvSpPr>
        <p:spPr>
          <a:xfrm rot="1104897">
            <a:off x="5097518" y="982720"/>
            <a:ext cx="144016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Segoe Script" pitchFamily="34" charset="0"/>
              </a:rPr>
              <a:t>informace</a:t>
            </a:r>
            <a:endParaRPr lang="cs-CZ" dirty="0">
              <a:solidFill>
                <a:schemeClr val="accent1">
                  <a:lumMod val="60000"/>
                  <a:lumOff val="40000"/>
                </a:schemeClr>
              </a:solidFill>
              <a:latin typeface="Segoe Script" pitchFamily="34" charset="0"/>
            </a:endParaRPr>
          </a:p>
        </p:txBody>
      </p:sp>
      <p:sp>
        <p:nvSpPr>
          <p:cNvPr id="10" name="TextovéPole 9"/>
          <p:cNvSpPr txBox="1"/>
          <p:nvPr/>
        </p:nvSpPr>
        <p:spPr>
          <a:xfrm rot="20984267">
            <a:off x="5961531" y="1250075"/>
            <a:ext cx="144016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FF6600"/>
                </a:solidFill>
                <a:latin typeface="Segoe Script" pitchFamily="34" charset="0"/>
              </a:rPr>
              <a:t>informace</a:t>
            </a:r>
            <a:endParaRPr lang="cs-CZ" dirty="0">
              <a:solidFill>
                <a:srgbClr val="FF6600"/>
              </a:solidFill>
              <a:latin typeface="Segoe Script" pitchFamily="34" charset="0"/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6804248" y="332656"/>
            <a:ext cx="14398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dirty="0" smtClean="0">
                <a:solidFill>
                  <a:srgbClr val="CEC597">
                    <a:lumMod val="75000"/>
                  </a:srgbClr>
                </a:solidFill>
                <a:latin typeface="Segoe Script" pitchFamily="34" charset="0"/>
              </a:rPr>
              <a:t>informace</a:t>
            </a:r>
            <a:endParaRPr lang="cs-CZ" dirty="0">
              <a:solidFill>
                <a:srgbClr val="CEC597">
                  <a:lumMod val="75000"/>
                </a:srgbClr>
              </a:solidFill>
              <a:latin typeface="Segoe Script" pitchFamily="34" charset="0"/>
            </a:endParaRPr>
          </a:p>
        </p:txBody>
      </p:sp>
      <p:sp>
        <p:nvSpPr>
          <p:cNvPr id="13" name="TextovéPole 12"/>
          <p:cNvSpPr txBox="1"/>
          <p:nvPr/>
        </p:nvSpPr>
        <p:spPr>
          <a:xfrm rot="19842924">
            <a:off x="4642312" y="445258"/>
            <a:ext cx="144016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002060"/>
                </a:solidFill>
                <a:latin typeface="Segoe Script" pitchFamily="34" charset="0"/>
              </a:rPr>
              <a:t>informace</a:t>
            </a:r>
            <a:endParaRPr lang="cs-CZ" dirty="0">
              <a:solidFill>
                <a:srgbClr val="002060"/>
              </a:solidFill>
              <a:latin typeface="Segoe Script" pitchFamily="34" charset="0"/>
            </a:endParaRPr>
          </a:p>
        </p:txBody>
      </p:sp>
      <p:sp>
        <p:nvSpPr>
          <p:cNvPr id="14" name="TextovéPole 13"/>
          <p:cNvSpPr txBox="1"/>
          <p:nvPr/>
        </p:nvSpPr>
        <p:spPr>
          <a:xfrm rot="740965">
            <a:off x="7331137" y="1706525"/>
            <a:ext cx="144016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tx1">
                    <a:lumMod val="65000"/>
                  </a:schemeClr>
                </a:solidFill>
                <a:latin typeface="Segoe Script" pitchFamily="34" charset="0"/>
              </a:rPr>
              <a:t>informace</a:t>
            </a:r>
            <a:endParaRPr lang="cs-CZ" dirty="0">
              <a:solidFill>
                <a:schemeClr val="tx1">
                  <a:lumMod val="65000"/>
                </a:schemeClr>
              </a:solidFill>
              <a:latin typeface="Segoe Script" pitchFamily="34" charset="0"/>
            </a:endParaRPr>
          </a:p>
        </p:txBody>
      </p:sp>
      <p:sp>
        <p:nvSpPr>
          <p:cNvPr id="15" name="TextovéPole 14"/>
          <p:cNvSpPr txBox="1"/>
          <p:nvPr/>
        </p:nvSpPr>
        <p:spPr>
          <a:xfrm rot="19573074">
            <a:off x="4841133" y="1061907"/>
            <a:ext cx="144016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accent1">
                    <a:lumMod val="50000"/>
                  </a:schemeClr>
                </a:solidFill>
                <a:latin typeface="Segoe Script" pitchFamily="34" charset="0"/>
              </a:rPr>
              <a:t>informace</a:t>
            </a:r>
            <a:endParaRPr lang="cs-CZ" dirty="0">
              <a:solidFill>
                <a:schemeClr val="accent1">
                  <a:lumMod val="50000"/>
                </a:schemeClr>
              </a:solidFill>
              <a:latin typeface="Segoe Script" pitchFamily="34" charset="0"/>
            </a:endParaRPr>
          </a:p>
        </p:txBody>
      </p:sp>
      <p:sp>
        <p:nvSpPr>
          <p:cNvPr id="16" name="Obdélník 15"/>
          <p:cNvSpPr/>
          <p:nvPr/>
        </p:nvSpPr>
        <p:spPr>
          <a:xfrm rot="368092">
            <a:off x="3579500" y="408535"/>
            <a:ext cx="14398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dirty="0" smtClean="0">
                <a:solidFill>
                  <a:schemeClr val="accent6">
                    <a:lumMod val="25000"/>
                  </a:schemeClr>
                </a:solidFill>
                <a:latin typeface="Segoe Script" pitchFamily="34" charset="0"/>
              </a:rPr>
              <a:t>informace</a:t>
            </a:r>
            <a:endParaRPr lang="cs-CZ" dirty="0">
              <a:solidFill>
                <a:schemeClr val="accent6">
                  <a:lumMod val="25000"/>
                </a:schemeClr>
              </a:solidFill>
              <a:latin typeface="Segoe Script" pitchFamily="34" charset="0"/>
            </a:endParaRPr>
          </a:p>
        </p:txBody>
      </p:sp>
      <p:sp>
        <p:nvSpPr>
          <p:cNvPr id="17" name="Obdélník 16"/>
          <p:cNvSpPr/>
          <p:nvPr/>
        </p:nvSpPr>
        <p:spPr>
          <a:xfrm rot="20457126">
            <a:off x="2576626" y="413477"/>
            <a:ext cx="14398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dirty="0" smtClean="0">
                <a:solidFill>
                  <a:srgbClr val="CEC597">
                    <a:lumMod val="75000"/>
                  </a:srgbClr>
                </a:solidFill>
                <a:latin typeface="Segoe Script" pitchFamily="34" charset="0"/>
              </a:rPr>
              <a:t>informace</a:t>
            </a:r>
            <a:endParaRPr lang="cs-CZ" dirty="0">
              <a:solidFill>
                <a:srgbClr val="CEC597">
                  <a:lumMod val="75000"/>
                </a:srgbClr>
              </a:solidFill>
              <a:latin typeface="Segoe Script" pitchFamily="34" charset="0"/>
            </a:endParaRPr>
          </a:p>
        </p:txBody>
      </p:sp>
      <p:sp>
        <p:nvSpPr>
          <p:cNvPr id="18" name="Obdélník 17"/>
          <p:cNvSpPr/>
          <p:nvPr/>
        </p:nvSpPr>
        <p:spPr>
          <a:xfrm rot="1020008">
            <a:off x="1642205" y="463061"/>
            <a:ext cx="14398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dirty="0" smtClean="0">
                <a:solidFill>
                  <a:schemeClr val="accent2">
                    <a:lumMod val="75000"/>
                  </a:schemeClr>
                </a:solidFill>
                <a:latin typeface="Segoe Script" pitchFamily="34" charset="0"/>
              </a:rPr>
              <a:t>informace</a:t>
            </a:r>
            <a:endParaRPr lang="cs-CZ" dirty="0">
              <a:solidFill>
                <a:schemeClr val="accent2">
                  <a:lumMod val="75000"/>
                </a:schemeClr>
              </a:solidFill>
              <a:latin typeface="Segoe Script" pitchFamily="34" charset="0"/>
            </a:endParaRPr>
          </a:p>
        </p:txBody>
      </p:sp>
      <p:sp>
        <p:nvSpPr>
          <p:cNvPr id="19" name="Obdélník 18"/>
          <p:cNvSpPr/>
          <p:nvPr/>
        </p:nvSpPr>
        <p:spPr>
          <a:xfrm rot="19815029">
            <a:off x="288951" y="478495"/>
            <a:ext cx="14398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dirty="0" smtClean="0">
                <a:solidFill>
                  <a:srgbClr val="FFFF00"/>
                </a:solidFill>
                <a:latin typeface="Segoe Script" pitchFamily="34" charset="0"/>
              </a:rPr>
              <a:t>informace</a:t>
            </a:r>
            <a:endParaRPr lang="cs-CZ" dirty="0">
              <a:solidFill>
                <a:srgbClr val="FFFF00"/>
              </a:solidFill>
              <a:latin typeface="Segoe Script" pitchFamily="34" charset="0"/>
            </a:endParaRPr>
          </a:p>
        </p:txBody>
      </p:sp>
      <p:sp>
        <p:nvSpPr>
          <p:cNvPr id="20" name="Obdélník 19"/>
          <p:cNvSpPr/>
          <p:nvPr/>
        </p:nvSpPr>
        <p:spPr>
          <a:xfrm>
            <a:off x="899592" y="404664"/>
            <a:ext cx="14398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dirty="0" smtClean="0">
                <a:solidFill>
                  <a:srgbClr val="0000FF"/>
                </a:solidFill>
                <a:latin typeface="Segoe Script" pitchFamily="34" charset="0"/>
              </a:rPr>
              <a:t>informace</a:t>
            </a:r>
            <a:endParaRPr lang="cs-CZ" dirty="0">
              <a:solidFill>
                <a:srgbClr val="0000FF"/>
              </a:solidFill>
              <a:latin typeface="Segoe Script" pitchFamily="34" charset="0"/>
            </a:endParaRPr>
          </a:p>
        </p:txBody>
      </p:sp>
      <p:sp>
        <p:nvSpPr>
          <p:cNvPr id="21" name="Obdélník 20"/>
          <p:cNvSpPr/>
          <p:nvPr/>
        </p:nvSpPr>
        <p:spPr>
          <a:xfrm rot="387129">
            <a:off x="346761" y="3520819"/>
            <a:ext cx="14398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cs-CZ" dirty="0" smtClean="0">
                <a:solidFill>
                  <a:srgbClr val="92D050"/>
                </a:solidFill>
                <a:latin typeface="Segoe Script" pitchFamily="34" charset="0"/>
              </a:rPr>
              <a:t>informace</a:t>
            </a:r>
            <a:endParaRPr lang="cs-CZ" dirty="0">
              <a:solidFill>
                <a:srgbClr val="92D050"/>
              </a:solidFill>
              <a:latin typeface="Segoe Script" pitchFamily="34" charset="0"/>
            </a:endParaRPr>
          </a:p>
        </p:txBody>
      </p:sp>
      <p:sp>
        <p:nvSpPr>
          <p:cNvPr id="22" name="Obdélník 21"/>
          <p:cNvSpPr/>
          <p:nvPr/>
        </p:nvSpPr>
        <p:spPr>
          <a:xfrm rot="21142760">
            <a:off x="1858303" y="3558009"/>
            <a:ext cx="14398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  <a:latin typeface="Segoe Script" pitchFamily="34" charset="0"/>
              </a:rPr>
              <a:t>informace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23" name="Obdélník 22"/>
          <p:cNvSpPr/>
          <p:nvPr/>
        </p:nvSpPr>
        <p:spPr>
          <a:xfrm rot="273130">
            <a:off x="3439764" y="3682082"/>
            <a:ext cx="14398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smtClean="0">
                <a:solidFill>
                  <a:srgbClr val="00CCFF"/>
                </a:solidFill>
                <a:latin typeface="Segoe Script" pitchFamily="34" charset="0"/>
              </a:rPr>
              <a:t>informace</a:t>
            </a:r>
            <a:endParaRPr lang="cs-CZ" dirty="0">
              <a:solidFill>
                <a:srgbClr val="00CCFF"/>
              </a:solidFill>
            </a:endParaRPr>
          </a:p>
        </p:txBody>
      </p:sp>
      <p:sp>
        <p:nvSpPr>
          <p:cNvPr id="24" name="Obdélník 23"/>
          <p:cNvSpPr/>
          <p:nvPr/>
        </p:nvSpPr>
        <p:spPr>
          <a:xfrm rot="21033334">
            <a:off x="5096674" y="3512134"/>
            <a:ext cx="14398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smtClean="0">
                <a:solidFill>
                  <a:srgbClr val="FFC000"/>
                </a:solidFill>
                <a:latin typeface="Segoe Script" pitchFamily="34" charset="0"/>
              </a:rPr>
              <a:t>informace</a:t>
            </a:r>
            <a:endParaRPr lang="cs-CZ" dirty="0">
              <a:solidFill>
                <a:srgbClr val="FFC000"/>
              </a:solidFill>
            </a:endParaRPr>
          </a:p>
        </p:txBody>
      </p:sp>
      <p:sp>
        <p:nvSpPr>
          <p:cNvPr id="25" name="Obdélník 24"/>
          <p:cNvSpPr/>
          <p:nvPr/>
        </p:nvSpPr>
        <p:spPr>
          <a:xfrm rot="338625">
            <a:off x="6664305" y="3524048"/>
            <a:ext cx="14398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smtClean="0">
                <a:solidFill>
                  <a:srgbClr val="00B050"/>
                </a:solidFill>
                <a:latin typeface="Segoe Script" pitchFamily="34" charset="0"/>
              </a:rPr>
              <a:t>informace</a:t>
            </a:r>
            <a:endParaRPr lang="cs-CZ" dirty="0">
              <a:solidFill>
                <a:srgbClr val="00B050"/>
              </a:solidFill>
            </a:endParaRPr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6520A-A0AD-4FFD-B735-DBB69BC66DA0}" type="slidenum">
              <a:rPr lang="cs-CZ" smtClean="0"/>
              <a:pPr/>
              <a:t>2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828000" y="979200"/>
            <a:ext cx="6264696" cy="50013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cs-CZ" sz="3200" b="1" u="sng" dirty="0" smtClean="0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Vznik  jednotlivých EIZ</a:t>
            </a:r>
          </a:p>
          <a:p>
            <a:pPr>
              <a:spcBef>
                <a:spcPts val="600"/>
              </a:spcBef>
              <a:buFont typeface="Arial" pitchFamily="34" charset="0"/>
              <a:buChar char="•"/>
            </a:pPr>
            <a:r>
              <a:rPr lang="cs-CZ" sz="2800" dirty="0" smtClean="0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elektronické</a:t>
            </a:r>
          </a:p>
          <a:p>
            <a:pPr>
              <a:spcBef>
                <a:spcPts val="600"/>
              </a:spcBef>
              <a:buFont typeface="Arial" pitchFamily="34" charset="0"/>
              <a:buChar char="•"/>
            </a:pPr>
            <a:r>
              <a:rPr lang="cs-CZ" sz="2800" dirty="0" smtClean="0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souběžně tištěné i elektronické</a:t>
            </a:r>
          </a:p>
          <a:p>
            <a:pPr>
              <a:spcBef>
                <a:spcPts val="600"/>
              </a:spcBef>
              <a:buFont typeface="Arial" pitchFamily="34" charset="0"/>
              <a:buChar char="•"/>
            </a:pPr>
            <a:r>
              <a:rPr lang="cs-CZ" sz="2800" dirty="0" smtClean="0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digitalizací</a:t>
            </a:r>
          </a:p>
          <a:p>
            <a:pPr>
              <a:spcBef>
                <a:spcPts val="600"/>
              </a:spcBef>
              <a:buFont typeface="Arial" pitchFamily="34" charset="0"/>
              <a:buChar char="•"/>
            </a:pPr>
            <a:endParaRPr lang="cs-CZ" sz="2800" dirty="0">
              <a:solidFill>
                <a:srgbClr val="FFFF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cs-CZ" sz="3200" b="1" u="sng" dirty="0" smtClean="0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Dělení EIZ</a:t>
            </a:r>
          </a:p>
          <a:p>
            <a:pPr>
              <a:spcBef>
                <a:spcPts val="600"/>
              </a:spcBef>
              <a:buFont typeface="Arial" pitchFamily="34" charset="0"/>
              <a:buChar char="•"/>
            </a:pPr>
            <a:r>
              <a:rPr lang="cs-CZ" sz="2800" dirty="0" smtClean="0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placené (licencované)</a:t>
            </a:r>
          </a:p>
          <a:p>
            <a:pPr>
              <a:spcBef>
                <a:spcPts val="600"/>
              </a:spcBef>
              <a:buFont typeface="Arial" pitchFamily="34" charset="0"/>
              <a:buChar char="•"/>
            </a:pPr>
            <a:r>
              <a:rPr lang="cs-CZ" sz="2800" dirty="0" smtClean="0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volně dostupné</a:t>
            </a:r>
          </a:p>
          <a:p>
            <a:endParaRPr lang="cs-CZ" sz="3200" b="1" u="sng" dirty="0">
              <a:solidFill>
                <a:srgbClr val="FFFF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délník 3"/>
          <p:cNvSpPr/>
          <p:nvPr/>
        </p:nvSpPr>
        <p:spPr>
          <a:xfrm rot="635399">
            <a:off x="5529841" y="3577902"/>
            <a:ext cx="2520279" cy="1253754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hevron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extrusionH="57150" contourW="25400" prstMaterial="matte">
              <a:bevelT w="25400" h="55880" prst="relaxedInset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cs-CZ" sz="5400" b="1" cap="none" spc="50" dirty="0" smtClean="0">
                <a:ln w="11430"/>
                <a:gradFill flip="none" rotWithShape="1">
                  <a:gsLst>
                    <a:gs pos="25000">
                      <a:srgbClr val="FFFF00"/>
                    </a:gs>
                    <a:gs pos="64000">
                      <a:srgbClr val="FF6600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60000" endA="900" endPos="60000" dist="60007" dir="5400000" sy="-100000" algn="bl" rotWithShape="0"/>
                </a:effectLst>
              </a:rPr>
              <a:t>EIZ</a:t>
            </a:r>
            <a:endParaRPr lang="cs-CZ" sz="5400" b="1" cap="none" spc="50" dirty="0">
              <a:ln w="11430"/>
              <a:gradFill flip="none" rotWithShape="1">
                <a:gsLst>
                  <a:gs pos="25000">
                    <a:srgbClr val="FFFF00"/>
                  </a:gs>
                  <a:gs pos="64000">
                    <a:srgbClr val="FF6600"/>
                  </a:gs>
                </a:gsLst>
                <a:path path="shape">
                  <a:fillToRect l="50000" t="50000" r="50000" b="50000"/>
                </a:path>
                <a:tileRect/>
              </a:gra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innerShdw blurRad="63500" dist="50800" dir="8100000">
                  <a:prstClr val="black">
                    <a:alpha val="50000"/>
                  </a:prstClr>
                </a:innerShdw>
                <a:reflection blurRad="6350" stA="60000" endA="900" endPos="60000" dist="60007" dir="5400000" sy="-100000" algn="bl" rotWithShape="0"/>
              </a:effectLst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6520A-A0AD-4FFD-B735-DBB69BC66DA0}" type="slidenum">
              <a:rPr lang="cs-CZ" smtClean="0"/>
              <a:pPr/>
              <a:t>3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eknih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489792">
            <a:off x="5232788" y="491369"/>
            <a:ext cx="3424723" cy="2451987"/>
          </a:xfrm>
          <a:prstGeom prst="rect">
            <a:avLst/>
          </a:prstGeom>
        </p:spPr>
      </p:pic>
      <p:sp>
        <p:nvSpPr>
          <p:cNvPr id="2" name="TextovéPole 1"/>
          <p:cNvSpPr txBox="1"/>
          <p:nvPr/>
        </p:nvSpPr>
        <p:spPr>
          <a:xfrm>
            <a:off x="828000" y="980728"/>
            <a:ext cx="7848872" cy="48782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cs-CZ" sz="3200" b="1" u="sng" dirty="0" smtClean="0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Typy EIZ</a:t>
            </a:r>
          </a:p>
          <a:p>
            <a:pPr>
              <a:spcBef>
                <a:spcPts val="1200"/>
              </a:spcBef>
              <a:buFont typeface="Arial" pitchFamily="34" charset="0"/>
              <a:buChar char="•"/>
            </a:pPr>
            <a:r>
              <a:rPr lang="cs-CZ" sz="2800" dirty="0" smtClean="0">
                <a:solidFill>
                  <a:srgbClr val="FFFFCC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cs-CZ" sz="2800" i="1" dirty="0" smtClean="0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primární</a:t>
            </a:r>
            <a:r>
              <a:rPr lang="cs-CZ" sz="2800" dirty="0" smtClean="0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- E-časopisy, </a:t>
            </a:r>
          </a:p>
          <a:p>
            <a:pPr>
              <a:spcBef>
                <a:spcPts val="1200"/>
              </a:spcBef>
            </a:pPr>
            <a:r>
              <a:rPr lang="cs-CZ" sz="2800" dirty="0" smtClean="0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	E-knihy, plné texty </a:t>
            </a:r>
          </a:p>
          <a:p>
            <a:pPr>
              <a:spcBef>
                <a:spcPts val="600"/>
              </a:spcBef>
            </a:pPr>
            <a:r>
              <a:rPr lang="cs-CZ" sz="2800" dirty="0" smtClean="0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	článků z časopisu nebo sborníku </a:t>
            </a:r>
          </a:p>
          <a:p>
            <a:pPr>
              <a:spcBef>
                <a:spcPts val="1200"/>
              </a:spcBef>
              <a:buFont typeface="Arial" pitchFamily="34" charset="0"/>
              <a:buChar char="•"/>
            </a:pPr>
            <a:r>
              <a:rPr lang="cs-CZ" sz="2800" dirty="0" smtClean="0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</a:t>
            </a:r>
            <a:r>
              <a:rPr lang="cs-CZ" sz="2800" i="1" dirty="0" smtClean="0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sekundární</a:t>
            </a:r>
            <a:r>
              <a:rPr lang="cs-CZ" sz="2800" dirty="0" smtClean="0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- databáze, katalogy knihoven, </a:t>
            </a:r>
          </a:p>
          <a:p>
            <a:pPr>
              <a:spcBef>
                <a:spcPts val="600"/>
              </a:spcBef>
            </a:pPr>
            <a:r>
              <a:rPr lang="cs-CZ" sz="2800" dirty="0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	</a:t>
            </a:r>
            <a:r>
              <a:rPr lang="cs-CZ" sz="2800" dirty="0" smtClean="0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nakladatelské katalogy </a:t>
            </a:r>
          </a:p>
          <a:p>
            <a:pPr>
              <a:spcBef>
                <a:spcPts val="1200"/>
              </a:spcBef>
              <a:buFont typeface="Arial" pitchFamily="34" charset="0"/>
              <a:buChar char="•"/>
            </a:pPr>
            <a:r>
              <a:rPr lang="cs-CZ" sz="2800" dirty="0" smtClean="0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</a:t>
            </a:r>
            <a:r>
              <a:rPr lang="cs-CZ" sz="2800" i="1" dirty="0" smtClean="0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terciární</a:t>
            </a:r>
            <a:r>
              <a:rPr lang="cs-CZ" sz="2800" dirty="0" smtClean="0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- databáze databází, bibliografie </a:t>
            </a:r>
          </a:p>
          <a:p>
            <a:pPr>
              <a:spcBef>
                <a:spcPts val="600"/>
              </a:spcBef>
            </a:pPr>
            <a:r>
              <a:rPr lang="cs-CZ" sz="2800" dirty="0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	</a:t>
            </a:r>
            <a:r>
              <a:rPr lang="cs-CZ" sz="2800" dirty="0" smtClean="0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bibliografií</a:t>
            </a:r>
          </a:p>
          <a:p>
            <a:endParaRPr lang="cs-CZ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6520A-A0AD-4FFD-B735-DBB69BC66DA0}" type="slidenum">
              <a:rPr lang="cs-CZ" smtClean="0"/>
              <a:pPr/>
              <a:t>4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828000" y="979200"/>
            <a:ext cx="8208912" cy="65710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cs-CZ" sz="3200" b="1" u="sng" dirty="0" smtClean="0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Výhody EIZ</a:t>
            </a:r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cs-CZ" sz="2800" dirty="0" smtClean="0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přehlednost </a:t>
            </a:r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cs-CZ" sz="2800" dirty="0" smtClean="0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rychlost </a:t>
            </a:r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cs-CZ" sz="2800" dirty="0" smtClean="0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vyhledávací nástroje</a:t>
            </a:r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cs-CZ" sz="2800" dirty="0" smtClean="0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přidané služby (</a:t>
            </a:r>
            <a:r>
              <a:rPr lang="cs-CZ" sz="2800" dirty="0" smtClean="0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  <a:hlinkClick r:id="rId2" action="ppaction://hlinkfile"/>
              </a:rPr>
              <a:t>SFX</a:t>
            </a:r>
            <a:r>
              <a:rPr lang="cs-CZ" sz="2800" dirty="0" smtClean="0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, </a:t>
            </a:r>
            <a:r>
              <a:rPr lang="cs-CZ" sz="2800" dirty="0" smtClean="0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  <a:hlinkClick r:id="rId3" action="ppaction://hlinkfile"/>
              </a:rPr>
              <a:t>RSS</a:t>
            </a:r>
            <a:r>
              <a:rPr lang="cs-CZ" sz="2800" dirty="0" smtClean="0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) </a:t>
            </a:r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cs-CZ" sz="2800" dirty="0" smtClean="0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množství informací </a:t>
            </a:r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cs-CZ" sz="2800" dirty="0" smtClean="0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multimediální data </a:t>
            </a:r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cs-CZ" sz="2800" dirty="0" smtClean="0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interaktivní obsah </a:t>
            </a:r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cs-CZ" sz="2800" dirty="0" smtClean="0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jednoduchá aktualizace</a:t>
            </a:r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endParaRPr lang="cs-CZ" sz="2800" dirty="0" smtClean="0">
              <a:solidFill>
                <a:srgbClr val="FFFF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spcBef>
                <a:spcPts val="600"/>
              </a:spcBef>
            </a:pPr>
            <a:endParaRPr lang="cs-CZ" sz="3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Obrázek 5" descr="smajlík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331980">
            <a:off x="5320791" y="930002"/>
            <a:ext cx="2044939" cy="207781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6520A-A0AD-4FFD-B735-DBB69BC66DA0}" type="slidenum">
              <a:rPr lang="cs-CZ" smtClean="0"/>
              <a:pPr/>
              <a:t>5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827584" y="979200"/>
            <a:ext cx="7632848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cs-CZ" sz="3200" b="1" u="sng" dirty="0" smtClean="0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Nevýhody EIZ </a:t>
            </a:r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cs-CZ" sz="2800" dirty="0" smtClean="0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bez záruky trvalého přístupu</a:t>
            </a:r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cs-CZ" sz="2800" dirty="0" smtClean="0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vysoké náklady </a:t>
            </a:r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cs-CZ" sz="2800" dirty="0" smtClean="0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nejistota kvality informací</a:t>
            </a:r>
          </a:p>
          <a:p>
            <a:endParaRPr lang="cs-CZ" dirty="0"/>
          </a:p>
        </p:txBody>
      </p:sp>
      <p:pic>
        <p:nvPicPr>
          <p:cNvPr id="4" name="Obrázek 3" descr="šklebí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20382760">
            <a:off x="5631451" y="3441452"/>
            <a:ext cx="2075615" cy="191355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6520A-A0AD-4FFD-B735-DBB69BC66DA0}" type="slidenum">
              <a:rPr lang="cs-CZ" smtClean="0"/>
              <a:pPr/>
              <a:t>6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 descr="ekniha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20852318">
            <a:off x="5158793" y="3613956"/>
            <a:ext cx="3318123" cy="2463953"/>
          </a:xfrm>
          <a:prstGeom prst="rect">
            <a:avLst/>
          </a:prstGeom>
        </p:spPr>
      </p:pic>
      <p:sp>
        <p:nvSpPr>
          <p:cNvPr id="3" name="TextovéPole 2"/>
          <p:cNvSpPr txBox="1"/>
          <p:nvPr/>
        </p:nvSpPr>
        <p:spPr>
          <a:xfrm>
            <a:off x="828000" y="979200"/>
            <a:ext cx="7848456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cs-CZ" sz="3200" b="1" u="sng" dirty="0" smtClean="0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Základní dělení EIZ</a:t>
            </a:r>
          </a:p>
          <a:p>
            <a:pPr lvl="0">
              <a:spcAft>
                <a:spcPts val="1200"/>
              </a:spcAft>
            </a:pPr>
            <a:r>
              <a:rPr lang="cs-CZ" sz="2800" i="1" dirty="0" smtClean="0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podle typu</a:t>
            </a:r>
          </a:p>
          <a:p>
            <a:pPr lvl="1">
              <a:buFont typeface="Arial" pitchFamily="34" charset="0"/>
              <a:buChar char="•"/>
            </a:pPr>
            <a:r>
              <a:rPr lang="cs-CZ" sz="2800" dirty="0" smtClean="0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online katalogy (elektronické katalogy  </a:t>
            </a:r>
          </a:p>
          <a:p>
            <a:pPr lvl="1">
              <a:spcAft>
                <a:spcPts val="1200"/>
              </a:spcAft>
            </a:pPr>
            <a:r>
              <a:rPr lang="cs-CZ" sz="2800" dirty="0" smtClean="0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knihoven)</a:t>
            </a:r>
          </a:p>
          <a:p>
            <a:pPr lvl="1">
              <a:buFont typeface="Arial" pitchFamily="34" charset="0"/>
              <a:buChar char="•"/>
            </a:pPr>
            <a:r>
              <a:rPr lang="cs-CZ" sz="2800" dirty="0" smtClean="0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databáze profesionálních </a:t>
            </a:r>
          </a:p>
          <a:p>
            <a:pPr lvl="1">
              <a:spcAft>
                <a:spcPts val="1200"/>
              </a:spcAft>
            </a:pPr>
            <a:r>
              <a:rPr lang="cs-CZ" sz="2800" dirty="0" smtClean="0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databází</a:t>
            </a:r>
          </a:p>
          <a:p>
            <a:pPr lvl="1">
              <a:buFont typeface="Arial" pitchFamily="34" charset="0"/>
              <a:buChar char="•"/>
            </a:pPr>
            <a:r>
              <a:rPr lang="cs-CZ" sz="2800" dirty="0" smtClean="0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digitální knihovny, </a:t>
            </a:r>
          </a:p>
          <a:p>
            <a:pPr lvl="1">
              <a:spcAft>
                <a:spcPts val="1200"/>
              </a:spcAft>
            </a:pPr>
            <a:r>
              <a:rPr lang="cs-CZ" sz="2800" dirty="0" smtClean="0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e-knihy, e-časopisy…</a:t>
            </a:r>
          </a:p>
          <a:p>
            <a:pPr lvl="1">
              <a:spcAft>
                <a:spcPts val="1200"/>
              </a:spcAft>
              <a:buFont typeface="Arial" pitchFamily="34" charset="0"/>
              <a:buChar char="•"/>
            </a:pPr>
            <a:r>
              <a:rPr lang="cs-CZ" sz="2800" dirty="0" smtClean="0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oborové brány</a:t>
            </a:r>
          </a:p>
          <a:p>
            <a:endParaRPr lang="cs-CZ" sz="3200" b="1" u="sng" dirty="0">
              <a:solidFill>
                <a:srgbClr val="FFFF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6520A-A0AD-4FFD-B735-DBB69BC66DA0}" type="slidenum">
              <a:rPr lang="cs-CZ" smtClean="0"/>
              <a:pPr/>
              <a:t>7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828000" y="979200"/>
            <a:ext cx="734481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cs-CZ" sz="2800" i="1" dirty="0" smtClean="0">
                <a:solidFill>
                  <a:srgbClr val="FFFFCC"/>
                </a:solidFill>
                <a:latin typeface="Arial" pitchFamily="34" charset="0"/>
                <a:cs typeface="Arial" pitchFamily="34" charset="0"/>
              </a:rPr>
              <a:t>podle tematického a oborového </a:t>
            </a:r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cs-CZ" sz="2800" dirty="0" smtClean="0">
                <a:solidFill>
                  <a:srgbClr val="FFFFCC"/>
                </a:solidFill>
                <a:latin typeface="Arial" pitchFamily="34" charset="0"/>
                <a:cs typeface="Arial" pitchFamily="34" charset="0"/>
              </a:rPr>
              <a:t>  jednooborové (speciální)</a:t>
            </a:r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cs-CZ" sz="2800" dirty="0" smtClean="0">
                <a:solidFill>
                  <a:srgbClr val="FFFFCC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cs-CZ" sz="2800" dirty="0" err="1" smtClean="0">
                <a:solidFill>
                  <a:srgbClr val="FFFFCC"/>
                </a:solidFill>
                <a:latin typeface="Arial" pitchFamily="34" charset="0"/>
                <a:cs typeface="Arial" pitchFamily="34" charset="0"/>
              </a:rPr>
              <a:t>multioborové</a:t>
            </a:r>
            <a:r>
              <a:rPr lang="cs-CZ" sz="2800" dirty="0" smtClean="0">
                <a:solidFill>
                  <a:srgbClr val="FFFFCC"/>
                </a:solidFill>
                <a:latin typeface="Arial" pitchFamily="34" charset="0"/>
                <a:cs typeface="Arial" pitchFamily="34" charset="0"/>
              </a:rPr>
              <a:t> (polytematické)</a:t>
            </a:r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cs-CZ" sz="2800" dirty="0" smtClean="0">
                <a:solidFill>
                  <a:srgbClr val="FFFFCC"/>
                </a:solidFill>
                <a:latin typeface="Arial" pitchFamily="34" charset="0"/>
                <a:cs typeface="Arial" pitchFamily="34" charset="0"/>
              </a:rPr>
              <a:t>  univerzální (všeobecné) </a:t>
            </a:r>
          </a:p>
          <a:p>
            <a:pPr>
              <a:spcAft>
                <a:spcPts val="1200"/>
              </a:spcAft>
            </a:pPr>
            <a:endParaRPr lang="cs-CZ" sz="2800" dirty="0" smtClean="0">
              <a:solidFill>
                <a:srgbClr val="FFFFCC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Obrázek 5" descr="víceoborové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20523716">
            <a:off x="4355649" y="2824141"/>
            <a:ext cx="4169979" cy="3127485"/>
          </a:xfrm>
          <a:prstGeom prst="rect">
            <a:avLst/>
          </a:prstGeom>
        </p:spPr>
      </p:pic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6520A-A0AD-4FFD-B735-DBB69BC66DA0}" type="slidenum">
              <a:rPr lang="cs-CZ" smtClean="0"/>
              <a:pPr/>
              <a:t>8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828000" y="979200"/>
            <a:ext cx="7632848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cs-CZ" sz="2800" i="1" dirty="0" smtClean="0">
                <a:solidFill>
                  <a:srgbClr val="FFFFCC"/>
                </a:solidFill>
                <a:latin typeface="Arial" pitchFamily="34" charset="0"/>
                <a:cs typeface="Arial" pitchFamily="34" charset="0"/>
              </a:rPr>
              <a:t>podle technického zpřístupnění</a:t>
            </a:r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cs-CZ" sz="2800" dirty="0" smtClean="0">
                <a:solidFill>
                  <a:srgbClr val="FFFFCC"/>
                </a:solidFill>
                <a:latin typeface="Arial" pitchFamily="34" charset="0"/>
                <a:cs typeface="Arial" pitchFamily="34" charset="0"/>
              </a:rPr>
              <a:t>  online</a:t>
            </a:r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cs-CZ" sz="2800" dirty="0" smtClean="0">
                <a:solidFill>
                  <a:srgbClr val="FFFFCC"/>
                </a:solidFill>
                <a:latin typeface="Arial" pitchFamily="34" charset="0"/>
                <a:cs typeface="Arial" pitchFamily="34" charset="0"/>
              </a:rPr>
              <a:t>  offline</a:t>
            </a:r>
          </a:p>
          <a:p>
            <a:pPr>
              <a:spcAft>
                <a:spcPts val="1200"/>
              </a:spcAft>
            </a:pPr>
            <a:endParaRPr lang="cs-CZ" sz="2800" i="1" dirty="0" smtClean="0">
              <a:solidFill>
                <a:srgbClr val="FFFFCC"/>
              </a:solidFill>
              <a:latin typeface="Arial" pitchFamily="34" charset="0"/>
              <a:cs typeface="Arial" pitchFamily="34" charset="0"/>
            </a:endParaRPr>
          </a:p>
          <a:p>
            <a:pPr>
              <a:spcAft>
                <a:spcPts val="1200"/>
              </a:spcAft>
            </a:pPr>
            <a:endParaRPr lang="cs-CZ" sz="1200" i="1" dirty="0" smtClean="0">
              <a:solidFill>
                <a:srgbClr val="FFFFCC"/>
              </a:solidFill>
              <a:latin typeface="Arial" pitchFamily="34" charset="0"/>
              <a:cs typeface="Arial" pitchFamily="34" charset="0"/>
            </a:endParaRPr>
          </a:p>
          <a:p>
            <a:pPr>
              <a:spcAft>
                <a:spcPts val="1200"/>
              </a:spcAft>
            </a:pPr>
            <a:endParaRPr lang="cs-CZ" sz="1200" i="1" dirty="0" smtClean="0">
              <a:solidFill>
                <a:srgbClr val="FFFFCC"/>
              </a:solidFill>
              <a:latin typeface="Arial" pitchFamily="34" charset="0"/>
              <a:cs typeface="Arial" pitchFamily="34" charset="0"/>
            </a:endParaRPr>
          </a:p>
          <a:p>
            <a:pPr>
              <a:spcAft>
                <a:spcPts val="1200"/>
              </a:spcAft>
            </a:pPr>
            <a:endParaRPr lang="cs-CZ" sz="1200" i="1" dirty="0" smtClean="0">
              <a:solidFill>
                <a:srgbClr val="FFFFCC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Obrázek 3" descr="offlin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21053883">
            <a:off x="1948874" y="3467714"/>
            <a:ext cx="2439593" cy="1625084"/>
          </a:xfrm>
          <a:prstGeom prst="rect">
            <a:avLst/>
          </a:prstGeom>
        </p:spPr>
      </p:pic>
      <p:pic>
        <p:nvPicPr>
          <p:cNvPr id="5" name="Obrázek 4" descr="onlin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453690">
            <a:off x="5353214" y="2626719"/>
            <a:ext cx="2249800" cy="3266688"/>
          </a:xfrm>
          <a:prstGeom prst="rect">
            <a:avLst/>
          </a:prstGeom>
        </p:spPr>
      </p:pic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6520A-A0AD-4FFD-B735-DBB69BC66DA0}" type="slidenum">
              <a:rPr lang="cs-CZ" smtClean="0"/>
              <a:pPr/>
              <a:t>9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ití písma">
  <a:themeElements>
    <a:clrScheme name="Lití písma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Lití písma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Lití písma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971</TotalTime>
  <Words>256</Words>
  <Application>Microsoft Office PowerPoint</Application>
  <PresentationFormat>Předvádění na obrazovce (4:3)</PresentationFormat>
  <Paragraphs>112</Paragraphs>
  <Slides>13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Lití písma</vt:lpstr>
      <vt:lpstr>Snímek 1</vt:lpstr>
      <vt:lpstr>Snímek 2</vt:lpstr>
      <vt:lpstr>Snímek 3</vt:lpstr>
      <vt:lpstr>Snímek 4</vt:lpstr>
      <vt:lpstr>Snímek 5</vt:lpstr>
      <vt:lpstr>Snímek 6</vt:lpstr>
      <vt:lpstr>Snímek 7</vt:lpstr>
      <vt:lpstr>Snímek 8</vt:lpstr>
      <vt:lpstr>Snímek 9</vt:lpstr>
      <vt:lpstr>Snímek 10</vt:lpstr>
      <vt:lpstr>Snímek 11</vt:lpstr>
      <vt:lpstr>Snímek 12</vt:lpstr>
      <vt:lpstr>Snímek 13</vt:lpstr>
    </vt:vector>
  </TitlesOfParts>
  <Company>KKFB, po.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filipkova</dc:creator>
  <cp:lastModifiedBy>filipkova</cp:lastModifiedBy>
  <cp:revision>106</cp:revision>
  <dcterms:created xsi:type="dcterms:W3CDTF">2014-06-02T13:47:33Z</dcterms:created>
  <dcterms:modified xsi:type="dcterms:W3CDTF">2014-06-19T09:45:23Z</dcterms:modified>
</cp:coreProperties>
</file>