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rawings/drawing2.xml" ContentType="application/vnd.openxmlformats-officedocument.drawingml.chartshapes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rawings/drawing3.xml" ContentType="application/vnd.openxmlformats-officedocument.drawingml.chartshapes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drawings/drawing4.xml" ContentType="application/vnd.openxmlformats-officedocument.drawingml.chartshapes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drawings/drawing5.xml" ContentType="application/vnd.openxmlformats-officedocument.drawingml.chartshapes+xml"/>
  <Override PartName="/ppt/charts/chart12.xml" ContentType="application/vnd.openxmlformats-officedocument.drawingml.chart+xml"/>
  <Override PartName="/ppt/drawings/drawing6.xml" ContentType="application/vnd.openxmlformats-officedocument.drawingml.chartshapes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drawings/drawing7.xml" ContentType="application/vnd.openxmlformats-officedocument.drawingml.chartshapes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drawings/drawing8.xml" ContentType="application/vnd.openxmlformats-officedocument.drawingml.chartshapes+xml"/>
  <Override PartName="/ppt/charts/chart19.xml" ContentType="application/vnd.openxmlformats-officedocument.drawingml.chart+xml"/>
  <Override PartName="/ppt/drawings/drawing9.xml" ContentType="application/vnd.openxmlformats-officedocument.drawingml.chartshapes+xml"/>
  <Override PartName="/ppt/charts/chart20.xml" ContentType="application/vnd.openxmlformats-officedocument.drawingml.chart+xml"/>
  <Override PartName="/ppt/drawings/drawing10.xml" ContentType="application/vnd.openxmlformats-officedocument.drawingml.chartshapes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drawings/drawing11.xml" ContentType="application/vnd.openxmlformats-officedocument.drawingml.chartshapes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charts/chart28.xml" ContentType="application/vnd.openxmlformats-officedocument.drawingml.chart+xml"/>
  <Override PartName="/ppt/charts/chart29.xml" ContentType="application/vnd.openxmlformats-officedocument.drawingml.chart+xml"/>
  <Override PartName="/ppt/charts/chart30.xml" ContentType="application/vnd.openxmlformats-officedocument.drawingml.chart+xml"/>
  <Override PartName="/ppt/charts/chart31.xml" ContentType="application/vnd.openxmlformats-officedocument.drawingml.chart+xml"/>
  <Override PartName="/ppt/charts/chart32.xml" ContentType="application/vnd.openxmlformats-officedocument.drawingml.chart+xml"/>
  <Override PartName="/ppt/charts/chart33.xml" ContentType="application/vnd.openxmlformats-officedocument.drawingml.chart+xml"/>
  <Override PartName="/ppt/charts/chart34.xml" ContentType="application/vnd.openxmlformats-officedocument.drawingml.chart+xml"/>
  <Override PartName="/ppt/drawings/drawing1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9" r:id="rId2"/>
    <p:sldId id="349" r:id="rId3"/>
    <p:sldId id="352" r:id="rId4"/>
    <p:sldId id="259" r:id="rId5"/>
    <p:sldId id="312" r:id="rId6"/>
    <p:sldId id="355" r:id="rId7"/>
    <p:sldId id="315" r:id="rId8"/>
    <p:sldId id="356" r:id="rId9"/>
    <p:sldId id="318" r:id="rId10"/>
    <p:sldId id="322" r:id="rId11"/>
    <p:sldId id="353" r:id="rId12"/>
    <p:sldId id="320" r:id="rId13"/>
    <p:sldId id="354" r:id="rId14"/>
    <p:sldId id="357" r:id="rId15"/>
    <p:sldId id="343" r:id="rId16"/>
    <p:sldId id="344" r:id="rId17"/>
    <p:sldId id="275" r:id="rId18"/>
    <p:sldId id="276" r:id="rId19"/>
    <p:sldId id="277" r:id="rId20"/>
    <p:sldId id="347" r:id="rId21"/>
    <p:sldId id="358" r:id="rId22"/>
    <p:sldId id="278" r:id="rId23"/>
    <p:sldId id="348" r:id="rId24"/>
    <p:sldId id="280" r:id="rId25"/>
    <p:sldId id="341" r:id="rId26"/>
    <p:sldId id="283" r:id="rId27"/>
    <p:sldId id="346" r:id="rId28"/>
    <p:sldId id="285" r:id="rId29"/>
    <p:sldId id="345" r:id="rId30"/>
    <p:sldId id="289" r:id="rId31"/>
    <p:sldId id="290" r:id="rId32"/>
    <p:sldId id="336" r:id="rId33"/>
    <p:sldId id="337" r:id="rId34"/>
    <p:sldId id="359" r:id="rId35"/>
    <p:sldId id="330" r:id="rId36"/>
    <p:sldId id="331" r:id="rId37"/>
    <p:sldId id="360" r:id="rId38"/>
    <p:sldId id="364" r:id="rId39"/>
    <p:sldId id="363" r:id="rId40"/>
    <p:sldId id="361" r:id="rId41"/>
    <p:sldId id="329" r:id="rId42"/>
    <p:sldId id="304" r:id="rId43"/>
    <p:sldId id="332" r:id="rId44"/>
    <p:sldId id="306" r:id="rId45"/>
    <p:sldId id="350" r:id="rId46"/>
    <p:sldId id="362" r:id="rId4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ICHTER\Documents\a%20D&#283;ti\Zprava_2\Data\Anal&#253;zy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ICHTER\Documents\a%20D&#283;ti\Zprava_2\2013_10_Narodni%20knihovna_tab2_klient_MOJE.xls" TargetMode="Externa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C:\Users\RICHTER\Documents\a%20D&#283;ti\Zprava_2\2013_10_Narodni%20knihovna_tab2_klient_MOJE.xls" TargetMode="Externa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file:///C:\Users\RICHTER\Documents\a%20D&#283;ti\Zprava_2\2013_10_Narodni%20knihovna_tab2_klient_MOJE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ATALOG\Documents\a%20D&#283;ti\Zprava_2\2013_10_Narodni%20knihovna_tab2_klient_MOJE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ATALOG\Documents\a%20D&#283;ti\Zprava_2\2013_10_Narodni%20knihovna_tab2_klient_MOJE.xls" TargetMode="Externa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oleObject" Target="file:///C:\Users\KATALOG\Documents\a%20D&#283;ti\Zprava_2\2013_10_Narodni%20knihovna_tab2_klient_MOJE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ATALOG\Documents\a%20D&#283;ti\Zprava_2\2013_10_Narodni%20knihovna_tab2_klient_MOJE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ATALOG\Documents\a%20D&#283;ti\Zprava_2\2013_10_Narodni%20knihovna_tab2_klient_MOJE.xls" TargetMode="External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oleObject" Target="file:///C:\Users\KATALOG\Documents\a%20D&#283;ti\Zprava_2\2013_10_Narodni%20knihovna_tab2_klient_MOJE.xls" TargetMode="External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oleObject" Target="file:///C:\Users\KATALOG\Documents\a%20D&#283;ti\Zprava_2\2013_10_Narodni%20knihovna_tab2_klient_MOJE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RICHTER\Documents\a%20D&#283;ti\Zprava_2\Data\Anal&#253;zy.xlsx" TargetMode="External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oleObject" Target="file:///C:\Users\KATALOG\Documents\a%20D&#283;ti\Zprava_2\2013_10_Narodni%20knihovna_tab2_klient_MOJE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ATALOG\Documents\a%20D&#283;ti\Zprava_2\2013_10_Narodni%20knihovna_tab2_klient_MOJE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ICHTER\Documents\a%20D&#283;ti\Zprava_2\2013_10_Narodni%20knihovna_tab2_klient_MOJE.xls" TargetMode="External"/></Relationships>
</file>

<file path=ppt/charts/_rels/chart2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oleObject" Target="file:///C:\Users\RICHTER\Documents\a%20D&#283;ti\Zprava_2\2013_10_Narodni%20knihovna_tab2_klient_MOJE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ICHTER\Documents\a%20D&#283;ti\Zprava_2\2013_10_Narodni%20knihovna_tab2_klient_MOJE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ICHTER\Documents\a%20D&#283;ti\Zprava_2\2013_10_Narodni%20knihovna_tab2_klient_MOJE.xls" TargetMode="External"/></Relationships>
</file>

<file path=ppt/charts/_rels/chart26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C:\Users\RICHTER\Documents\a%20D&#283;ti\Zprava_2\2013_10_Narodni%20knihovna_tab2_klient_MOJE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ICHTER\Documents\a%20D&#283;ti\Zprava_2\2013_10_Narodni%20knihovna_tab2_klient_MOJE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ICHTER\Documents\a%20D&#283;ti\Zprava_2\2013_10_Narodni%20knihovna_tab2_klient_MOJE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ICHTER\Documents\a%20D&#283;ti\Zprava_2\2013_10_Narodni%20knihovna_tab2_klient_MOJE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ICHTER\Documents\a%20D&#283;ti\Zprava_2\2013_10_Narodni%20knihovna_tab2_klient_MOJE.xls" TargetMode="External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ICHTER\Documents\a%20D&#283;ti\Zprava_2\2013_10_Narodni%20knihovna_tab2_klient_MOJE.xls" TargetMode="External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ICHTER\Documents\a%20D&#283;ti\Zprava_2\2013_10_Narodni%20knihovna_tab2_klient_MOJE.xls" TargetMode="External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ICHTER\Documents\a%20D&#283;ti\Zprava_2\2013_10_Narodni%20knihovna_tab2_klient_MOJE.xls" TargetMode="External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ICHTER\Documents\a%20D&#283;ti\Zprava_2\2013_10_Narodni%20knihovna_tab2_klient_MOJE.xls" TargetMode="External"/></Relationships>
</file>

<file path=ppt/charts/_rels/chart3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oleObject" Target="file:///C:\Users\RICHTER\Documents\a%20D&#283;ti\Zprava_2\2013_10_Narodni%20knihovna_tab2_klient_MOJE.xls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RICHTER\Documents\a%20D&#283;ti\Zprava_2\Data\Anal&#253;zy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ICHTER\Documents\a%20D&#283;ti\Zprava_2\2013_10_Narodni%20knihovna_tab2_klient_MOJE.xls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Users\RICHTER\Documents\a%20D&#283;ti\Zprava_2\2013_10_Narodni%20knihovna_tab2_klient_MOJE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ICHTER\Documents\a%20D&#283;ti\Zprava_2\2013_10_Narodni%20knihovna_tab2_klient_MOJE.xls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C:\Users\RICHTER\Documents\a%20D&#283;ti\Zprava_2\2013_10_Narodni%20knihovna_tab2_klient_MOJE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ICHTER\Documents\a%20D&#283;ti\Zprava_2\2013_10_Narodni%20knihovna_tab2_klient_MOJE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>
                <c:manualLayout>
                  <c:x val="-3.1447286144780421E-3"/>
                  <c:y val="4.19945428743040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List1!$O$21:$O$29</c:f>
              <c:strCache>
                <c:ptCount val="9"/>
                <c:pt idx="0">
                  <c:v>Číst knihy je zábavné</c:v>
                </c:pt>
                <c:pt idx="1">
                  <c:v>Čtení je důležité pro vzdělání</c:v>
                </c:pt>
                <c:pt idx="2">
                  <c:v>Čtení knih je pro mě povinnost</c:v>
                </c:pt>
                <c:pt idx="3">
                  <c:v>Čtení knih potřebuje každý</c:v>
                </c:pt>
                <c:pt idx="4">
                  <c:v>Číst knihy mě nutí hlavně rodiče</c:v>
                </c:pt>
                <c:pt idx="5">
                  <c:v>Čtení je spíš nuda</c:v>
                </c:pt>
                <c:pt idx="6">
                  <c:v>Čtení je pro mě ztráta času</c:v>
                </c:pt>
                <c:pt idx="7">
                  <c:v>Čtení knih je dnes již zastaralé/nemoderní</c:v>
                </c:pt>
                <c:pt idx="8">
                  <c:v>Čtení je trochu trapné</c:v>
                </c:pt>
              </c:strCache>
            </c:strRef>
          </c:cat>
          <c:val>
            <c:numRef>
              <c:f>List1!$P$21:$P$29</c:f>
              <c:numCache>
                <c:formatCode>###0%</c:formatCode>
                <c:ptCount val="9"/>
                <c:pt idx="0">
                  <c:v>0.46429369325209069</c:v>
                </c:pt>
                <c:pt idx="1">
                  <c:v>0.34479527665986553</c:v>
                </c:pt>
                <c:pt idx="2">
                  <c:v>0.2717456026066718</c:v>
                </c:pt>
                <c:pt idx="3">
                  <c:v>0.25878065291275232</c:v>
                </c:pt>
                <c:pt idx="4">
                  <c:v>0.22975827973047663</c:v>
                </c:pt>
                <c:pt idx="5">
                  <c:v>0.18323950257159263</c:v>
                </c:pt>
                <c:pt idx="6">
                  <c:v>9.3393603592780969E-2</c:v>
                </c:pt>
                <c:pt idx="7">
                  <c:v>7.249737438820307E-2</c:v>
                </c:pt>
                <c:pt idx="8">
                  <c:v>5.3254073642959011E-2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88842624"/>
        <c:axId val="88845312"/>
      </c:barChart>
      <c:catAx>
        <c:axId val="88842624"/>
        <c:scaling>
          <c:orientation val="maxMin"/>
        </c:scaling>
        <c:delete val="0"/>
        <c:axPos val="l"/>
        <c:numFmt formatCode="Vęeobecný" sourceLinked="0"/>
        <c:majorTickMark val="none"/>
        <c:minorTickMark val="none"/>
        <c:tickLblPos val="nextTo"/>
        <c:txPr>
          <a:bodyPr anchor="t" anchorCtr="1"/>
          <a:lstStyle/>
          <a:p>
            <a:pPr>
              <a:defRPr sz="1600" b="1"/>
            </a:pPr>
            <a:endParaRPr lang="cs-CZ"/>
          </a:p>
        </c:txPr>
        <c:crossAx val="88845312"/>
        <c:crosses val="autoZero"/>
        <c:auto val="1"/>
        <c:lblAlgn val="ctr"/>
        <c:lblOffset val="100"/>
        <c:noMultiLvlLbl val="0"/>
      </c:catAx>
      <c:valAx>
        <c:axId val="88845312"/>
        <c:scaling>
          <c:orientation val="minMax"/>
        </c:scaling>
        <c:delete val="1"/>
        <c:axPos val="t"/>
        <c:numFmt formatCode="###0%" sourceLinked="1"/>
        <c:majorTickMark val="out"/>
        <c:minorTickMark val="none"/>
        <c:tickLblPos val="nextTo"/>
        <c:crossAx val="8884262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'Oblíbené čtení'!$P$14:$P$23</c:f>
              <c:strCache>
                <c:ptCount val="10"/>
                <c:pt idx="0">
                  <c:v>Povinnou školní četbu</c:v>
                </c:pt>
                <c:pt idx="1">
                  <c:v>To, co mi doporučí kamarádi</c:v>
                </c:pt>
                <c:pt idx="2">
                  <c:v>To, co mi doporučí nebo dají rodiče</c:v>
                </c:pt>
                <c:pt idx="3">
                  <c:v>To, co mi doporučí učitelé ve škole (doporučená literatura)</c:v>
                </c:pt>
                <c:pt idx="4">
                  <c:v>To, co si sám objevím ve veřejné knihovně</c:v>
                </c:pt>
                <c:pt idx="5">
                  <c:v>To, co si sám objevím v knihovně doma</c:v>
                </c:pt>
                <c:pt idx="6">
                  <c:v>To, co je právě „in“ (podle filmů, z reklamy)</c:v>
                </c:pt>
                <c:pt idx="7">
                  <c:v>To, co si sám objevím na internetu</c:v>
                </c:pt>
                <c:pt idx="8">
                  <c:v>To, co mi doporučí sourozenci (bratr, sestra...)</c:v>
                </c:pt>
                <c:pt idx="9">
                  <c:v>To, co mi doporučí v knihovně</c:v>
                </c:pt>
              </c:strCache>
            </c:strRef>
          </c:cat>
          <c:val>
            <c:numRef>
              <c:f>'Oblíbené čtení'!$Q$14:$Q$23</c:f>
              <c:numCache>
                <c:formatCode>###0%</c:formatCode>
                <c:ptCount val="10"/>
                <c:pt idx="0">
                  <c:v>0.5119709165584172</c:v>
                </c:pt>
                <c:pt idx="1">
                  <c:v>0.49872728609826955</c:v>
                </c:pt>
                <c:pt idx="2">
                  <c:v>0.42798888303433485</c:v>
                </c:pt>
                <c:pt idx="3">
                  <c:v>0.28118358852846459</c:v>
                </c:pt>
                <c:pt idx="4">
                  <c:v>0.25944008097053878</c:v>
                </c:pt>
                <c:pt idx="5">
                  <c:v>0.19723745931719744</c:v>
                </c:pt>
                <c:pt idx="6">
                  <c:v>0.18455611328202853</c:v>
                </c:pt>
                <c:pt idx="7">
                  <c:v>0.14272919951771224</c:v>
                </c:pt>
                <c:pt idx="8">
                  <c:v>0.12022232803874115</c:v>
                </c:pt>
                <c:pt idx="9">
                  <c:v>0.10485447487031099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13199744"/>
        <c:axId val="113202688"/>
      </c:barChart>
      <c:catAx>
        <c:axId val="113199744"/>
        <c:scaling>
          <c:orientation val="maxMin"/>
        </c:scaling>
        <c:delete val="0"/>
        <c:axPos val="l"/>
        <c:numFmt formatCode="Vęeobecný" sourceLinked="0"/>
        <c:majorTickMark val="none"/>
        <c:minorTickMark val="none"/>
        <c:tickLblPos val="nextTo"/>
        <c:txPr>
          <a:bodyPr/>
          <a:lstStyle/>
          <a:p>
            <a:pPr>
              <a:defRPr sz="1200" b="1"/>
            </a:pPr>
            <a:endParaRPr lang="cs-CZ"/>
          </a:p>
        </c:txPr>
        <c:crossAx val="113202688"/>
        <c:crosses val="autoZero"/>
        <c:auto val="1"/>
        <c:lblAlgn val="ctr"/>
        <c:lblOffset val="100"/>
        <c:noMultiLvlLbl val="0"/>
      </c:catAx>
      <c:valAx>
        <c:axId val="113202688"/>
        <c:scaling>
          <c:orientation val="minMax"/>
        </c:scaling>
        <c:delete val="1"/>
        <c:axPos val="t"/>
        <c:numFmt formatCode="###0%" sourceLinked="1"/>
        <c:majorTickMark val="out"/>
        <c:minorTickMark val="none"/>
        <c:tickLblPos val="nextTo"/>
        <c:crossAx val="1131997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'Oblíbené čtení'!$X$216</c:f>
              <c:strCache>
                <c:ptCount val="1"/>
                <c:pt idx="0">
                  <c:v>Dívka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'Oblíbené čtení'!$V$217:$V$232</c:f>
              <c:strCache>
                <c:ptCount val="16"/>
                <c:pt idx="0">
                  <c:v>Dobrodružné knihy</c:v>
                </c:pt>
                <c:pt idx="1">
                  <c:v>Knihy o přírodě a zvířatech</c:v>
                </c:pt>
                <c:pt idx="2">
                  <c:v>Pohádky a pověsti</c:v>
                </c:pt>
                <c:pt idx="3">
                  <c:v>Komiksy</c:v>
                </c:pt>
                <c:pt idx="4">
                  <c:v>Příběhy o dětech a mládeži</c:v>
                </c:pt>
                <c:pt idx="5">
                  <c:v>Fantasy příběhy</c:v>
                </c:pt>
                <c:pt idx="6">
                  <c:v>Zábavné, humoristické příběhy</c:v>
                </c:pt>
                <c:pt idx="7">
                  <c:v>Encyklopedie, naučná literatura</c:v>
                </c:pt>
                <c:pt idx="8">
                  <c:v>Knihy o lásce – romantické příběhy</c:v>
                </c:pt>
                <c:pt idx="9">
                  <c:v>Sci-fi</c:v>
                </c:pt>
                <c:pt idx="10">
                  <c:v>Detektivky</c:v>
                </c:pt>
                <c:pt idx="11">
                  <c:v>Historické a životopisné knihy</c:v>
                </c:pt>
                <c:pt idx="12">
                  <c:v>Knihy o technice</c:v>
                </c:pt>
                <c:pt idx="13">
                  <c:v>Horory</c:v>
                </c:pt>
                <c:pt idx="14">
                  <c:v>Cestopisy</c:v>
                </c:pt>
                <c:pt idx="15">
                  <c:v>Básničky, poezie</c:v>
                </c:pt>
              </c:strCache>
            </c:strRef>
          </c:cat>
          <c:val>
            <c:numRef>
              <c:f>'Oblíbené čtení'!$X$217:$X$232</c:f>
              <c:numCache>
                <c:formatCode>0%</c:formatCode>
                <c:ptCount val="16"/>
                <c:pt idx="0">
                  <c:v>0.37858723302821046</c:v>
                </c:pt>
                <c:pt idx="1">
                  <c:v>0.50406338729002398</c:v>
                </c:pt>
                <c:pt idx="2">
                  <c:v>0.42243846681118719</c:v>
                </c:pt>
                <c:pt idx="3">
                  <c:v>0.23607826532816859</c:v>
                </c:pt>
                <c:pt idx="4">
                  <c:v>0.43377455905413498</c:v>
                </c:pt>
                <c:pt idx="5">
                  <c:v>0.2442051012730822</c:v>
                </c:pt>
                <c:pt idx="6">
                  <c:v>0.2807391805458424</c:v>
                </c:pt>
                <c:pt idx="7">
                  <c:v>0.20181684408390929</c:v>
                </c:pt>
                <c:pt idx="8">
                  <c:v>0.29837890695088481</c:v>
                </c:pt>
                <c:pt idx="9">
                  <c:v>8.6394007755402513E-2</c:v>
                </c:pt>
                <c:pt idx="10">
                  <c:v>0.11988514233656207</c:v>
                </c:pt>
                <c:pt idx="11">
                  <c:v>7.535416404228322E-2</c:v>
                </c:pt>
                <c:pt idx="12">
                  <c:v>1.1260193974464419E-2</c:v>
                </c:pt>
                <c:pt idx="13">
                  <c:v>8.9662599393219578E-2</c:v>
                </c:pt>
                <c:pt idx="14">
                  <c:v>3.2493725468454582E-2</c:v>
                </c:pt>
                <c:pt idx="15">
                  <c:v>9.3090906123794642E-2</c:v>
                </c:pt>
              </c:numCache>
            </c:numRef>
          </c:val>
        </c:ser>
        <c:ser>
          <c:idx val="1"/>
          <c:order val="1"/>
          <c:tx>
            <c:strRef>
              <c:f>'Oblíbené čtení'!$Y$216</c:f>
              <c:strCache>
                <c:ptCount val="1"/>
                <c:pt idx="0">
                  <c:v>Chlapec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'Oblíbené čtení'!$V$217:$V$232</c:f>
              <c:strCache>
                <c:ptCount val="16"/>
                <c:pt idx="0">
                  <c:v>Dobrodružné knihy</c:v>
                </c:pt>
                <c:pt idx="1">
                  <c:v>Knihy o přírodě a zvířatech</c:v>
                </c:pt>
                <c:pt idx="2">
                  <c:v>Pohádky a pověsti</c:v>
                </c:pt>
                <c:pt idx="3">
                  <c:v>Komiksy</c:v>
                </c:pt>
                <c:pt idx="4">
                  <c:v>Příběhy o dětech a mládeži</c:v>
                </c:pt>
                <c:pt idx="5">
                  <c:v>Fantasy příběhy</c:v>
                </c:pt>
                <c:pt idx="6">
                  <c:v>Zábavné, humoristické příběhy</c:v>
                </c:pt>
                <c:pt idx="7">
                  <c:v>Encyklopedie, naučná literatura</c:v>
                </c:pt>
                <c:pt idx="8">
                  <c:v>Knihy o lásce – romantické příběhy</c:v>
                </c:pt>
                <c:pt idx="9">
                  <c:v>Sci-fi</c:v>
                </c:pt>
                <c:pt idx="10">
                  <c:v>Detektivky</c:v>
                </c:pt>
                <c:pt idx="11">
                  <c:v>Historické a životopisné knihy</c:v>
                </c:pt>
                <c:pt idx="12">
                  <c:v>Knihy o technice</c:v>
                </c:pt>
                <c:pt idx="13">
                  <c:v>Horory</c:v>
                </c:pt>
                <c:pt idx="14">
                  <c:v>Cestopisy</c:v>
                </c:pt>
                <c:pt idx="15">
                  <c:v>Básničky, poezie</c:v>
                </c:pt>
              </c:strCache>
            </c:strRef>
          </c:cat>
          <c:val>
            <c:numRef>
              <c:f>'Oblíbené čtení'!$Y$217:$Y$232</c:f>
              <c:numCache>
                <c:formatCode>0%</c:formatCode>
                <c:ptCount val="16"/>
                <c:pt idx="0">
                  <c:v>0.58920453708542875</c:v>
                </c:pt>
                <c:pt idx="1">
                  <c:v>0.39016259709625623</c:v>
                </c:pt>
                <c:pt idx="2">
                  <c:v>0.26410004497307316</c:v>
                </c:pt>
                <c:pt idx="3">
                  <c:v>0.48472220027024837</c:v>
                </c:pt>
                <c:pt idx="4">
                  <c:v>0.21213925678342987</c:v>
                </c:pt>
                <c:pt idx="5">
                  <c:v>0.33398032381108195</c:v>
                </c:pt>
                <c:pt idx="6">
                  <c:v>0.26366778446908368</c:v>
                </c:pt>
                <c:pt idx="7">
                  <c:v>0.33435777039340608</c:v>
                </c:pt>
                <c:pt idx="8">
                  <c:v>3.0442142609209591E-2</c:v>
                </c:pt>
                <c:pt idx="9">
                  <c:v>0.23738208407046937</c:v>
                </c:pt>
                <c:pt idx="10">
                  <c:v>0.14376693959224704</c:v>
                </c:pt>
                <c:pt idx="11">
                  <c:v>0.13326440937052442</c:v>
                </c:pt>
                <c:pt idx="12">
                  <c:v>0.17252449939439557</c:v>
                </c:pt>
                <c:pt idx="13">
                  <c:v>7.074871714225725E-2</c:v>
                </c:pt>
                <c:pt idx="14">
                  <c:v>0.11372443155627497</c:v>
                </c:pt>
                <c:pt idx="15">
                  <c:v>2.4517635091952469E-2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5"/>
        <c:axId val="114295168"/>
        <c:axId val="114296704"/>
      </c:barChart>
      <c:catAx>
        <c:axId val="114295168"/>
        <c:scaling>
          <c:orientation val="maxMin"/>
        </c:scaling>
        <c:delete val="0"/>
        <c:axPos val="l"/>
        <c:numFmt formatCode="Vęeobecný" sourceLinked="1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cs-CZ"/>
          </a:p>
        </c:txPr>
        <c:crossAx val="114296704"/>
        <c:crosses val="autoZero"/>
        <c:auto val="1"/>
        <c:lblAlgn val="ctr"/>
        <c:lblOffset val="100"/>
        <c:noMultiLvlLbl val="0"/>
      </c:catAx>
      <c:valAx>
        <c:axId val="114296704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extTo"/>
        <c:crossAx val="114295168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sz="1600" b="1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'Oblíbené čtení'!$X$234</c:f>
              <c:strCache>
                <c:ptCount val="1"/>
                <c:pt idx="0">
                  <c:v>9-10 let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'Oblíbené čtení'!$V$235:$V$250</c:f>
              <c:strCache>
                <c:ptCount val="16"/>
                <c:pt idx="0">
                  <c:v>Dobrodružné knihy</c:v>
                </c:pt>
                <c:pt idx="1">
                  <c:v>Knihy o přírodě a zvířatech</c:v>
                </c:pt>
                <c:pt idx="2">
                  <c:v>Pohádky a pověsti</c:v>
                </c:pt>
                <c:pt idx="3">
                  <c:v>Komiksy</c:v>
                </c:pt>
                <c:pt idx="4">
                  <c:v>Příběhy o dětech a mládeži</c:v>
                </c:pt>
                <c:pt idx="5">
                  <c:v>Fantasy příběhy</c:v>
                </c:pt>
                <c:pt idx="6">
                  <c:v>Zábavné, humoristické příběhy</c:v>
                </c:pt>
                <c:pt idx="7">
                  <c:v>Encyklopedie, naučná literatura</c:v>
                </c:pt>
                <c:pt idx="8">
                  <c:v>Knihy o lásce – romantické příběhy</c:v>
                </c:pt>
                <c:pt idx="9">
                  <c:v>Sci-fi</c:v>
                </c:pt>
                <c:pt idx="10">
                  <c:v>Detektivky</c:v>
                </c:pt>
                <c:pt idx="11">
                  <c:v>Historické a životopisné knihy</c:v>
                </c:pt>
                <c:pt idx="12">
                  <c:v>Knihy o technice</c:v>
                </c:pt>
                <c:pt idx="13">
                  <c:v>Horory</c:v>
                </c:pt>
                <c:pt idx="14">
                  <c:v>Cestopisy</c:v>
                </c:pt>
                <c:pt idx="15">
                  <c:v>Básničky, poezie</c:v>
                </c:pt>
              </c:strCache>
            </c:strRef>
          </c:cat>
          <c:val>
            <c:numRef>
              <c:f>'Oblíbené čtení'!$X$235:$X$250</c:f>
              <c:numCache>
                <c:formatCode>0%</c:formatCode>
                <c:ptCount val="16"/>
                <c:pt idx="0">
                  <c:v>0.37955529837982821</c:v>
                </c:pt>
                <c:pt idx="1">
                  <c:v>0.55561204065708625</c:v>
                </c:pt>
                <c:pt idx="2">
                  <c:v>0.53671235498938974</c:v>
                </c:pt>
                <c:pt idx="3">
                  <c:v>0.39115416027700589</c:v>
                </c:pt>
                <c:pt idx="4">
                  <c:v>0.34540535994839044</c:v>
                </c:pt>
                <c:pt idx="5">
                  <c:v>0.19956274790552975</c:v>
                </c:pt>
                <c:pt idx="6">
                  <c:v>0.23374983848165423</c:v>
                </c:pt>
                <c:pt idx="7">
                  <c:v>0.22531841652603249</c:v>
                </c:pt>
                <c:pt idx="8">
                  <c:v>6.3793905511401253E-2</c:v>
                </c:pt>
                <c:pt idx="9">
                  <c:v>7.999369670355036E-2</c:v>
                </c:pt>
                <c:pt idx="10">
                  <c:v>8.3358779608869865E-2</c:v>
                </c:pt>
                <c:pt idx="11">
                  <c:v>5.738479929665842E-2</c:v>
                </c:pt>
                <c:pt idx="12">
                  <c:v>6.1484591795150048E-2</c:v>
                </c:pt>
                <c:pt idx="13">
                  <c:v>2.9796176939685722E-2</c:v>
                </c:pt>
                <c:pt idx="14">
                  <c:v>2.9160398670479683E-2</c:v>
                </c:pt>
                <c:pt idx="15">
                  <c:v>7.0908230087402907E-2</c:v>
                </c:pt>
              </c:numCache>
            </c:numRef>
          </c:val>
        </c:ser>
        <c:ser>
          <c:idx val="1"/>
          <c:order val="1"/>
          <c:tx>
            <c:strRef>
              <c:f>'Oblíbené čtení'!$Y$234</c:f>
              <c:strCache>
                <c:ptCount val="1"/>
                <c:pt idx="0">
                  <c:v>11-12 let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'Oblíbené čtení'!$V$235:$V$250</c:f>
              <c:strCache>
                <c:ptCount val="16"/>
                <c:pt idx="0">
                  <c:v>Dobrodružné knihy</c:v>
                </c:pt>
                <c:pt idx="1">
                  <c:v>Knihy o přírodě a zvířatech</c:v>
                </c:pt>
                <c:pt idx="2">
                  <c:v>Pohádky a pověsti</c:v>
                </c:pt>
                <c:pt idx="3">
                  <c:v>Komiksy</c:v>
                </c:pt>
                <c:pt idx="4">
                  <c:v>Příběhy o dětech a mládeži</c:v>
                </c:pt>
                <c:pt idx="5">
                  <c:v>Fantasy příběhy</c:v>
                </c:pt>
                <c:pt idx="6">
                  <c:v>Zábavné, humoristické příběhy</c:v>
                </c:pt>
                <c:pt idx="7">
                  <c:v>Encyklopedie, naučná literatura</c:v>
                </c:pt>
                <c:pt idx="8">
                  <c:v>Knihy o lásce – romantické příběhy</c:v>
                </c:pt>
                <c:pt idx="9">
                  <c:v>Sci-fi</c:v>
                </c:pt>
                <c:pt idx="10">
                  <c:v>Detektivky</c:v>
                </c:pt>
                <c:pt idx="11">
                  <c:v>Historické a životopisné knihy</c:v>
                </c:pt>
                <c:pt idx="12">
                  <c:v>Knihy o technice</c:v>
                </c:pt>
                <c:pt idx="13">
                  <c:v>Horory</c:v>
                </c:pt>
                <c:pt idx="14">
                  <c:v>Cestopisy</c:v>
                </c:pt>
                <c:pt idx="15">
                  <c:v>Básničky, poezie</c:v>
                </c:pt>
              </c:strCache>
            </c:strRef>
          </c:cat>
          <c:val>
            <c:numRef>
              <c:f>'Oblíbené čtení'!$Y$235:$Y$250</c:f>
              <c:numCache>
                <c:formatCode>0%</c:formatCode>
                <c:ptCount val="16"/>
                <c:pt idx="0">
                  <c:v>0.53065607895225919</c:v>
                </c:pt>
                <c:pt idx="1">
                  <c:v>0.42383432676080274</c:v>
                </c:pt>
                <c:pt idx="2">
                  <c:v>0.31306654250117422</c:v>
                </c:pt>
                <c:pt idx="3">
                  <c:v>0.3901862437521772</c:v>
                </c:pt>
                <c:pt idx="4">
                  <c:v>0.32514740436260503</c:v>
                </c:pt>
                <c:pt idx="5">
                  <c:v>0.31436459104101255</c:v>
                </c:pt>
                <c:pt idx="6">
                  <c:v>0.27543684474520463</c:v>
                </c:pt>
                <c:pt idx="7">
                  <c:v>0.27733117366991256</c:v>
                </c:pt>
                <c:pt idx="8">
                  <c:v>0.15053412278192263</c:v>
                </c:pt>
                <c:pt idx="9">
                  <c:v>0.17309457147072113</c:v>
                </c:pt>
                <c:pt idx="10">
                  <c:v>0.12691737904851286</c:v>
                </c:pt>
                <c:pt idx="11">
                  <c:v>0.11283171221209494</c:v>
                </c:pt>
                <c:pt idx="12">
                  <c:v>0.10952641353018225</c:v>
                </c:pt>
                <c:pt idx="13">
                  <c:v>7.6344704267997276E-2</c:v>
                </c:pt>
                <c:pt idx="14">
                  <c:v>7.7413399701278196E-2</c:v>
                </c:pt>
                <c:pt idx="15">
                  <c:v>5.0167507632475718E-2</c:v>
                </c:pt>
              </c:numCache>
            </c:numRef>
          </c:val>
        </c:ser>
        <c:ser>
          <c:idx val="2"/>
          <c:order val="2"/>
          <c:tx>
            <c:strRef>
              <c:f>'Oblíbené čtení'!$Z$234</c:f>
              <c:strCache>
                <c:ptCount val="1"/>
                <c:pt idx="0">
                  <c:v>13-14 let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'Oblíbené čtení'!$V$235:$V$250</c:f>
              <c:strCache>
                <c:ptCount val="16"/>
                <c:pt idx="0">
                  <c:v>Dobrodružné knihy</c:v>
                </c:pt>
                <c:pt idx="1">
                  <c:v>Knihy o přírodě a zvířatech</c:v>
                </c:pt>
                <c:pt idx="2">
                  <c:v>Pohádky a pověsti</c:v>
                </c:pt>
                <c:pt idx="3">
                  <c:v>Komiksy</c:v>
                </c:pt>
                <c:pt idx="4">
                  <c:v>Příběhy o dětech a mládeži</c:v>
                </c:pt>
                <c:pt idx="5">
                  <c:v>Fantasy příběhy</c:v>
                </c:pt>
                <c:pt idx="6">
                  <c:v>Zábavné, humoristické příběhy</c:v>
                </c:pt>
                <c:pt idx="7">
                  <c:v>Encyklopedie, naučná literatura</c:v>
                </c:pt>
                <c:pt idx="8">
                  <c:v>Knihy o lásce – romantické příběhy</c:v>
                </c:pt>
                <c:pt idx="9">
                  <c:v>Sci-fi</c:v>
                </c:pt>
                <c:pt idx="10">
                  <c:v>Detektivky</c:v>
                </c:pt>
                <c:pt idx="11">
                  <c:v>Historické a životopisné knihy</c:v>
                </c:pt>
                <c:pt idx="12">
                  <c:v>Knihy o technice</c:v>
                </c:pt>
                <c:pt idx="13">
                  <c:v>Horory</c:v>
                </c:pt>
                <c:pt idx="14">
                  <c:v>Cestopisy</c:v>
                </c:pt>
                <c:pt idx="15">
                  <c:v>Básničky, poezie</c:v>
                </c:pt>
              </c:strCache>
            </c:strRef>
          </c:cat>
          <c:val>
            <c:numRef>
              <c:f>'Oblíbené čtení'!$Z$235:$Z$250</c:f>
              <c:numCache>
                <c:formatCode>0%</c:formatCode>
                <c:ptCount val="16"/>
                <c:pt idx="0">
                  <c:v>0.5288367357959054</c:v>
                </c:pt>
                <c:pt idx="1">
                  <c:v>0.35712644390921755</c:v>
                </c:pt>
                <c:pt idx="2">
                  <c:v>0.1638664723167228</c:v>
                </c:pt>
                <c:pt idx="3">
                  <c:v>0.25323411802661372</c:v>
                </c:pt>
                <c:pt idx="4">
                  <c:v>0.32655403799258764</c:v>
                </c:pt>
                <c:pt idx="5">
                  <c:v>0.35741635549423245</c:v>
                </c:pt>
                <c:pt idx="6">
                  <c:v>0.31816986553085252</c:v>
                </c:pt>
                <c:pt idx="7">
                  <c:v>0.29029886555876538</c:v>
                </c:pt>
                <c:pt idx="8">
                  <c:v>0.34246015770402571</c:v>
                </c:pt>
                <c:pt idx="9">
                  <c:v>0.22691697723581045</c:v>
                </c:pt>
                <c:pt idx="10">
                  <c:v>0.19265826841755793</c:v>
                </c:pt>
                <c:pt idx="11">
                  <c:v>0.14359896157991833</c:v>
                </c:pt>
                <c:pt idx="12">
                  <c:v>8.5622859823630701E-2</c:v>
                </c:pt>
                <c:pt idx="13">
                  <c:v>0.14871133017018354</c:v>
                </c:pt>
                <c:pt idx="14">
                  <c:v>0.1098273667797746</c:v>
                </c:pt>
                <c:pt idx="15">
                  <c:v>6.3710168185913948E-2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5"/>
        <c:axId val="114358528"/>
        <c:axId val="114769920"/>
      </c:barChart>
      <c:catAx>
        <c:axId val="114358528"/>
        <c:scaling>
          <c:orientation val="maxMin"/>
        </c:scaling>
        <c:delete val="0"/>
        <c:axPos val="l"/>
        <c:numFmt formatCode="Vęeobecný" sourceLinked="1"/>
        <c:majorTickMark val="none"/>
        <c:minorTickMark val="none"/>
        <c:tickLblPos val="nextTo"/>
        <c:txPr>
          <a:bodyPr/>
          <a:lstStyle/>
          <a:p>
            <a:pPr>
              <a:defRPr sz="1050" b="1"/>
            </a:pPr>
            <a:endParaRPr lang="cs-CZ"/>
          </a:p>
        </c:txPr>
        <c:crossAx val="114769920"/>
        <c:crosses val="autoZero"/>
        <c:auto val="1"/>
        <c:lblAlgn val="ctr"/>
        <c:lblOffset val="100"/>
        <c:noMultiLvlLbl val="0"/>
      </c:catAx>
      <c:valAx>
        <c:axId val="114769920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extTo"/>
        <c:crossAx val="114358528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sz="1400" b="1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explosion val="1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'Čtenářské zázemí v rodině'!$K$80:$N$80</c:f>
              <c:strCache>
                <c:ptCount val="4"/>
                <c:pt idx="0">
                  <c:v>Často</c:v>
                </c:pt>
                <c:pt idx="1">
                  <c:v>Občas</c:v>
                </c:pt>
                <c:pt idx="2">
                  <c:v>Ne, ale dříve ano</c:v>
                </c:pt>
                <c:pt idx="3">
                  <c:v>Ne, nikdy</c:v>
                </c:pt>
              </c:strCache>
            </c:strRef>
          </c:cat>
          <c:val>
            <c:numRef>
              <c:f>'Čtenářské zázemí v rodině'!$K$81:$N$81</c:f>
              <c:numCache>
                <c:formatCode>###0%</c:formatCode>
                <c:ptCount val="4"/>
                <c:pt idx="0">
                  <c:v>5.2283707930842957E-2</c:v>
                </c:pt>
                <c:pt idx="1">
                  <c:v>0.16223932228608018</c:v>
                </c:pt>
                <c:pt idx="2">
                  <c:v>0.66302739974567093</c:v>
                </c:pt>
                <c:pt idx="3">
                  <c:v>0.12244957003740514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'Čtenářské zázemí v rodině'!$K$80</c:f>
              <c:strCache>
                <c:ptCount val="1"/>
                <c:pt idx="0">
                  <c:v>Často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'Čtenářské zázemí v rodině'!$J$82:$J$84</c:f>
              <c:strCache>
                <c:ptCount val="3"/>
                <c:pt idx="0">
                  <c:v>9 - 10 let</c:v>
                </c:pt>
                <c:pt idx="1">
                  <c:v>11 - 12 let</c:v>
                </c:pt>
                <c:pt idx="2">
                  <c:v>13 - 14 let</c:v>
                </c:pt>
              </c:strCache>
            </c:strRef>
          </c:cat>
          <c:val>
            <c:numRef>
              <c:f>'Čtenářské zázemí v rodině'!$K$82:$K$84</c:f>
              <c:numCache>
                <c:formatCode>###0%</c:formatCode>
                <c:ptCount val="3"/>
                <c:pt idx="0">
                  <c:v>0.10905275165673095</c:v>
                </c:pt>
                <c:pt idx="1">
                  <c:v>3.2572105882143446E-2</c:v>
                </c:pt>
                <c:pt idx="2">
                  <c:v>1.2126853911286251E-2</c:v>
                </c:pt>
              </c:numCache>
            </c:numRef>
          </c:val>
        </c:ser>
        <c:ser>
          <c:idx val="1"/>
          <c:order val="1"/>
          <c:tx>
            <c:strRef>
              <c:f>'Čtenářské zázemí v rodině'!$L$80</c:f>
              <c:strCache>
                <c:ptCount val="1"/>
                <c:pt idx="0">
                  <c:v>Občas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'Čtenářské zázemí v rodině'!$J$82:$J$84</c:f>
              <c:strCache>
                <c:ptCount val="3"/>
                <c:pt idx="0">
                  <c:v>9 - 10 let</c:v>
                </c:pt>
                <c:pt idx="1">
                  <c:v>11 - 12 let</c:v>
                </c:pt>
                <c:pt idx="2">
                  <c:v>13 - 14 let</c:v>
                </c:pt>
              </c:strCache>
            </c:strRef>
          </c:cat>
          <c:val>
            <c:numRef>
              <c:f>'Čtenářské zázemí v rodině'!$L$82:$L$84</c:f>
              <c:numCache>
                <c:formatCode>###0%</c:formatCode>
                <c:ptCount val="3"/>
                <c:pt idx="0">
                  <c:v>0.28537586078548538</c:v>
                </c:pt>
                <c:pt idx="1">
                  <c:v>0.12737723261759548</c:v>
                </c:pt>
                <c:pt idx="2">
                  <c:v>6.702824550393513E-2</c:v>
                </c:pt>
              </c:numCache>
            </c:numRef>
          </c:val>
        </c:ser>
        <c:ser>
          <c:idx val="2"/>
          <c:order val="2"/>
          <c:tx>
            <c:strRef>
              <c:f>'Čtenářské zázemí v rodině'!$M$80</c:f>
              <c:strCache>
                <c:ptCount val="1"/>
                <c:pt idx="0">
                  <c:v>Ne, ale dříve ano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'Čtenářské zázemí v rodině'!$J$82:$J$84</c:f>
              <c:strCache>
                <c:ptCount val="3"/>
                <c:pt idx="0">
                  <c:v>9 - 10 let</c:v>
                </c:pt>
                <c:pt idx="1">
                  <c:v>11 - 12 let</c:v>
                </c:pt>
                <c:pt idx="2">
                  <c:v>13 - 14 let</c:v>
                </c:pt>
              </c:strCache>
            </c:strRef>
          </c:cat>
          <c:val>
            <c:numRef>
              <c:f>'Čtenářské zázemí v rodině'!$M$82:$M$84</c:f>
              <c:numCache>
                <c:formatCode>###0%</c:formatCode>
                <c:ptCount val="3"/>
                <c:pt idx="0">
                  <c:v>0.52811739637074129</c:v>
                </c:pt>
                <c:pt idx="1">
                  <c:v>0.69123348846095889</c:v>
                </c:pt>
                <c:pt idx="2">
                  <c:v>0.77760167186325324</c:v>
                </c:pt>
              </c:numCache>
            </c:numRef>
          </c:val>
        </c:ser>
        <c:ser>
          <c:idx val="3"/>
          <c:order val="3"/>
          <c:tx>
            <c:strRef>
              <c:f>'Čtenářské zázemí v rodině'!$N$80</c:f>
              <c:strCache>
                <c:ptCount val="1"/>
                <c:pt idx="0">
                  <c:v>Ne, nikdy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'Čtenářské zázemí v rodině'!$J$82:$J$84</c:f>
              <c:strCache>
                <c:ptCount val="3"/>
                <c:pt idx="0">
                  <c:v>9 - 10 let</c:v>
                </c:pt>
                <c:pt idx="1">
                  <c:v>11 - 12 let</c:v>
                </c:pt>
                <c:pt idx="2">
                  <c:v>13 - 14 let</c:v>
                </c:pt>
              </c:strCache>
            </c:strRef>
          </c:cat>
          <c:val>
            <c:numRef>
              <c:f>'Čtenářské zázemí v rodině'!$N$82:$N$84</c:f>
              <c:numCache>
                <c:formatCode>###0%</c:formatCode>
                <c:ptCount val="3"/>
                <c:pt idx="0">
                  <c:v>7.7453991187042076E-2</c:v>
                </c:pt>
                <c:pt idx="1">
                  <c:v>0.14881717303930259</c:v>
                </c:pt>
                <c:pt idx="2">
                  <c:v>0.14324322872152501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40"/>
        <c:axId val="115420160"/>
        <c:axId val="115434240"/>
      </c:barChart>
      <c:catAx>
        <c:axId val="115420160"/>
        <c:scaling>
          <c:orientation val="minMax"/>
        </c:scaling>
        <c:delete val="0"/>
        <c:axPos val="b"/>
        <c:numFmt formatCode="Vęeobecný" sourceLinked="0"/>
        <c:majorTickMark val="none"/>
        <c:minorTickMark val="none"/>
        <c:tickLblPos val="nextTo"/>
        <c:txPr>
          <a:bodyPr/>
          <a:lstStyle/>
          <a:p>
            <a:pPr>
              <a:defRPr sz="1400" b="1"/>
            </a:pPr>
            <a:endParaRPr lang="cs-CZ"/>
          </a:p>
        </c:txPr>
        <c:crossAx val="115434240"/>
        <c:crosses val="autoZero"/>
        <c:auto val="1"/>
        <c:lblAlgn val="ctr"/>
        <c:lblOffset val="100"/>
        <c:noMultiLvlLbl val="0"/>
      </c:catAx>
      <c:valAx>
        <c:axId val="115434240"/>
        <c:scaling>
          <c:orientation val="minMax"/>
        </c:scaling>
        <c:delete val="0"/>
        <c:axPos val="l"/>
        <c:majorGridlines/>
        <c:numFmt formatCode="###0%" sourceLinked="1"/>
        <c:majorTickMark val="none"/>
        <c:minorTickMark val="none"/>
        <c:tickLblPos val="nextTo"/>
        <c:crossAx val="115420160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sz="1400" b="1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2"/>
            <c:bubble3D val="0"/>
            <c:spPr>
              <a:solidFill>
                <a:srgbClr val="FFC000"/>
              </a:solidFill>
            </c:spPr>
          </c:dPt>
          <c:dPt>
            <c:idx val="3"/>
            <c:bubble3D val="0"/>
            <c:spPr>
              <a:solidFill>
                <a:srgbClr val="FFFF00"/>
              </a:solidFill>
            </c:spPr>
          </c:dPt>
          <c:dLbls>
            <c:dLbl>
              <c:idx val="0"/>
              <c:layout>
                <c:manualLayout>
                  <c:x val="-0.23409048445215536"/>
                  <c:y val="0.1495890400363391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7.4649116953601144E-2"/>
                  <c:y val="-0.25412845840763609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4.9036656434894792E-2"/>
                  <c:y val="3.3852251296972627E-2"/>
                </c:manualLayout>
              </c:layout>
              <c:spPr/>
              <c:txPr>
                <a:bodyPr/>
                <a:lstStyle/>
                <a:p>
                  <a:pPr>
                    <a:defRPr sz="1400" b="1">
                      <a:solidFill>
                        <a:srgbClr val="FF0000"/>
                      </a:solidFill>
                    </a:defRPr>
                  </a:pPr>
                  <a:endParaRPr lang="cs-CZ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spPr/>
              <c:txPr>
                <a:bodyPr/>
                <a:lstStyle/>
                <a:p>
                  <a:pPr>
                    <a:defRPr sz="1400" b="1">
                      <a:solidFill>
                        <a:srgbClr val="FF0000"/>
                      </a:solidFill>
                    </a:defRPr>
                  </a:pPr>
                  <a:endParaRPr lang="cs-CZ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'Čtenářské zázemí v rodině'!$K$138:$K$141</c:f>
              <c:strCache>
                <c:ptCount val="4"/>
                <c:pt idx="0">
                  <c:v>Pravidelně</c:v>
                </c:pt>
                <c:pt idx="1">
                  <c:v>Občas</c:v>
                </c:pt>
                <c:pt idx="2">
                  <c:v>Ne, nevadí mi to</c:v>
                </c:pt>
                <c:pt idx="3">
                  <c:v>Ne, ale chtěl bych</c:v>
                </c:pt>
              </c:strCache>
            </c:strRef>
          </c:cat>
          <c:val>
            <c:numRef>
              <c:f>'Čtenářské zázemí v rodině'!$L$138:$L$141</c:f>
              <c:numCache>
                <c:formatCode>###0%</c:formatCode>
                <c:ptCount val="4"/>
                <c:pt idx="0">
                  <c:v>0.23278609984338913</c:v>
                </c:pt>
                <c:pt idx="1">
                  <c:v>0.51697064793945957</c:v>
                </c:pt>
                <c:pt idx="2">
                  <c:v>0.23153033216035915</c:v>
                </c:pt>
                <c:pt idx="3">
                  <c:v>1.8712920056790611E-2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'Čtenářské zázemí v rodině'!$L$162</c:f>
              <c:strCache>
                <c:ptCount val="1"/>
                <c:pt idx="0">
                  <c:v>Velice baví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'Čtenářské zázemí v rodině'!$K$163:$K$166</c:f>
              <c:strCache>
                <c:ptCount val="4"/>
                <c:pt idx="0">
                  <c:v>Pravidelně</c:v>
                </c:pt>
                <c:pt idx="1">
                  <c:v>Občas</c:v>
                </c:pt>
                <c:pt idx="2">
                  <c:v>Ne, nevadí mi to</c:v>
                </c:pt>
                <c:pt idx="3">
                  <c:v>Ne, ale chtěl bych</c:v>
                </c:pt>
              </c:strCache>
            </c:strRef>
          </c:cat>
          <c:val>
            <c:numRef>
              <c:f>'Čtenářské zázemí v rodině'!$L$163:$L$166</c:f>
              <c:numCache>
                <c:formatCode>###0%</c:formatCode>
                <c:ptCount val="4"/>
                <c:pt idx="0">
                  <c:v>0.34</c:v>
                </c:pt>
                <c:pt idx="1">
                  <c:v>0.09</c:v>
                </c:pt>
                <c:pt idx="2">
                  <c:v>0.04</c:v>
                </c:pt>
                <c:pt idx="3">
                  <c:v>0.01</c:v>
                </c:pt>
              </c:numCache>
            </c:numRef>
          </c:val>
        </c:ser>
        <c:ser>
          <c:idx val="1"/>
          <c:order val="1"/>
          <c:tx>
            <c:strRef>
              <c:f>'Čtenářské zázemí v rodině'!$M$162</c:f>
              <c:strCache>
                <c:ptCount val="1"/>
                <c:pt idx="0">
                  <c:v>Docela baví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'Čtenářské zázemí v rodině'!$K$163:$K$166</c:f>
              <c:strCache>
                <c:ptCount val="4"/>
                <c:pt idx="0">
                  <c:v>Pravidelně</c:v>
                </c:pt>
                <c:pt idx="1">
                  <c:v>Občas</c:v>
                </c:pt>
                <c:pt idx="2">
                  <c:v>Ne, nevadí mi to</c:v>
                </c:pt>
                <c:pt idx="3">
                  <c:v>Ne, ale chtěl bych</c:v>
                </c:pt>
              </c:strCache>
            </c:strRef>
          </c:cat>
          <c:val>
            <c:numRef>
              <c:f>'Čtenářské zázemí v rodině'!$M$163:$M$166</c:f>
              <c:numCache>
                <c:formatCode>###0%</c:formatCode>
                <c:ptCount val="4"/>
                <c:pt idx="0">
                  <c:v>0.44</c:v>
                </c:pt>
                <c:pt idx="1">
                  <c:v>0.4</c:v>
                </c:pt>
                <c:pt idx="2">
                  <c:v>0.39</c:v>
                </c:pt>
                <c:pt idx="3">
                  <c:v>7.0000000000000007E-2</c:v>
                </c:pt>
              </c:numCache>
            </c:numRef>
          </c:val>
        </c:ser>
        <c:ser>
          <c:idx val="2"/>
          <c:order val="2"/>
          <c:tx>
            <c:strRef>
              <c:f>'Čtenářské zázemí v rodině'!$N$162</c:f>
              <c:strCache>
                <c:ptCount val="1"/>
                <c:pt idx="0">
                  <c:v>Ani nebaví ani baví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'Čtenářské zázemí v rodině'!$K$163:$K$166</c:f>
              <c:strCache>
                <c:ptCount val="4"/>
                <c:pt idx="0">
                  <c:v>Pravidelně</c:v>
                </c:pt>
                <c:pt idx="1">
                  <c:v>Občas</c:v>
                </c:pt>
                <c:pt idx="2">
                  <c:v>Ne, nevadí mi to</c:v>
                </c:pt>
                <c:pt idx="3">
                  <c:v>Ne, ale chtěl bych</c:v>
                </c:pt>
              </c:strCache>
            </c:strRef>
          </c:cat>
          <c:val>
            <c:numRef>
              <c:f>'Čtenářské zázemí v rodině'!$N$163:$N$166</c:f>
              <c:numCache>
                <c:formatCode>###0%</c:formatCode>
                <c:ptCount val="4"/>
                <c:pt idx="0">
                  <c:v>0.11</c:v>
                </c:pt>
                <c:pt idx="1">
                  <c:v>0.21</c:v>
                </c:pt>
                <c:pt idx="2">
                  <c:v>0.11</c:v>
                </c:pt>
                <c:pt idx="3">
                  <c:v>0.11</c:v>
                </c:pt>
              </c:numCache>
            </c:numRef>
          </c:val>
        </c:ser>
        <c:ser>
          <c:idx val="3"/>
          <c:order val="3"/>
          <c:tx>
            <c:strRef>
              <c:f>'Čtenářské zázemí v rodině'!$O$162</c:f>
              <c:strCache>
                <c:ptCount val="1"/>
                <c:pt idx="0">
                  <c:v>Moc nebaví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'Čtenářské zázemí v rodině'!$K$163:$K$166</c:f>
              <c:strCache>
                <c:ptCount val="4"/>
                <c:pt idx="0">
                  <c:v>Pravidelně</c:v>
                </c:pt>
                <c:pt idx="1">
                  <c:v>Občas</c:v>
                </c:pt>
                <c:pt idx="2">
                  <c:v>Ne, nevadí mi to</c:v>
                </c:pt>
                <c:pt idx="3">
                  <c:v>Ne, ale chtěl bych</c:v>
                </c:pt>
              </c:strCache>
            </c:strRef>
          </c:cat>
          <c:val>
            <c:numRef>
              <c:f>'Čtenářské zázemí v rodině'!$O$163:$O$166</c:f>
              <c:numCache>
                <c:formatCode>###0%</c:formatCode>
                <c:ptCount val="4"/>
                <c:pt idx="0">
                  <c:v>0.09</c:v>
                </c:pt>
                <c:pt idx="1">
                  <c:v>0.2</c:v>
                </c:pt>
                <c:pt idx="2">
                  <c:v>0.17</c:v>
                </c:pt>
                <c:pt idx="3">
                  <c:v>0.32</c:v>
                </c:pt>
              </c:numCache>
            </c:numRef>
          </c:val>
        </c:ser>
        <c:ser>
          <c:idx val="4"/>
          <c:order val="4"/>
          <c:tx>
            <c:strRef>
              <c:f>'Čtenářské zázemí v rodině'!$P$162</c:f>
              <c:strCache>
                <c:ptCount val="1"/>
                <c:pt idx="0">
                  <c:v>Vůbec nebaví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'Čtenářské zázemí v rodině'!$K$163:$K$166</c:f>
              <c:strCache>
                <c:ptCount val="4"/>
                <c:pt idx="0">
                  <c:v>Pravidelně</c:v>
                </c:pt>
                <c:pt idx="1">
                  <c:v>Občas</c:v>
                </c:pt>
                <c:pt idx="2">
                  <c:v>Ne, nevadí mi to</c:v>
                </c:pt>
                <c:pt idx="3">
                  <c:v>Ne, ale chtěl bych</c:v>
                </c:pt>
              </c:strCache>
            </c:strRef>
          </c:cat>
          <c:val>
            <c:numRef>
              <c:f>'Čtenářské zázemí v rodině'!$P$163:$P$166</c:f>
              <c:numCache>
                <c:formatCode>###0%</c:formatCode>
                <c:ptCount val="4"/>
                <c:pt idx="0">
                  <c:v>0.02</c:v>
                </c:pt>
                <c:pt idx="1">
                  <c:v>0.1</c:v>
                </c:pt>
                <c:pt idx="2">
                  <c:v>0.28999999999999998</c:v>
                </c:pt>
                <c:pt idx="3">
                  <c:v>0.49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15925376"/>
        <c:axId val="115926912"/>
      </c:barChart>
      <c:catAx>
        <c:axId val="115925376"/>
        <c:scaling>
          <c:orientation val="minMax"/>
        </c:scaling>
        <c:delete val="0"/>
        <c:axPos val="b"/>
        <c:numFmt formatCode="Vęeobecný" sourceLinked="0"/>
        <c:majorTickMark val="none"/>
        <c:minorTickMark val="none"/>
        <c:tickLblPos val="nextTo"/>
        <c:txPr>
          <a:bodyPr/>
          <a:lstStyle/>
          <a:p>
            <a:pPr>
              <a:defRPr sz="1600" b="1"/>
            </a:pPr>
            <a:endParaRPr lang="cs-CZ"/>
          </a:p>
        </c:txPr>
        <c:crossAx val="115926912"/>
        <c:crosses val="autoZero"/>
        <c:auto val="1"/>
        <c:lblAlgn val="ctr"/>
        <c:lblOffset val="100"/>
        <c:noMultiLvlLbl val="0"/>
      </c:catAx>
      <c:valAx>
        <c:axId val="115926912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115925376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sz="1200" b="1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'Zdroje informací'!$J$168</c:f>
              <c:strCache>
                <c:ptCount val="1"/>
                <c:pt idx="0">
                  <c:v>Ano, musím přečíst všechny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'Zdroje informací'!$K$167:$M$167</c:f>
              <c:strCache>
                <c:ptCount val="3"/>
                <c:pt idx="0">
                  <c:v>9 - 10 let</c:v>
                </c:pt>
                <c:pt idx="1">
                  <c:v>11 - 12 let</c:v>
                </c:pt>
                <c:pt idx="2">
                  <c:v>13 - 14 let</c:v>
                </c:pt>
              </c:strCache>
            </c:strRef>
          </c:cat>
          <c:val>
            <c:numRef>
              <c:f>'Zdroje informací'!$K$168:$M$168</c:f>
              <c:numCache>
                <c:formatCode>###0%</c:formatCode>
                <c:ptCount val="3"/>
                <c:pt idx="0">
                  <c:v>9.4678124171302655E-2</c:v>
                </c:pt>
                <c:pt idx="1">
                  <c:v>0.11910470360507308</c:v>
                </c:pt>
                <c:pt idx="2">
                  <c:v>0.16171449511681008</c:v>
                </c:pt>
              </c:numCache>
            </c:numRef>
          </c:val>
        </c:ser>
        <c:ser>
          <c:idx val="1"/>
          <c:order val="1"/>
          <c:tx>
            <c:strRef>
              <c:f>'Zdroje informací'!$J$169</c:f>
              <c:strCache>
                <c:ptCount val="1"/>
                <c:pt idx="0">
                  <c:v>Ano, musím přečíst jen určitý počet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'Zdroje informací'!$K$167:$M$167</c:f>
              <c:strCache>
                <c:ptCount val="3"/>
                <c:pt idx="0">
                  <c:v>9 - 10 let</c:v>
                </c:pt>
                <c:pt idx="1">
                  <c:v>11 - 12 let</c:v>
                </c:pt>
                <c:pt idx="2">
                  <c:v>13 - 14 let</c:v>
                </c:pt>
              </c:strCache>
            </c:strRef>
          </c:cat>
          <c:val>
            <c:numRef>
              <c:f>'Zdroje informací'!$K$169:$M$169</c:f>
              <c:numCache>
                <c:formatCode>###0%</c:formatCode>
                <c:ptCount val="3"/>
                <c:pt idx="0">
                  <c:v>0.3185797210116148</c:v>
                </c:pt>
                <c:pt idx="1">
                  <c:v>0.36630423497438963</c:v>
                </c:pt>
                <c:pt idx="2">
                  <c:v>0.3986454326685912</c:v>
                </c:pt>
              </c:numCache>
            </c:numRef>
          </c:val>
        </c:ser>
        <c:ser>
          <c:idx val="2"/>
          <c:order val="2"/>
          <c:tx>
            <c:strRef>
              <c:f>'Zdroje informací'!$J$170</c:f>
              <c:strCache>
                <c:ptCount val="1"/>
                <c:pt idx="0">
                  <c:v>Ano, ale mohu si dobrovolně vybrat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'Zdroje informací'!$K$167:$M$167</c:f>
              <c:strCache>
                <c:ptCount val="3"/>
                <c:pt idx="0">
                  <c:v>9 - 10 let</c:v>
                </c:pt>
                <c:pt idx="1">
                  <c:v>11 - 12 let</c:v>
                </c:pt>
                <c:pt idx="2">
                  <c:v>13 - 14 let</c:v>
                </c:pt>
              </c:strCache>
            </c:strRef>
          </c:cat>
          <c:val>
            <c:numRef>
              <c:f>'Zdroje informací'!$K$170:$M$170</c:f>
              <c:numCache>
                <c:formatCode>###0%</c:formatCode>
                <c:ptCount val="3"/>
                <c:pt idx="0">
                  <c:v>0.17045490226476523</c:v>
                </c:pt>
                <c:pt idx="1">
                  <c:v>0.18224991026380333</c:v>
                </c:pt>
                <c:pt idx="2">
                  <c:v>0.18452165046793062</c:v>
                </c:pt>
              </c:numCache>
            </c:numRef>
          </c:val>
        </c:ser>
        <c:ser>
          <c:idx val="3"/>
          <c:order val="3"/>
          <c:tx>
            <c:strRef>
              <c:f>'Zdroje informací'!$J$171</c:f>
              <c:strCache>
                <c:ptCount val="1"/>
                <c:pt idx="0">
                  <c:v>Ne, nedostáváme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'Zdroje informací'!$K$167:$M$167</c:f>
              <c:strCache>
                <c:ptCount val="3"/>
                <c:pt idx="0">
                  <c:v>9 - 10 let</c:v>
                </c:pt>
                <c:pt idx="1">
                  <c:v>11 - 12 let</c:v>
                </c:pt>
                <c:pt idx="2">
                  <c:v>13 - 14 let</c:v>
                </c:pt>
              </c:strCache>
            </c:strRef>
          </c:cat>
          <c:val>
            <c:numRef>
              <c:f>'Zdroje informací'!$K$171:$M$171</c:f>
              <c:numCache>
                <c:formatCode>###0%</c:formatCode>
                <c:ptCount val="3"/>
                <c:pt idx="0">
                  <c:v>0.41628725255231713</c:v>
                </c:pt>
                <c:pt idx="1">
                  <c:v>0.33234115115673452</c:v>
                </c:pt>
                <c:pt idx="2">
                  <c:v>0.25511842174666793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16592640"/>
        <c:axId val="116594176"/>
      </c:barChart>
      <c:catAx>
        <c:axId val="116592640"/>
        <c:scaling>
          <c:orientation val="minMax"/>
        </c:scaling>
        <c:delete val="0"/>
        <c:axPos val="b"/>
        <c:numFmt formatCode="Vęeobecný" sourceLinked="0"/>
        <c:majorTickMark val="none"/>
        <c:minorTickMark val="none"/>
        <c:tickLblPos val="nextTo"/>
        <c:txPr>
          <a:bodyPr/>
          <a:lstStyle/>
          <a:p>
            <a:pPr>
              <a:defRPr sz="1800" b="1"/>
            </a:pPr>
            <a:endParaRPr lang="cs-CZ"/>
          </a:p>
        </c:txPr>
        <c:crossAx val="116594176"/>
        <c:crosses val="autoZero"/>
        <c:auto val="1"/>
        <c:lblAlgn val="ctr"/>
        <c:lblOffset val="100"/>
        <c:noMultiLvlLbl val="0"/>
      </c:catAx>
      <c:valAx>
        <c:axId val="116594176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116592640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sz="1100" b="1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800"/>
            </a:pPr>
            <a:r>
              <a:rPr lang="cs-CZ" sz="2800" dirty="0"/>
              <a:t>Jak často se v týdnu věnuješ </a:t>
            </a:r>
            <a:r>
              <a:rPr lang="cs-CZ" sz="2800" dirty="0" smtClean="0"/>
              <a:t>činnostem</a:t>
            </a:r>
            <a:r>
              <a:rPr lang="cs-CZ" sz="2800" dirty="0"/>
              <a:t>?</a:t>
            </a:r>
          </a:p>
        </c:rich>
      </c:tx>
      <c:overlay val="0"/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'Volný čas'!$X$76</c:f>
              <c:strCache>
                <c:ptCount val="1"/>
                <c:pt idx="0">
                  <c:v>Denně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'Volný čas'!$W$77:$W$90</c:f>
              <c:strCache>
                <c:ptCount val="14"/>
                <c:pt idx="0">
                  <c:v>Příprava do školy</c:v>
                </c:pt>
                <c:pt idx="1">
                  <c:v>Televize</c:v>
                </c:pt>
                <c:pt idx="2">
                  <c:v>Hraní doma nebo venku</c:v>
                </c:pt>
                <c:pt idx="3">
                  <c:v>Internet</c:v>
                </c:pt>
                <c:pt idx="4">
                  <c:v>Hudba</c:v>
                </c:pt>
                <c:pt idx="5">
                  <c:v>Facebook</c:v>
                </c:pt>
                <c:pt idx="6">
                  <c:v>Hry - konzole, tablet</c:v>
                </c:pt>
                <c:pt idx="7">
                  <c:v>Domácí práce, zvířata</c:v>
                </c:pt>
                <c:pt idx="8">
                  <c:v>Hry na moilu</c:v>
                </c:pt>
                <c:pt idx="9">
                  <c:v>Dfilmy, DVD</c:v>
                </c:pt>
                <c:pt idx="10">
                  <c:v>Četba knih</c:v>
                </c:pt>
                <c:pt idx="11">
                  <c:v>Kroužky, sport</c:v>
                </c:pt>
                <c:pt idx="12">
                  <c:v>Časopisy, noviny</c:v>
                </c:pt>
                <c:pt idx="13">
                  <c:v>Audio knihy</c:v>
                </c:pt>
              </c:strCache>
            </c:strRef>
          </c:cat>
          <c:val>
            <c:numRef>
              <c:f>'Volný čas'!$X$77:$X$90</c:f>
              <c:numCache>
                <c:formatCode>###0%</c:formatCode>
                <c:ptCount val="14"/>
                <c:pt idx="0">
                  <c:v>0.63308809396290233</c:v>
                </c:pt>
                <c:pt idx="1">
                  <c:v>0.55772347841180103</c:v>
                </c:pt>
                <c:pt idx="2">
                  <c:v>0.38877836547382494</c:v>
                </c:pt>
                <c:pt idx="3">
                  <c:v>0.37284842890548686</c:v>
                </c:pt>
                <c:pt idx="4">
                  <c:v>0.31687798436097009</c:v>
                </c:pt>
                <c:pt idx="5">
                  <c:v>0.27491280751552927</c:v>
                </c:pt>
                <c:pt idx="6">
                  <c:v>0.2304312452786384</c:v>
                </c:pt>
                <c:pt idx="7">
                  <c:v>0.20120624790902009</c:v>
                </c:pt>
                <c:pt idx="8">
                  <c:v>0.19903476996175659</c:v>
                </c:pt>
                <c:pt idx="9">
                  <c:v>0.19500095111671303</c:v>
                </c:pt>
                <c:pt idx="10">
                  <c:v>0.13654503932606163</c:v>
                </c:pt>
                <c:pt idx="11">
                  <c:v>5.4837411462916166E-2</c:v>
                </c:pt>
                <c:pt idx="12">
                  <c:v>3.3930565178794045E-2</c:v>
                </c:pt>
                <c:pt idx="13">
                  <c:v>1.2030581145431249E-2</c:v>
                </c:pt>
              </c:numCache>
            </c:numRef>
          </c:val>
        </c:ser>
        <c:ser>
          <c:idx val="1"/>
          <c:order val="1"/>
          <c:tx>
            <c:strRef>
              <c:f>'Volný čas'!$Y$76</c:f>
              <c:strCache>
                <c:ptCount val="1"/>
                <c:pt idx="0">
                  <c:v>3 – 4 krát týdně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'Volný čas'!$W$77:$W$90</c:f>
              <c:strCache>
                <c:ptCount val="14"/>
                <c:pt idx="0">
                  <c:v>Příprava do školy</c:v>
                </c:pt>
                <c:pt idx="1">
                  <c:v>Televize</c:v>
                </c:pt>
                <c:pt idx="2">
                  <c:v>Hraní doma nebo venku</c:v>
                </c:pt>
                <c:pt idx="3">
                  <c:v>Internet</c:v>
                </c:pt>
                <c:pt idx="4">
                  <c:v>Hudba</c:v>
                </c:pt>
                <c:pt idx="5">
                  <c:v>Facebook</c:v>
                </c:pt>
                <c:pt idx="6">
                  <c:v>Hry - konzole, tablet</c:v>
                </c:pt>
                <c:pt idx="7">
                  <c:v>Domácí práce, zvířata</c:v>
                </c:pt>
                <c:pt idx="8">
                  <c:v>Hry na moilu</c:v>
                </c:pt>
                <c:pt idx="9">
                  <c:v>Dfilmy, DVD</c:v>
                </c:pt>
                <c:pt idx="10">
                  <c:v>Četba knih</c:v>
                </c:pt>
                <c:pt idx="11">
                  <c:v>Kroužky, sport</c:v>
                </c:pt>
                <c:pt idx="12">
                  <c:v>Časopisy, noviny</c:v>
                </c:pt>
                <c:pt idx="13">
                  <c:v>Audio knihy</c:v>
                </c:pt>
              </c:strCache>
            </c:strRef>
          </c:cat>
          <c:val>
            <c:numRef>
              <c:f>'Volný čas'!$Y$77:$Y$90</c:f>
              <c:numCache>
                <c:formatCode>###0%</c:formatCode>
                <c:ptCount val="14"/>
                <c:pt idx="0">
                  <c:v>0.25197281595787868</c:v>
                </c:pt>
                <c:pt idx="1">
                  <c:v>0.26188033200044064</c:v>
                </c:pt>
                <c:pt idx="2">
                  <c:v>0.34547299505645823</c:v>
                </c:pt>
                <c:pt idx="3">
                  <c:v>0.24508204343998133</c:v>
                </c:pt>
                <c:pt idx="4">
                  <c:v>0.21621373275198733</c:v>
                </c:pt>
                <c:pt idx="5">
                  <c:v>0.16081993739301009</c:v>
                </c:pt>
                <c:pt idx="6">
                  <c:v>0.23716086353053725</c:v>
                </c:pt>
                <c:pt idx="7">
                  <c:v>0.21566640486919489</c:v>
                </c:pt>
                <c:pt idx="8">
                  <c:v>0.20942018202386359</c:v>
                </c:pt>
                <c:pt idx="9">
                  <c:v>0.24071582866801861</c:v>
                </c:pt>
                <c:pt idx="10">
                  <c:v>0.19822866066623804</c:v>
                </c:pt>
                <c:pt idx="11">
                  <c:v>0.24084196021208226</c:v>
                </c:pt>
                <c:pt idx="12">
                  <c:v>0.12649251378599691</c:v>
                </c:pt>
                <c:pt idx="13">
                  <c:v>2.9119009848645939E-2</c:v>
                </c:pt>
              </c:numCache>
            </c:numRef>
          </c:val>
        </c:ser>
        <c:ser>
          <c:idx val="2"/>
          <c:order val="2"/>
          <c:tx>
            <c:strRef>
              <c:f>'Volný čas'!$Z$76</c:f>
              <c:strCache>
                <c:ptCount val="1"/>
                <c:pt idx="0">
                  <c:v>1 – 2 krát týdně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'Volný čas'!$W$77:$W$90</c:f>
              <c:strCache>
                <c:ptCount val="14"/>
                <c:pt idx="0">
                  <c:v>Příprava do školy</c:v>
                </c:pt>
                <c:pt idx="1">
                  <c:v>Televize</c:v>
                </c:pt>
                <c:pt idx="2">
                  <c:v>Hraní doma nebo venku</c:v>
                </c:pt>
                <c:pt idx="3">
                  <c:v>Internet</c:v>
                </c:pt>
                <c:pt idx="4">
                  <c:v>Hudba</c:v>
                </c:pt>
                <c:pt idx="5">
                  <c:v>Facebook</c:v>
                </c:pt>
                <c:pt idx="6">
                  <c:v>Hry - konzole, tablet</c:v>
                </c:pt>
                <c:pt idx="7">
                  <c:v>Domácí práce, zvířata</c:v>
                </c:pt>
                <c:pt idx="8">
                  <c:v>Hry na moilu</c:v>
                </c:pt>
                <c:pt idx="9">
                  <c:v>Dfilmy, DVD</c:v>
                </c:pt>
                <c:pt idx="10">
                  <c:v>Četba knih</c:v>
                </c:pt>
                <c:pt idx="11">
                  <c:v>Kroužky, sport</c:v>
                </c:pt>
                <c:pt idx="12">
                  <c:v>Časopisy, noviny</c:v>
                </c:pt>
                <c:pt idx="13">
                  <c:v>Audio knihy</c:v>
                </c:pt>
              </c:strCache>
            </c:strRef>
          </c:cat>
          <c:val>
            <c:numRef>
              <c:f>'Volný čas'!$Z$77:$Z$90</c:f>
              <c:numCache>
                <c:formatCode>###0%</c:formatCode>
                <c:ptCount val="14"/>
                <c:pt idx="0">
                  <c:v>8.7842917985982524E-2</c:v>
                </c:pt>
                <c:pt idx="1">
                  <c:v>0.10087365894411947</c:v>
                </c:pt>
                <c:pt idx="2">
                  <c:v>0.19757830698924875</c:v>
                </c:pt>
                <c:pt idx="3">
                  <c:v>0.17015722444845205</c:v>
                </c:pt>
                <c:pt idx="4">
                  <c:v>0.19799930243304925</c:v>
                </c:pt>
                <c:pt idx="5">
                  <c:v>0.11391931263221292</c:v>
                </c:pt>
                <c:pt idx="6">
                  <c:v>0.23734494304957587</c:v>
                </c:pt>
                <c:pt idx="7">
                  <c:v>0.33767343598118515</c:v>
                </c:pt>
                <c:pt idx="8">
                  <c:v>0.2020966191500001</c:v>
                </c:pt>
                <c:pt idx="9">
                  <c:v>0.31612183840498764</c:v>
                </c:pt>
                <c:pt idx="10">
                  <c:v>0.28525788609034325</c:v>
                </c:pt>
                <c:pt idx="11">
                  <c:v>0.497510671730646</c:v>
                </c:pt>
                <c:pt idx="12">
                  <c:v>0.29796045865295179</c:v>
                </c:pt>
                <c:pt idx="13">
                  <c:v>4.5608364716976914E-2</c:v>
                </c:pt>
              </c:numCache>
            </c:numRef>
          </c:val>
        </c:ser>
        <c:ser>
          <c:idx val="3"/>
          <c:order val="3"/>
          <c:tx>
            <c:strRef>
              <c:f>'Volný čas'!$AA$76</c:f>
              <c:strCache>
                <c:ptCount val="1"/>
                <c:pt idx="0">
                  <c:v>Méně často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'Volný čas'!$W$77:$W$90</c:f>
              <c:strCache>
                <c:ptCount val="14"/>
                <c:pt idx="0">
                  <c:v>Příprava do školy</c:v>
                </c:pt>
                <c:pt idx="1">
                  <c:v>Televize</c:v>
                </c:pt>
                <c:pt idx="2">
                  <c:v>Hraní doma nebo venku</c:v>
                </c:pt>
                <c:pt idx="3">
                  <c:v>Internet</c:v>
                </c:pt>
                <c:pt idx="4">
                  <c:v>Hudba</c:v>
                </c:pt>
                <c:pt idx="5">
                  <c:v>Facebook</c:v>
                </c:pt>
                <c:pt idx="6">
                  <c:v>Hry - konzole, tablet</c:v>
                </c:pt>
                <c:pt idx="7">
                  <c:v>Domácí práce, zvířata</c:v>
                </c:pt>
                <c:pt idx="8">
                  <c:v>Hry na moilu</c:v>
                </c:pt>
                <c:pt idx="9">
                  <c:v>Dfilmy, DVD</c:v>
                </c:pt>
                <c:pt idx="10">
                  <c:v>Četba knih</c:v>
                </c:pt>
                <c:pt idx="11">
                  <c:v>Kroužky, sport</c:v>
                </c:pt>
                <c:pt idx="12">
                  <c:v>Časopisy, noviny</c:v>
                </c:pt>
                <c:pt idx="13">
                  <c:v>Audio knihy</c:v>
                </c:pt>
              </c:strCache>
            </c:strRef>
          </c:cat>
          <c:val>
            <c:numRef>
              <c:f>'Volný čas'!$AA$77:$AA$90</c:f>
              <c:numCache>
                <c:formatCode>###0%</c:formatCode>
                <c:ptCount val="14"/>
                <c:pt idx="0">
                  <c:v>2.5167808953416956E-2</c:v>
                </c:pt>
                <c:pt idx="1">
                  <c:v>6.3248201231479229E-2</c:v>
                </c:pt>
                <c:pt idx="2">
                  <c:v>6.1762733939967542E-2</c:v>
                </c:pt>
                <c:pt idx="3">
                  <c:v>0.12462757840980537</c:v>
                </c:pt>
                <c:pt idx="4">
                  <c:v>0.20562383859515398</c:v>
                </c:pt>
                <c:pt idx="5">
                  <c:v>0.10111131428884707</c:v>
                </c:pt>
                <c:pt idx="6">
                  <c:v>0.17350495842399155</c:v>
                </c:pt>
                <c:pt idx="7">
                  <c:v>0.2090877234966533</c:v>
                </c:pt>
                <c:pt idx="8">
                  <c:v>0.21697979161510456</c:v>
                </c:pt>
                <c:pt idx="9">
                  <c:v>0.21410406013347777</c:v>
                </c:pt>
                <c:pt idx="10">
                  <c:v>0.25786358992886421</c:v>
                </c:pt>
                <c:pt idx="11">
                  <c:v>8.9124740311281425E-2</c:v>
                </c:pt>
                <c:pt idx="12">
                  <c:v>0.37231048784302223</c:v>
                </c:pt>
                <c:pt idx="13">
                  <c:v>0.15876064058759581</c:v>
                </c:pt>
              </c:numCache>
            </c:numRef>
          </c:val>
        </c:ser>
        <c:ser>
          <c:idx val="4"/>
          <c:order val="4"/>
          <c:tx>
            <c:strRef>
              <c:f>'Volný čas'!$AB$76</c:f>
              <c:strCache>
                <c:ptCount val="1"/>
                <c:pt idx="0">
                  <c:v>Nikdy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'Volný čas'!$W$77:$W$90</c:f>
              <c:strCache>
                <c:ptCount val="14"/>
                <c:pt idx="0">
                  <c:v>Příprava do školy</c:v>
                </c:pt>
                <c:pt idx="1">
                  <c:v>Televize</c:v>
                </c:pt>
                <c:pt idx="2">
                  <c:v>Hraní doma nebo venku</c:v>
                </c:pt>
                <c:pt idx="3">
                  <c:v>Internet</c:v>
                </c:pt>
                <c:pt idx="4">
                  <c:v>Hudba</c:v>
                </c:pt>
                <c:pt idx="5">
                  <c:v>Facebook</c:v>
                </c:pt>
                <c:pt idx="6">
                  <c:v>Hry - konzole, tablet</c:v>
                </c:pt>
                <c:pt idx="7">
                  <c:v>Domácí práce, zvířata</c:v>
                </c:pt>
                <c:pt idx="8">
                  <c:v>Hry na moilu</c:v>
                </c:pt>
                <c:pt idx="9">
                  <c:v>Dfilmy, DVD</c:v>
                </c:pt>
                <c:pt idx="10">
                  <c:v>Četba knih</c:v>
                </c:pt>
                <c:pt idx="11">
                  <c:v>Kroužky, sport</c:v>
                </c:pt>
                <c:pt idx="12">
                  <c:v>Časopisy, noviny</c:v>
                </c:pt>
                <c:pt idx="13">
                  <c:v>Audio knihy</c:v>
                </c:pt>
              </c:strCache>
            </c:strRef>
          </c:cat>
          <c:val>
            <c:numRef>
              <c:f>'Volný čas'!$AB$77:$AB$90</c:f>
              <c:numCache>
                <c:formatCode>###0%</c:formatCode>
                <c:ptCount val="14"/>
                <c:pt idx="0">
                  <c:v>1.9283631398188355E-3</c:v>
                </c:pt>
                <c:pt idx="1">
                  <c:v>1.6274329412158409E-2</c:v>
                </c:pt>
                <c:pt idx="2">
                  <c:v>6.4075985404989022E-3</c:v>
                </c:pt>
                <c:pt idx="3">
                  <c:v>8.7284724796273E-2</c:v>
                </c:pt>
                <c:pt idx="4">
                  <c:v>6.3285141858838143E-2</c:v>
                </c:pt>
                <c:pt idx="5">
                  <c:v>0.34923662817039935</c:v>
                </c:pt>
                <c:pt idx="6">
                  <c:v>0.12155798971725566</c:v>
                </c:pt>
                <c:pt idx="7">
                  <c:v>3.636618774394481E-2</c:v>
                </c:pt>
                <c:pt idx="8">
                  <c:v>0.17246863724927369</c:v>
                </c:pt>
                <c:pt idx="9">
                  <c:v>3.4057321676801165E-2</c:v>
                </c:pt>
                <c:pt idx="10">
                  <c:v>0.1221048239884913</c:v>
                </c:pt>
                <c:pt idx="11">
                  <c:v>0.11768521628307288</c:v>
                </c:pt>
                <c:pt idx="12">
                  <c:v>0.16930597453923366</c:v>
                </c:pt>
                <c:pt idx="13">
                  <c:v>0.75448140370134842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16798976"/>
        <c:axId val="116800512"/>
      </c:barChart>
      <c:catAx>
        <c:axId val="116798976"/>
        <c:scaling>
          <c:orientation val="maxMin"/>
        </c:scaling>
        <c:delete val="0"/>
        <c:axPos val="l"/>
        <c:numFmt formatCode="Vęeobecný" sourceLinked="0"/>
        <c:majorTickMark val="none"/>
        <c:minorTickMark val="none"/>
        <c:tickLblPos val="nextTo"/>
        <c:txPr>
          <a:bodyPr/>
          <a:lstStyle/>
          <a:p>
            <a:pPr>
              <a:defRPr sz="1400" b="1"/>
            </a:pPr>
            <a:endParaRPr lang="cs-CZ"/>
          </a:p>
        </c:txPr>
        <c:crossAx val="116800512"/>
        <c:crosses val="autoZero"/>
        <c:auto val="1"/>
        <c:lblAlgn val="ctr"/>
        <c:lblOffset val="100"/>
        <c:noMultiLvlLbl val="0"/>
      </c:catAx>
      <c:valAx>
        <c:axId val="116800512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extTo"/>
        <c:crossAx val="11679897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16166712750831744"/>
          <c:y val="8.9502584191284026E-2"/>
          <c:w val="0.77990620508134656"/>
          <c:h val="4.9101694607451216E-2"/>
        </c:manualLayout>
      </c:layout>
      <c:overlay val="0"/>
      <c:txPr>
        <a:bodyPr/>
        <a:lstStyle/>
        <a:p>
          <a:pPr>
            <a:defRPr sz="1600" b="1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6359858012133446E-2"/>
          <c:y val="0.18768090095252574"/>
          <c:w val="0.93930319217718983"/>
          <c:h val="0.6695213689706991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'Volný čas'!$O$96</c:f>
              <c:strCache>
                <c:ptCount val="1"/>
                <c:pt idx="0">
                  <c:v>Dívka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'Volný čas'!$M$97:$M$104</c:f>
              <c:strCache>
                <c:ptCount val="8"/>
                <c:pt idx="0">
                  <c:v>Televize</c:v>
                </c:pt>
                <c:pt idx="1">
                  <c:v>Filmy, DVD</c:v>
                </c:pt>
                <c:pt idx="2">
                  <c:v>Hudba</c:v>
                </c:pt>
                <c:pt idx="3">
                  <c:v>Elektronické hry</c:v>
                </c:pt>
                <c:pt idx="4">
                  <c:v>Internet</c:v>
                </c:pt>
                <c:pt idx="5">
                  <c:v>Čtení knih</c:v>
                </c:pt>
                <c:pt idx="6">
                  <c:v>Facebook</c:v>
                </c:pt>
                <c:pt idx="7">
                  <c:v>Čtení časopisů</c:v>
                </c:pt>
              </c:strCache>
            </c:strRef>
          </c:cat>
          <c:val>
            <c:numRef>
              <c:f>'Volný čas'!$O$97:$O$104</c:f>
              <c:numCache>
                <c:formatCode>###0</c:formatCode>
                <c:ptCount val="8"/>
                <c:pt idx="0">
                  <c:v>85.692612423029999</c:v>
                </c:pt>
                <c:pt idx="1">
                  <c:v>74.648089579904678</c:v>
                </c:pt>
                <c:pt idx="2">
                  <c:v>66.396743511115048</c:v>
                </c:pt>
                <c:pt idx="3">
                  <c:v>37.349508305847813</c:v>
                </c:pt>
                <c:pt idx="4">
                  <c:v>51.555255071911034</c:v>
                </c:pt>
                <c:pt idx="5">
                  <c:v>47.670585834411867</c:v>
                </c:pt>
                <c:pt idx="6">
                  <c:v>41.586006891156032</c:v>
                </c:pt>
                <c:pt idx="7">
                  <c:v>20.779746002919065</c:v>
                </c:pt>
              </c:numCache>
            </c:numRef>
          </c:val>
        </c:ser>
        <c:ser>
          <c:idx val="1"/>
          <c:order val="1"/>
          <c:tx>
            <c:strRef>
              <c:f>'Volný čas'!$P$96</c:f>
              <c:strCache>
                <c:ptCount val="1"/>
                <c:pt idx="0">
                  <c:v>Chlapec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'Volný čas'!$M$97:$M$104</c:f>
              <c:strCache>
                <c:ptCount val="8"/>
                <c:pt idx="0">
                  <c:v>Televize</c:v>
                </c:pt>
                <c:pt idx="1">
                  <c:v>Filmy, DVD</c:v>
                </c:pt>
                <c:pt idx="2">
                  <c:v>Hudba</c:v>
                </c:pt>
                <c:pt idx="3">
                  <c:v>Elektronické hry</c:v>
                </c:pt>
                <c:pt idx="4">
                  <c:v>Internet</c:v>
                </c:pt>
                <c:pt idx="5">
                  <c:v>Čtení knih</c:v>
                </c:pt>
                <c:pt idx="6">
                  <c:v>Facebook</c:v>
                </c:pt>
                <c:pt idx="7">
                  <c:v>Čtení časopisů</c:v>
                </c:pt>
              </c:strCache>
            </c:strRef>
          </c:cat>
          <c:val>
            <c:numRef>
              <c:f>'Volný čas'!$P$97:$P$104</c:f>
              <c:numCache>
                <c:formatCode>###0</c:formatCode>
                <c:ptCount val="8"/>
                <c:pt idx="0">
                  <c:v>88.103507349118871</c:v>
                </c:pt>
                <c:pt idx="1">
                  <c:v>83.850911656477891</c:v>
                </c:pt>
                <c:pt idx="2">
                  <c:v>58.542925383833975</c:v>
                </c:pt>
                <c:pt idx="3">
                  <c:v>71.547549524478399</c:v>
                </c:pt>
                <c:pt idx="4">
                  <c:v>57.611168500703087</c:v>
                </c:pt>
                <c:pt idx="5">
                  <c:v>35.687291427438936</c:v>
                </c:pt>
                <c:pt idx="6">
                  <c:v>34.341949725829885</c:v>
                </c:pt>
                <c:pt idx="7">
                  <c:v>17.918346147708792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40"/>
        <c:axId val="116842880"/>
        <c:axId val="116844416"/>
      </c:barChart>
      <c:catAx>
        <c:axId val="116842880"/>
        <c:scaling>
          <c:orientation val="minMax"/>
        </c:scaling>
        <c:delete val="0"/>
        <c:axPos val="b"/>
        <c:numFmt formatCode="Vęeobecný" sourceLinked="0"/>
        <c:majorTickMark val="none"/>
        <c:minorTickMark val="none"/>
        <c:tickLblPos val="nextTo"/>
        <c:txPr>
          <a:bodyPr/>
          <a:lstStyle/>
          <a:p>
            <a:pPr>
              <a:defRPr sz="1200" b="1"/>
            </a:pPr>
            <a:endParaRPr lang="cs-CZ"/>
          </a:p>
        </c:txPr>
        <c:crossAx val="116844416"/>
        <c:crosses val="autoZero"/>
        <c:auto val="1"/>
        <c:lblAlgn val="ctr"/>
        <c:lblOffset val="100"/>
        <c:noMultiLvlLbl val="0"/>
      </c:catAx>
      <c:valAx>
        <c:axId val="116844416"/>
        <c:scaling>
          <c:orientation val="minMax"/>
        </c:scaling>
        <c:delete val="0"/>
        <c:axPos val="l"/>
        <c:majorGridlines/>
        <c:numFmt formatCode="###0" sourceLinked="1"/>
        <c:majorTickMark val="none"/>
        <c:minorTickMark val="none"/>
        <c:tickLblPos val="nextTo"/>
        <c:crossAx val="116842880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sz="1600" b="1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List1!$O$31</c:f>
              <c:strCache>
                <c:ptCount val="1"/>
                <c:pt idx="0">
                  <c:v>Zábava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List1!$P$30:$S$30</c:f>
              <c:strCache>
                <c:ptCount val="4"/>
                <c:pt idx="0">
                  <c:v>Silný čtenář</c:v>
                </c:pt>
                <c:pt idx="1">
                  <c:v>Střední čtenář</c:v>
                </c:pt>
                <c:pt idx="2">
                  <c:v>Slabý čtenář</c:v>
                </c:pt>
                <c:pt idx="3">
                  <c:v>Nečtenář</c:v>
                </c:pt>
              </c:strCache>
            </c:strRef>
          </c:cat>
          <c:val>
            <c:numRef>
              <c:f>List1!$P$31:$S$31</c:f>
              <c:numCache>
                <c:formatCode>###0%</c:formatCode>
                <c:ptCount val="4"/>
                <c:pt idx="0">
                  <c:v>0.77642613655035109</c:v>
                </c:pt>
                <c:pt idx="1">
                  <c:v>0.45111887886611485</c:v>
                </c:pt>
                <c:pt idx="2">
                  <c:v>0.10755679843073283</c:v>
                </c:pt>
                <c:pt idx="3">
                  <c:v>2.3189450971238323E-2</c:v>
                </c:pt>
              </c:numCache>
            </c:numRef>
          </c:val>
        </c:ser>
        <c:ser>
          <c:idx val="1"/>
          <c:order val="1"/>
          <c:tx>
            <c:strRef>
              <c:f>List1!$O$32</c:f>
              <c:strCache>
                <c:ptCount val="1"/>
                <c:pt idx="0">
                  <c:v>Pro vzdělání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List1!$P$30:$S$30</c:f>
              <c:strCache>
                <c:ptCount val="4"/>
                <c:pt idx="0">
                  <c:v>Silný čtenář</c:v>
                </c:pt>
                <c:pt idx="1">
                  <c:v>Střední čtenář</c:v>
                </c:pt>
                <c:pt idx="2">
                  <c:v>Slabý čtenář</c:v>
                </c:pt>
                <c:pt idx="3">
                  <c:v>Nečtenář</c:v>
                </c:pt>
              </c:strCache>
            </c:strRef>
          </c:cat>
          <c:val>
            <c:numRef>
              <c:f>List1!$P$32:$S$32</c:f>
              <c:numCache>
                <c:formatCode>###0%</c:formatCode>
                <c:ptCount val="4"/>
                <c:pt idx="0">
                  <c:v>0.46926302041215096</c:v>
                </c:pt>
                <c:pt idx="1">
                  <c:v>0.39106817237592728</c:v>
                </c:pt>
                <c:pt idx="2">
                  <c:v>0.20415457776540752</c:v>
                </c:pt>
                <c:pt idx="3">
                  <c:v>8.9232204197951775E-2</c:v>
                </c:pt>
              </c:numCache>
            </c:numRef>
          </c:val>
        </c:ser>
        <c:ser>
          <c:idx val="2"/>
          <c:order val="2"/>
          <c:tx>
            <c:strRef>
              <c:f>List1!$O$33</c:f>
              <c:strCache>
                <c:ptCount val="1"/>
                <c:pt idx="0">
                  <c:v>Potřebuje každý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List1!$P$30:$S$30</c:f>
              <c:strCache>
                <c:ptCount val="4"/>
                <c:pt idx="0">
                  <c:v>Silný čtenář</c:v>
                </c:pt>
                <c:pt idx="1">
                  <c:v>Střední čtenář</c:v>
                </c:pt>
                <c:pt idx="2">
                  <c:v>Slabý čtenář</c:v>
                </c:pt>
                <c:pt idx="3">
                  <c:v>Nečtenář</c:v>
                </c:pt>
              </c:strCache>
            </c:strRef>
          </c:cat>
          <c:val>
            <c:numRef>
              <c:f>List1!$P$33:$S$33</c:f>
              <c:numCache>
                <c:formatCode>###0%</c:formatCode>
                <c:ptCount val="4"/>
                <c:pt idx="0">
                  <c:v>0.3839237984384013</c:v>
                </c:pt>
                <c:pt idx="1">
                  <c:v>0.30628738430693775</c:v>
                </c:pt>
                <c:pt idx="2">
                  <c:v>8.0406499146051011E-2</c:v>
                </c:pt>
                <c:pt idx="3">
                  <c:v>2.626640914562044E-2</c:v>
                </c:pt>
              </c:numCache>
            </c:numRef>
          </c:val>
        </c:ser>
        <c:ser>
          <c:idx val="3"/>
          <c:order val="3"/>
          <c:tx>
            <c:strRef>
              <c:f>List1!$O$34</c:f>
              <c:strCache>
                <c:ptCount val="1"/>
                <c:pt idx="0">
                  <c:v>Povinnost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List1!$P$30:$S$30</c:f>
              <c:strCache>
                <c:ptCount val="4"/>
                <c:pt idx="0">
                  <c:v>Silný čtenář</c:v>
                </c:pt>
                <c:pt idx="1">
                  <c:v>Střední čtenář</c:v>
                </c:pt>
                <c:pt idx="2">
                  <c:v>Slabý čtenář</c:v>
                </c:pt>
                <c:pt idx="3">
                  <c:v>Nečtenář</c:v>
                </c:pt>
              </c:strCache>
            </c:strRef>
          </c:cat>
          <c:val>
            <c:numRef>
              <c:f>List1!$P$34:$S$34</c:f>
              <c:numCache>
                <c:formatCode>###0%</c:formatCode>
                <c:ptCount val="4"/>
                <c:pt idx="0">
                  <c:v>0.19963381774597841</c:v>
                </c:pt>
                <c:pt idx="1">
                  <c:v>0.32134017802403719</c:v>
                </c:pt>
                <c:pt idx="2">
                  <c:v>0.41027424783170474</c:v>
                </c:pt>
                <c:pt idx="3">
                  <c:v>0.26334299717298271</c:v>
                </c:pt>
              </c:numCache>
            </c:numRef>
          </c:val>
        </c:ser>
        <c:ser>
          <c:idx val="4"/>
          <c:order val="4"/>
          <c:tx>
            <c:strRef>
              <c:f>List1!$O$35</c:f>
              <c:strCache>
                <c:ptCount val="1"/>
                <c:pt idx="0">
                  <c:v>Nutí rodiče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List1!$P$30:$S$30</c:f>
              <c:strCache>
                <c:ptCount val="4"/>
                <c:pt idx="0">
                  <c:v>Silný čtenář</c:v>
                </c:pt>
                <c:pt idx="1">
                  <c:v>Střední čtenář</c:v>
                </c:pt>
                <c:pt idx="2">
                  <c:v>Slabý čtenář</c:v>
                </c:pt>
                <c:pt idx="3">
                  <c:v>Nečtenář</c:v>
                </c:pt>
              </c:strCache>
            </c:strRef>
          </c:cat>
          <c:val>
            <c:numRef>
              <c:f>List1!$P$35:$S$35</c:f>
              <c:numCache>
                <c:formatCode>###0%</c:formatCode>
                <c:ptCount val="4"/>
                <c:pt idx="0">
                  <c:v>0.15079447036461052</c:v>
                </c:pt>
                <c:pt idx="1">
                  <c:v>0.32764326472432187</c:v>
                </c:pt>
                <c:pt idx="2">
                  <c:v>0.34145362921585959</c:v>
                </c:pt>
                <c:pt idx="3">
                  <c:v>0.18219430380692242</c:v>
                </c:pt>
              </c:numCache>
            </c:numRef>
          </c:val>
        </c:ser>
        <c:ser>
          <c:idx val="5"/>
          <c:order val="5"/>
          <c:tx>
            <c:strRef>
              <c:f>List1!$O$36</c:f>
              <c:strCache>
                <c:ptCount val="1"/>
                <c:pt idx="0">
                  <c:v>Nuda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List1!$P$30:$S$30</c:f>
              <c:strCache>
                <c:ptCount val="4"/>
                <c:pt idx="0">
                  <c:v>Silný čtenář</c:v>
                </c:pt>
                <c:pt idx="1">
                  <c:v>Střední čtenář</c:v>
                </c:pt>
                <c:pt idx="2">
                  <c:v>Slabý čtenář</c:v>
                </c:pt>
                <c:pt idx="3">
                  <c:v>Nečtenář</c:v>
                </c:pt>
              </c:strCache>
            </c:strRef>
          </c:cat>
          <c:val>
            <c:numRef>
              <c:f>List1!$P$36:$S$36</c:f>
              <c:numCache>
                <c:formatCode>###0%</c:formatCode>
                <c:ptCount val="4"/>
                <c:pt idx="0">
                  <c:v>2.9740410946693118E-2</c:v>
                </c:pt>
                <c:pt idx="1">
                  <c:v>9.9907804740099693E-2</c:v>
                </c:pt>
                <c:pt idx="2">
                  <c:v>0.37884848860773235</c:v>
                </c:pt>
                <c:pt idx="3">
                  <c:v>0.52289631089356003</c:v>
                </c:pt>
              </c:numCache>
            </c:numRef>
          </c:val>
        </c:ser>
        <c:ser>
          <c:idx val="6"/>
          <c:order val="6"/>
          <c:tx>
            <c:strRef>
              <c:f>List1!$O$37</c:f>
              <c:strCache>
                <c:ptCount val="1"/>
                <c:pt idx="0">
                  <c:v>Nemoderní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List1!$P$30:$S$30</c:f>
              <c:strCache>
                <c:ptCount val="4"/>
                <c:pt idx="0">
                  <c:v>Silný čtenář</c:v>
                </c:pt>
                <c:pt idx="1">
                  <c:v>Střední čtenář</c:v>
                </c:pt>
                <c:pt idx="2">
                  <c:v>Slabý čtenář</c:v>
                </c:pt>
                <c:pt idx="3">
                  <c:v>Nečtenář</c:v>
                </c:pt>
              </c:strCache>
            </c:strRef>
          </c:cat>
          <c:val>
            <c:numRef>
              <c:f>List1!$P$37:$S$37</c:f>
              <c:numCache>
                <c:formatCode>###0%</c:formatCode>
                <c:ptCount val="4"/>
                <c:pt idx="0">
                  <c:v>1.4341831591290242E-2</c:v>
                </c:pt>
                <c:pt idx="1">
                  <c:v>4.994208933426255E-2</c:v>
                </c:pt>
                <c:pt idx="2">
                  <c:v>0.14028598957444621</c:v>
                </c:pt>
                <c:pt idx="3">
                  <c:v>0.19187358761463241</c:v>
                </c:pt>
              </c:numCache>
            </c:numRef>
          </c:val>
        </c:ser>
        <c:ser>
          <c:idx val="7"/>
          <c:order val="7"/>
          <c:tx>
            <c:strRef>
              <c:f>List1!$O$38</c:f>
              <c:strCache>
                <c:ptCount val="1"/>
                <c:pt idx="0">
                  <c:v>Ztráta času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List1!$P$30:$S$30</c:f>
              <c:strCache>
                <c:ptCount val="4"/>
                <c:pt idx="0">
                  <c:v>Silný čtenář</c:v>
                </c:pt>
                <c:pt idx="1">
                  <c:v>Střední čtenář</c:v>
                </c:pt>
                <c:pt idx="2">
                  <c:v>Slabý čtenář</c:v>
                </c:pt>
                <c:pt idx="3">
                  <c:v>Nečtenář</c:v>
                </c:pt>
              </c:strCache>
            </c:strRef>
          </c:cat>
          <c:val>
            <c:numRef>
              <c:f>List1!$P$38:$S$38</c:f>
              <c:numCache>
                <c:formatCode>###0%</c:formatCode>
                <c:ptCount val="4"/>
                <c:pt idx="0">
                  <c:v>1.0345693233897111E-2</c:v>
                </c:pt>
                <c:pt idx="1">
                  <c:v>4.6665517513238941E-2</c:v>
                </c:pt>
                <c:pt idx="2">
                  <c:v>0.12914679400559934</c:v>
                </c:pt>
                <c:pt idx="3">
                  <c:v>0.32881997071258595</c:v>
                </c:pt>
              </c:numCache>
            </c:numRef>
          </c:val>
        </c:ser>
        <c:ser>
          <c:idx val="8"/>
          <c:order val="8"/>
          <c:tx>
            <c:strRef>
              <c:f>List1!$O$39</c:f>
              <c:strCache>
                <c:ptCount val="1"/>
                <c:pt idx="0">
                  <c:v>Trapné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List1!$P$30:$S$30</c:f>
              <c:strCache>
                <c:ptCount val="4"/>
                <c:pt idx="0">
                  <c:v>Silný čtenář</c:v>
                </c:pt>
                <c:pt idx="1">
                  <c:v>Střední čtenář</c:v>
                </c:pt>
                <c:pt idx="2">
                  <c:v>Slabý čtenář</c:v>
                </c:pt>
                <c:pt idx="3">
                  <c:v>Nečtenář</c:v>
                </c:pt>
              </c:strCache>
            </c:strRef>
          </c:cat>
          <c:val>
            <c:numRef>
              <c:f>List1!$P$39:$S$39</c:f>
              <c:numCache>
                <c:formatCode>###0%</c:formatCode>
                <c:ptCount val="4"/>
                <c:pt idx="0">
                  <c:v>6.6692901385163646E-3</c:v>
                </c:pt>
                <c:pt idx="1">
                  <c:v>3.2607525414257162E-2</c:v>
                </c:pt>
                <c:pt idx="2">
                  <c:v>9.5313813082117935E-2</c:v>
                </c:pt>
                <c:pt idx="3">
                  <c:v>0.16139655966060024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96474240"/>
        <c:axId val="96475776"/>
      </c:barChart>
      <c:catAx>
        <c:axId val="96474240"/>
        <c:scaling>
          <c:orientation val="maxMin"/>
        </c:scaling>
        <c:delete val="0"/>
        <c:axPos val="l"/>
        <c:numFmt formatCode="Vęeobecný" sourceLinked="0"/>
        <c:majorTickMark val="none"/>
        <c:minorTickMark val="none"/>
        <c:tickLblPos val="nextTo"/>
        <c:txPr>
          <a:bodyPr/>
          <a:lstStyle/>
          <a:p>
            <a:pPr>
              <a:defRPr sz="1800" b="1"/>
            </a:pPr>
            <a:endParaRPr lang="cs-CZ"/>
          </a:p>
        </c:txPr>
        <c:crossAx val="96475776"/>
        <c:crosses val="autoZero"/>
        <c:auto val="1"/>
        <c:lblAlgn val="ctr"/>
        <c:lblOffset val="100"/>
        <c:noMultiLvlLbl val="0"/>
      </c:catAx>
      <c:valAx>
        <c:axId val="96475776"/>
        <c:scaling>
          <c:orientation val="minMax"/>
        </c:scaling>
        <c:delete val="1"/>
        <c:axPos val="t"/>
        <c:numFmt formatCode="###0%" sourceLinked="1"/>
        <c:majorTickMark val="out"/>
        <c:minorTickMark val="none"/>
        <c:tickLblPos val="nextTo"/>
        <c:crossAx val="96474240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>
            <a:defRPr sz="1200" b="1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'Volný čas'!$Q$96</c:f>
              <c:strCache>
                <c:ptCount val="1"/>
                <c:pt idx="0">
                  <c:v>9 - 10 let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'Volný čas'!$M$97:$M$104</c:f>
              <c:strCache>
                <c:ptCount val="8"/>
                <c:pt idx="0">
                  <c:v>Televize</c:v>
                </c:pt>
                <c:pt idx="1">
                  <c:v>Filmy, DVD</c:v>
                </c:pt>
                <c:pt idx="2">
                  <c:v>Hudba</c:v>
                </c:pt>
                <c:pt idx="3">
                  <c:v>Elektronické hry</c:v>
                </c:pt>
                <c:pt idx="4">
                  <c:v>Internet</c:v>
                </c:pt>
                <c:pt idx="5">
                  <c:v>Čtení knih</c:v>
                </c:pt>
                <c:pt idx="6">
                  <c:v>Facebook</c:v>
                </c:pt>
                <c:pt idx="7">
                  <c:v>Čtení časopisů</c:v>
                </c:pt>
              </c:strCache>
            </c:strRef>
          </c:cat>
          <c:val>
            <c:numRef>
              <c:f>'Volný čas'!$Q$97:$Q$104</c:f>
              <c:numCache>
                <c:formatCode>###0</c:formatCode>
                <c:ptCount val="8"/>
                <c:pt idx="0">
                  <c:v>82.617249612702864</c:v>
                </c:pt>
                <c:pt idx="1">
                  <c:v>71.368910316983602</c:v>
                </c:pt>
                <c:pt idx="2">
                  <c:v>39.760557842207866</c:v>
                </c:pt>
                <c:pt idx="3">
                  <c:v>48.412613774748692</c:v>
                </c:pt>
                <c:pt idx="4">
                  <c:v>34.871390365972815</c:v>
                </c:pt>
                <c:pt idx="5">
                  <c:v>35.861133028316914</c:v>
                </c:pt>
                <c:pt idx="6">
                  <c:v>16.070100407847022</c:v>
                </c:pt>
                <c:pt idx="7">
                  <c:v>17.291707990628989</c:v>
                </c:pt>
              </c:numCache>
            </c:numRef>
          </c:val>
        </c:ser>
        <c:ser>
          <c:idx val="1"/>
          <c:order val="1"/>
          <c:tx>
            <c:strRef>
              <c:f>'Volný čas'!$R$96</c:f>
              <c:strCache>
                <c:ptCount val="1"/>
                <c:pt idx="0">
                  <c:v>11 - 12 let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'Volný čas'!$M$97:$M$104</c:f>
              <c:strCache>
                <c:ptCount val="8"/>
                <c:pt idx="0">
                  <c:v>Televize</c:v>
                </c:pt>
                <c:pt idx="1">
                  <c:v>Filmy, DVD</c:v>
                </c:pt>
                <c:pt idx="2">
                  <c:v>Hudba</c:v>
                </c:pt>
                <c:pt idx="3">
                  <c:v>Elektronické hry</c:v>
                </c:pt>
                <c:pt idx="4">
                  <c:v>Internet</c:v>
                </c:pt>
                <c:pt idx="5">
                  <c:v>Čtení knih</c:v>
                </c:pt>
                <c:pt idx="6">
                  <c:v>Facebook</c:v>
                </c:pt>
                <c:pt idx="7">
                  <c:v>Čtení časopisů</c:v>
                </c:pt>
              </c:strCache>
            </c:strRef>
          </c:cat>
          <c:val>
            <c:numRef>
              <c:f>'Volný čas'!$R$97:$R$104</c:f>
              <c:numCache>
                <c:formatCode>###0</c:formatCode>
                <c:ptCount val="8"/>
                <c:pt idx="0">
                  <c:v>87.997718707921919</c:v>
                </c:pt>
                <c:pt idx="1">
                  <c:v>79.696991882139343</c:v>
                </c:pt>
                <c:pt idx="2">
                  <c:v>63.173141054075728</c:v>
                </c:pt>
                <c:pt idx="3">
                  <c:v>59.114715868705126</c:v>
                </c:pt>
                <c:pt idx="4">
                  <c:v>56.187777989664305</c:v>
                </c:pt>
                <c:pt idx="5">
                  <c:v>44.552040192088086</c:v>
                </c:pt>
                <c:pt idx="6">
                  <c:v>35.794463154275753</c:v>
                </c:pt>
                <c:pt idx="7">
                  <c:v>20.696630506484439</c:v>
                </c:pt>
              </c:numCache>
            </c:numRef>
          </c:val>
        </c:ser>
        <c:ser>
          <c:idx val="2"/>
          <c:order val="2"/>
          <c:tx>
            <c:strRef>
              <c:f>'Volný čas'!$S$96</c:f>
              <c:strCache>
                <c:ptCount val="1"/>
                <c:pt idx="0">
                  <c:v>13 - 14 let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'Volný čas'!$M$97:$M$104</c:f>
              <c:strCache>
                <c:ptCount val="8"/>
                <c:pt idx="0">
                  <c:v>Televize</c:v>
                </c:pt>
                <c:pt idx="1">
                  <c:v>Filmy, DVD</c:v>
                </c:pt>
                <c:pt idx="2">
                  <c:v>Hudba</c:v>
                </c:pt>
                <c:pt idx="3">
                  <c:v>Elektronické hry</c:v>
                </c:pt>
                <c:pt idx="4">
                  <c:v>Internet</c:v>
                </c:pt>
                <c:pt idx="5">
                  <c:v>Čtení knih</c:v>
                </c:pt>
                <c:pt idx="6">
                  <c:v>Facebook</c:v>
                </c:pt>
                <c:pt idx="7">
                  <c:v>Čtení časopisů</c:v>
                </c:pt>
              </c:strCache>
            </c:strRef>
          </c:cat>
          <c:val>
            <c:numRef>
              <c:f>'Volný čas'!$S$97:$S$104</c:f>
              <c:numCache>
                <c:formatCode>###0</c:formatCode>
                <c:ptCount val="8"/>
                <c:pt idx="0">
                  <c:v>90.404800431351248</c:v>
                </c:pt>
                <c:pt idx="1">
                  <c:v>87.51097224514929</c:v>
                </c:pt>
                <c:pt idx="2">
                  <c:v>85.428823962109675</c:v>
                </c:pt>
                <c:pt idx="3">
                  <c:v>57.515081513468559</c:v>
                </c:pt>
                <c:pt idx="4">
                  <c:v>74.04065692428965</c:v>
                </c:pt>
                <c:pt idx="5">
                  <c:v>44.399623524279754</c:v>
                </c:pt>
                <c:pt idx="6">
                  <c:v>63.011829606348478</c:v>
                </c:pt>
                <c:pt idx="7">
                  <c:v>20.031383881544151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40"/>
        <c:axId val="117545600"/>
        <c:axId val="117555584"/>
      </c:barChart>
      <c:catAx>
        <c:axId val="117545600"/>
        <c:scaling>
          <c:orientation val="minMax"/>
        </c:scaling>
        <c:delete val="0"/>
        <c:axPos val="b"/>
        <c:numFmt formatCode="Vęeobecný" sourceLinked="0"/>
        <c:majorTickMark val="none"/>
        <c:minorTickMark val="none"/>
        <c:tickLblPos val="nextTo"/>
        <c:txPr>
          <a:bodyPr/>
          <a:lstStyle/>
          <a:p>
            <a:pPr>
              <a:defRPr sz="1200" b="1"/>
            </a:pPr>
            <a:endParaRPr lang="cs-CZ"/>
          </a:p>
        </c:txPr>
        <c:crossAx val="117555584"/>
        <c:crosses val="autoZero"/>
        <c:auto val="1"/>
        <c:lblAlgn val="ctr"/>
        <c:lblOffset val="100"/>
        <c:noMultiLvlLbl val="0"/>
      </c:catAx>
      <c:valAx>
        <c:axId val="117555584"/>
        <c:scaling>
          <c:orientation val="minMax"/>
        </c:scaling>
        <c:delete val="0"/>
        <c:axPos val="l"/>
        <c:majorGridlines/>
        <c:numFmt formatCode="###0" sourceLinked="1"/>
        <c:majorTickMark val="none"/>
        <c:minorTickMark val="none"/>
        <c:tickLblPos val="nextTo"/>
        <c:crossAx val="117545600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sz="1400" b="1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/>
          <a:lstStyle/>
          <a:p>
            <a:pPr>
              <a:defRPr sz="3200"/>
            </a:pPr>
            <a:r>
              <a:rPr lang="cs-CZ" sz="3200"/>
              <a:t>Kde získáváš knihy, které čteš?</a:t>
            </a:r>
          </a:p>
        </c:rich>
      </c:tx>
      <c:overlay val="0"/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'Oblíbené čtení'!$L$134</c:f>
              <c:strCache>
                <c:ptCount val="1"/>
                <c:pt idx="0">
                  <c:v>Nejčastěji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'Oblíbené čtení'!$M$133:$S$133</c:f>
              <c:strCache>
                <c:ptCount val="7"/>
                <c:pt idx="0">
                  <c:v>Ve veřejné knihovně</c:v>
                </c:pt>
                <c:pt idx="1">
                  <c:v>Dostávám jako dárek</c:v>
                </c:pt>
                <c:pt idx="2">
                  <c:v>V knihovně doma</c:v>
                </c:pt>
                <c:pt idx="3">
                  <c:v>Kupuji sám nebo s rodiči</c:v>
                </c:pt>
                <c:pt idx="4">
                  <c:v>Půjčuji od kamarádů, příbuzných</c:v>
                </c:pt>
                <c:pt idx="5">
                  <c:v>Ve školní knihovně</c:v>
                </c:pt>
                <c:pt idx="6">
                  <c:v>Jinde:</c:v>
                </c:pt>
              </c:strCache>
            </c:strRef>
          </c:cat>
          <c:val>
            <c:numRef>
              <c:f>'Oblíbené čtení'!$M$134:$S$134</c:f>
              <c:numCache>
                <c:formatCode>0%</c:formatCode>
                <c:ptCount val="7"/>
                <c:pt idx="0">
                  <c:v>0.24728307251199072</c:v>
                </c:pt>
                <c:pt idx="1">
                  <c:v>0.18605652233367687</c:v>
                </c:pt>
                <c:pt idx="2">
                  <c:v>0.14680287810956277</c:v>
                </c:pt>
                <c:pt idx="3">
                  <c:v>0.12550269226038557</c:v>
                </c:pt>
                <c:pt idx="4">
                  <c:v>0.12027873473559932</c:v>
                </c:pt>
                <c:pt idx="5">
                  <c:v>8.2417274786153141E-2</c:v>
                </c:pt>
                <c:pt idx="6">
                  <c:v>8.1896953559449977E-3</c:v>
                </c:pt>
              </c:numCache>
            </c:numRef>
          </c:val>
        </c:ser>
        <c:ser>
          <c:idx val="1"/>
          <c:order val="1"/>
          <c:tx>
            <c:strRef>
              <c:f>'Oblíbené čtení'!$L$135</c:f>
              <c:strCache>
                <c:ptCount val="1"/>
                <c:pt idx="0">
                  <c:v>Často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'Oblíbené čtení'!$M$133:$S$133</c:f>
              <c:strCache>
                <c:ptCount val="7"/>
                <c:pt idx="0">
                  <c:v>Ve veřejné knihovně</c:v>
                </c:pt>
                <c:pt idx="1">
                  <c:v>Dostávám jako dárek</c:v>
                </c:pt>
                <c:pt idx="2">
                  <c:v>V knihovně doma</c:v>
                </c:pt>
                <c:pt idx="3">
                  <c:v>Kupuji sám nebo s rodiči</c:v>
                </c:pt>
                <c:pt idx="4">
                  <c:v>Půjčuji od kamarádů, příbuzných</c:v>
                </c:pt>
                <c:pt idx="5">
                  <c:v>Ve školní knihovně</c:v>
                </c:pt>
                <c:pt idx="6">
                  <c:v>Jinde:</c:v>
                </c:pt>
              </c:strCache>
            </c:strRef>
          </c:cat>
          <c:val>
            <c:numRef>
              <c:f>'Oblíbené čtení'!$M$135:$S$135</c:f>
              <c:numCache>
                <c:formatCode>0%</c:formatCode>
                <c:ptCount val="7"/>
                <c:pt idx="0">
                  <c:v>0.16631200970637258</c:v>
                </c:pt>
                <c:pt idx="1">
                  <c:v>0.30347662000809356</c:v>
                </c:pt>
                <c:pt idx="2">
                  <c:v>0.25117140558921636</c:v>
                </c:pt>
                <c:pt idx="3">
                  <c:v>0.20351415984916632</c:v>
                </c:pt>
                <c:pt idx="4">
                  <c:v>0.23153189215299977</c:v>
                </c:pt>
                <c:pt idx="5">
                  <c:v>8.5678142918197031E-2</c:v>
                </c:pt>
                <c:pt idx="6">
                  <c:v>1.8107688924847942E-2</c:v>
                </c:pt>
              </c:numCache>
            </c:numRef>
          </c:val>
        </c:ser>
        <c:ser>
          <c:idx val="2"/>
          <c:order val="2"/>
          <c:tx>
            <c:strRef>
              <c:f>'Oblíbené čtení'!$L$136</c:f>
              <c:strCache>
                <c:ptCount val="1"/>
                <c:pt idx="0">
                  <c:v>Občas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0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'Oblíbené čtení'!$M$133:$S$133</c:f>
              <c:strCache>
                <c:ptCount val="7"/>
                <c:pt idx="0">
                  <c:v>Ve veřejné knihovně</c:v>
                </c:pt>
                <c:pt idx="1">
                  <c:v>Dostávám jako dárek</c:v>
                </c:pt>
                <c:pt idx="2">
                  <c:v>V knihovně doma</c:v>
                </c:pt>
                <c:pt idx="3">
                  <c:v>Kupuji sám nebo s rodiči</c:v>
                </c:pt>
                <c:pt idx="4">
                  <c:v>Půjčuji od kamarádů, příbuzných</c:v>
                </c:pt>
                <c:pt idx="5">
                  <c:v>Ve školní knihovně</c:v>
                </c:pt>
                <c:pt idx="6">
                  <c:v>Jinde:</c:v>
                </c:pt>
              </c:strCache>
            </c:strRef>
          </c:cat>
          <c:val>
            <c:numRef>
              <c:f>'Oblíbené čtení'!$M$136:$S$136</c:f>
              <c:numCache>
                <c:formatCode>0%</c:formatCode>
                <c:ptCount val="7"/>
                <c:pt idx="0">
                  <c:v>0.27477908847235594</c:v>
                </c:pt>
                <c:pt idx="1">
                  <c:v>0.4306802644941653</c:v>
                </c:pt>
                <c:pt idx="2">
                  <c:v>0.46012019999583986</c:v>
                </c:pt>
                <c:pt idx="3">
                  <c:v>0.48038686000983366</c:v>
                </c:pt>
                <c:pt idx="4">
                  <c:v>0.44009204547966363</c:v>
                </c:pt>
                <c:pt idx="5">
                  <c:v>0.26708491930793071</c:v>
                </c:pt>
                <c:pt idx="6">
                  <c:v>5.9578261798626186E-2</c:v>
                </c:pt>
              </c:numCache>
            </c:numRef>
          </c:val>
        </c:ser>
        <c:ser>
          <c:idx val="3"/>
          <c:order val="3"/>
          <c:tx>
            <c:strRef>
              <c:f>'Oblíbené čtení'!$L$137</c:f>
              <c:strCache>
                <c:ptCount val="1"/>
                <c:pt idx="0">
                  <c:v>Nikdy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'Oblíbené čtení'!$M$133:$S$133</c:f>
              <c:strCache>
                <c:ptCount val="7"/>
                <c:pt idx="0">
                  <c:v>Ve veřejné knihovně</c:v>
                </c:pt>
                <c:pt idx="1">
                  <c:v>Dostávám jako dárek</c:v>
                </c:pt>
                <c:pt idx="2">
                  <c:v>V knihovně doma</c:v>
                </c:pt>
                <c:pt idx="3">
                  <c:v>Kupuji sám nebo s rodiči</c:v>
                </c:pt>
                <c:pt idx="4">
                  <c:v>Půjčuji od kamarádů, příbuzných</c:v>
                </c:pt>
                <c:pt idx="5">
                  <c:v>Ve školní knihovně</c:v>
                </c:pt>
                <c:pt idx="6">
                  <c:v>Jinde:</c:v>
                </c:pt>
              </c:strCache>
            </c:strRef>
          </c:cat>
          <c:val>
            <c:numRef>
              <c:f>'Oblíbené čtení'!$M$137:$S$137</c:f>
              <c:numCache>
                <c:formatCode>0%</c:formatCode>
                <c:ptCount val="7"/>
                <c:pt idx="0">
                  <c:v>0.31162582930928068</c:v>
                </c:pt>
                <c:pt idx="1">
                  <c:v>7.9786593164064196E-2</c:v>
                </c:pt>
                <c:pt idx="2">
                  <c:v>0.14190551630538042</c:v>
                </c:pt>
                <c:pt idx="3">
                  <c:v>0.19059628788061442</c:v>
                </c:pt>
                <c:pt idx="4">
                  <c:v>0.2080973276317373</c:v>
                </c:pt>
                <c:pt idx="5">
                  <c:v>0.56481966298771935</c:v>
                </c:pt>
                <c:pt idx="6">
                  <c:v>0.91412435392058067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18014336"/>
        <c:axId val="118015872"/>
      </c:barChart>
      <c:catAx>
        <c:axId val="118014336"/>
        <c:scaling>
          <c:orientation val="maxMin"/>
        </c:scaling>
        <c:delete val="0"/>
        <c:axPos val="l"/>
        <c:numFmt formatCode="Vęeobecný" sourceLinked="0"/>
        <c:majorTickMark val="none"/>
        <c:minorTickMark val="none"/>
        <c:tickLblPos val="nextTo"/>
        <c:txPr>
          <a:bodyPr/>
          <a:lstStyle/>
          <a:p>
            <a:pPr>
              <a:defRPr sz="1600" b="1"/>
            </a:pPr>
            <a:endParaRPr lang="cs-CZ"/>
          </a:p>
        </c:txPr>
        <c:crossAx val="118015872"/>
        <c:crosses val="autoZero"/>
        <c:auto val="1"/>
        <c:lblAlgn val="ctr"/>
        <c:lblOffset val="100"/>
        <c:noMultiLvlLbl val="0"/>
      </c:catAx>
      <c:valAx>
        <c:axId val="118015872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extTo"/>
        <c:crossAx val="11801433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33411358869273194"/>
          <c:y val="0.11087689223161251"/>
          <c:w val="0.63730073097077233"/>
          <c:h val="6.1874423513666441E-2"/>
        </c:manualLayout>
      </c:layout>
      <c:overlay val="0"/>
      <c:txPr>
        <a:bodyPr/>
        <a:lstStyle/>
        <a:p>
          <a:pPr>
            <a:defRPr sz="2000" b="1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cs-CZ" sz="2000"/>
              <a:t>Jak často chodíš</a:t>
            </a:r>
            <a:r>
              <a:rPr lang="cs-CZ" sz="2000" baseline="0"/>
              <a:t> do knihovny?</a:t>
            </a:r>
            <a:endParaRPr lang="cs-CZ" sz="2000"/>
          </a:p>
        </c:rich>
      </c:tx>
      <c:overlay val="0"/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Knihovna!$L$84</c:f>
              <c:strCache>
                <c:ptCount val="1"/>
                <c:pt idx="0">
                  <c:v>Často 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8.474576271186440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977401129943503E-2"/>
                  <c:y val="5.6120653217889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Knihovna!$M$83:$P$83</c:f>
              <c:strCache>
                <c:ptCount val="4"/>
                <c:pt idx="0">
                  <c:v>Dívky 2003</c:v>
                </c:pt>
                <c:pt idx="1">
                  <c:v>Dívky 2013</c:v>
                </c:pt>
                <c:pt idx="2">
                  <c:v>Chlapci 2003</c:v>
                </c:pt>
                <c:pt idx="3">
                  <c:v>Chlapci 2013</c:v>
                </c:pt>
              </c:strCache>
            </c:strRef>
          </c:cat>
          <c:val>
            <c:numRef>
              <c:f>Knihovna!$M$84:$P$84</c:f>
              <c:numCache>
                <c:formatCode>0%</c:formatCode>
                <c:ptCount val="4"/>
                <c:pt idx="0">
                  <c:v>0.08</c:v>
                </c:pt>
                <c:pt idx="1">
                  <c:v>6.6708257265812337E-2</c:v>
                </c:pt>
                <c:pt idx="2">
                  <c:v>0.03</c:v>
                </c:pt>
                <c:pt idx="3">
                  <c:v>4.4848799636764865E-2</c:v>
                </c:pt>
              </c:numCache>
            </c:numRef>
          </c:val>
        </c:ser>
        <c:ser>
          <c:idx val="1"/>
          <c:order val="1"/>
          <c:tx>
            <c:strRef>
              <c:f>Knihovna!$L$85</c:f>
              <c:strCache>
                <c:ptCount val="1"/>
                <c:pt idx="0">
                  <c:v>Občas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Knihovna!$M$83:$P$83</c:f>
              <c:strCache>
                <c:ptCount val="4"/>
                <c:pt idx="0">
                  <c:v>Dívky 2003</c:v>
                </c:pt>
                <c:pt idx="1">
                  <c:v>Dívky 2013</c:v>
                </c:pt>
                <c:pt idx="2">
                  <c:v>Chlapci 2003</c:v>
                </c:pt>
                <c:pt idx="3">
                  <c:v>Chlapci 2013</c:v>
                </c:pt>
              </c:strCache>
            </c:strRef>
          </c:cat>
          <c:val>
            <c:numRef>
              <c:f>Knihovna!$M$85:$P$85</c:f>
              <c:numCache>
                <c:formatCode>0%</c:formatCode>
                <c:ptCount val="4"/>
                <c:pt idx="0">
                  <c:v>0.4</c:v>
                </c:pt>
                <c:pt idx="1">
                  <c:v>0.34946579180058862</c:v>
                </c:pt>
                <c:pt idx="2">
                  <c:v>0.28999999999999998</c:v>
                </c:pt>
                <c:pt idx="3">
                  <c:v>0.24509145597965407</c:v>
                </c:pt>
              </c:numCache>
            </c:numRef>
          </c:val>
        </c:ser>
        <c:ser>
          <c:idx val="2"/>
          <c:order val="2"/>
          <c:tx>
            <c:strRef>
              <c:f>Knihovna!$L$86</c:f>
              <c:strCache>
                <c:ptCount val="1"/>
                <c:pt idx="0">
                  <c:v>Zřídka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Knihovna!$M$83:$P$83</c:f>
              <c:strCache>
                <c:ptCount val="4"/>
                <c:pt idx="0">
                  <c:v>Dívky 2003</c:v>
                </c:pt>
                <c:pt idx="1">
                  <c:v>Dívky 2013</c:v>
                </c:pt>
                <c:pt idx="2">
                  <c:v>Chlapci 2003</c:v>
                </c:pt>
                <c:pt idx="3">
                  <c:v>Chlapci 2013</c:v>
                </c:pt>
              </c:strCache>
            </c:strRef>
          </c:cat>
          <c:val>
            <c:numRef>
              <c:f>Knihovna!$M$86:$P$86</c:f>
              <c:numCache>
                <c:formatCode>0%</c:formatCode>
                <c:ptCount val="4"/>
                <c:pt idx="0">
                  <c:v>0.08</c:v>
                </c:pt>
                <c:pt idx="1">
                  <c:v>0.15728660885332085</c:v>
                </c:pt>
                <c:pt idx="2">
                  <c:v>7.0000000000000007E-2</c:v>
                </c:pt>
                <c:pt idx="3">
                  <c:v>0.15900395646211737</c:v>
                </c:pt>
              </c:numCache>
            </c:numRef>
          </c:val>
        </c:ser>
        <c:ser>
          <c:idx val="3"/>
          <c:order val="3"/>
          <c:tx>
            <c:strRef>
              <c:f>Knihovna!$L$87</c:f>
              <c:strCache>
                <c:ptCount val="1"/>
                <c:pt idx="0">
                  <c:v>Byl(a) jsem tam jednou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Knihovna!$M$83:$P$83</c:f>
              <c:strCache>
                <c:ptCount val="4"/>
                <c:pt idx="0">
                  <c:v>Dívky 2003</c:v>
                </c:pt>
                <c:pt idx="1">
                  <c:v>Dívky 2013</c:v>
                </c:pt>
                <c:pt idx="2">
                  <c:v>Chlapci 2003</c:v>
                </c:pt>
                <c:pt idx="3">
                  <c:v>Chlapci 2013</c:v>
                </c:pt>
              </c:strCache>
            </c:strRef>
          </c:cat>
          <c:val>
            <c:numRef>
              <c:f>Knihovna!$M$87:$P$87</c:f>
              <c:numCache>
                <c:formatCode>0%</c:formatCode>
                <c:ptCount val="4"/>
                <c:pt idx="0">
                  <c:v>0.17</c:v>
                </c:pt>
                <c:pt idx="1">
                  <c:v>0.135112461824969</c:v>
                </c:pt>
                <c:pt idx="2">
                  <c:v>0.2</c:v>
                </c:pt>
                <c:pt idx="3">
                  <c:v>0.17503617552583847</c:v>
                </c:pt>
              </c:numCache>
            </c:numRef>
          </c:val>
        </c:ser>
        <c:ser>
          <c:idx val="4"/>
          <c:order val="4"/>
          <c:tx>
            <c:strRef>
              <c:f>Knihovna!$L$88</c:f>
              <c:strCache>
                <c:ptCount val="1"/>
                <c:pt idx="0">
                  <c:v>Nikdy jsem nebyl(a)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Knihovna!$M$83:$P$83</c:f>
              <c:strCache>
                <c:ptCount val="4"/>
                <c:pt idx="0">
                  <c:v>Dívky 2003</c:v>
                </c:pt>
                <c:pt idx="1">
                  <c:v>Dívky 2013</c:v>
                </c:pt>
                <c:pt idx="2">
                  <c:v>Chlapci 2003</c:v>
                </c:pt>
                <c:pt idx="3">
                  <c:v>Chlapci 2013</c:v>
                </c:pt>
              </c:strCache>
            </c:strRef>
          </c:cat>
          <c:val>
            <c:numRef>
              <c:f>Knihovna!$M$88:$P$88</c:f>
              <c:numCache>
                <c:formatCode>0%</c:formatCode>
                <c:ptCount val="4"/>
                <c:pt idx="0">
                  <c:v>0.28000000000000003</c:v>
                </c:pt>
                <c:pt idx="1">
                  <c:v>0.29142688025530927</c:v>
                </c:pt>
                <c:pt idx="2">
                  <c:v>0.42</c:v>
                </c:pt>
                <c:pt idx="3">
                  <c:v>0.37601961239562526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18224384"/>
        <c:axId val="118225920"/>
      </c:barChart>
      <c:catAx>
        <c:axId val="118224384"/>
        <c:scaling>
          <c:orientation val="maxMin"/>
        </c:scaling>
        <c:delete val="0"/>
        <c:axPos val="l"/>
        <c:numFmt formatCode="Vęeobecný" sourceLinked="0"/>
        <c:majorTickMark val="none"/>
        <c:minorTickMark val="none"/>
        <c:tickLblPos val="nextTo"/>
        <c:txPr>
          <a:bodyPr/>
          <a:lstStyle/>
          <a:p>
            <a:pPr>
              <a:defRPr sz="1800" b="1"/>
            </a:pPr>
            <a:endParaRPr lang="cs-CZ"/>
          </a:p>
        </c:txPr>
        <c:crossAx val="118225920"/>
        <c:crosses val="autoZero"/>
        <c:auto val="1"/>
        <c:lblAlgn val="ctr"/>
        <c:lblOffset val="100"/>
        <c:noMultiLvlLbl val="0"/>
      </c:catAx>
      <c:valAx>
        <c:axId val="118225920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extTo"/>
        <c:crossAx val="118224384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sz="1400" b="1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cs-CZ" sz="2000" dirty="0" smtClean="0"/>
              <a:t>Školní a veřejná knihovna</a:t>
            </a:r>
            <a:endParaRPr lang="cs-CZ" sz="2000" dirty="0"/>
          </a:p>
        </c:rich>
      </c:tx>
      <c:overlay val="0"/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Knihovna!$K$140</c:f>
              <c:strCache>
                <c:ptCount val="1"/>
                <c:pt idx="0">
                  <c:v>Často 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5.6497175141242938E-2"/>
                  <c:y val="8.418318930137077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6.2146892655367179E-2"/>
                  <c:y val="2.8060326608944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solidFill>
                      <a:schemeClr val="tx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Knihovna!$L$139:$M$139</c:f>
              <c:strCache>
                <c:ptCount val="2"/>
                <c:pt idx="0">
                  <c:v>Školní knihovna</c:v>
                </c:pt>
                <c:pt idx="1">
                  <c:v>Veřejná knihovna</c:v>
                </c:pt>
              </c:strCache>
            </c:strRef>
          </c:cat>
          <c:val>
            <c:numRef>
              <c:f>Knihovna!$L$140:$M$140</c:f>
              <c:numCache>
                <c:formatCode>###0%</c:formatCode>
                <c:ptCount val="2"/>
                <c:pt idx="0">
                  <c:v>3.722189671177123E-2</c:v>
                </c:pt>
                <c:pt idx="1">
                  <c:v>5.5469919344486668E-2</c:v>
                </c:pt>
              </c:numCache>
            </c:numRef>
          </c:val>
        </c:ser>
        <c:ser>
          <c:idx val="1"/>
          <c:order val="1"/>
          <c:tx>
            <c:strRef>
              <c:f>Knihovna!$K$141</c:f>
              <c:strCache>
                <c:ptCount val="1"/>
                <c:pt idx="0">
                  <c:v>Občas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Knihovna!$L$139:$M$139</c:f>
              <c:strCache>
                <c:ptCount val="2"/>
                <c:pt idx="0">
                  <c:v>Školní knihovna</c:v>
                </c:pt>
                <c:pt idx="1">
                  <c:v>Veřejná knihovna</c:v>
                </c:pt>
              </c:strCache>
            </c:strRef>
          </c:cat>
          <c:val>
            <c:numRef>
              <c:f>Knihovna!$L$141:$M$141</c:f>
              <c:numCache>
                <c:formatCode>###0%</c:formatCode>
                <c:ptCount val="2"/>
                <c:pt idx="0">
                  <c:v>0.14502152924949965</c:v>
                </c:pt>
                <c:pt idx="1">
                  <c:v>0.29580507998535699</c:v>
                </c:pt>
              </c:numCache>
            </c:numRef>
          </c:val>
        </c:ser>
        <c:ser>
          <c:idx val="2"/>
          <c:order val="2"/>
          <c:tx>
            <c:strRef>
              <c:f>Knihovna!$K$142</c:f>
              <c:strCache>
                <c:ptCount val="1"/>
                <c:pt idx="0">
                  <c:v>Zřídka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Knihovna!$L$139:$M$139</c:f>
              <c:strCache>
                <c:ptCount val="2"/>
                <c:pt idx="0">
                  <c:v>Školní knihovna</c:v>
                </c:pt>
                <c:pt idx="1">
                  <c:v>Veřejná knihovna</c:v>
                </c:pt>
              </c:strCache>
            </c:strRef>
          </c:cat>
          <c:val>
            <c:numRef>
              <c:f>Knihovna!$L$142:$M$142</c:f>
              <c:numCache>
                <c:formatCode>###0%</c:formatCode>
                <c:ptCount val="2"/>
                <c:pt idx="0">
                  <c:v>0.15627152690937487</c:v>
                </c:pt>
                <c:pt idx="1">
                  <c:v>0.15816952795788197</c:v>
                </c:pt>
              </c:numCache>
            </c:numRef>
          </c:val>
        </c:ser>
        <c:ser>
          <c:idx val="3"/>
          <c:order val="3"/>
          <c:tx>
            <c:strRef>
              <c:f>Knihovna!$K$143</c:f>
              <c:strCache>
                <c:ptCount val="1"/>
                <c:pt idx="0">
                  <c:v>Byl(a) jsem tam jednou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Knihovna!$L$139:$M$139</c:f>
              <c:strCache>
                <c:ptCount val="2"/>
                <c:pt idx="0">
                  <c:v>Školní knihovna</c:v>
                </c:pt>
                <c:pt idx="1">
                  <c:v>Veřejná knihovna</c:v>
                </c:pt>
              </c:strCache>
            </c:strRef>
          </c:cat>
          <c:val>
            <c:numRef>
              <c:f>Knihovna!$L$143:$M$143</c:f>
              <c:numCache>
                <c:formatCode>###0%</c:formatCode>
                <c:ptCount val="2"/>
                <c:pt idx="0">
                  <c:v>0.1473803078626118</c:v>
                </c:pt>
                <c:pt idx="1">
                  <c:v>0.15563795670497038</c:v>
                </c:pt>
              </c:numCache>
            </c:numRef>
          </c:val>
        </c:ser>
        <c:ser>
          <c:idx val="4"/>
          <c:order val="4"/>
          <c:tx>
            <c:strRef>
              <c:f>Knihovna!$K$144</c:f>
              <c:strCache>
                <c:ptCount val="1"/>
                <c:pt idx="0">
                  <c:v>Nikdy jsem nebyl(a)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Knihovna!$L$139:$M$139</c:f>
              <c:strCache>
                <c:ptCount val="2"/>
                <c:pt idx="0">
                  <c:v>Školní knihovna</c:v>
                </c:pt>
                <c:pt idx="1">
                  <c:v>Veřejná knihovna</c:v>
                </c:pt>
              </c:strCache>
            </c:strRef>
          </c:cat>
          <c:val>
            <c:numRef>
              <c:f>Knihovna!$L$144:$M$144</c:f>
              <c:numCache>
                <c:formatCode>###0%</c:formatCode>
                <c:ptCount val="2"/>
                <c:pt idx="0">
                  <c:v>0.51410473926674094</c:v>
                </c:pt>
                <c:pt idx="1">
                  <c:v>0.33491751600730241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24172160"/>
        <c:axId val="124173696"/>
      </c:barChart>
      <c:catAx>
        <c:axId val="124172160"/>
        <c:scaling>
          <c:orientation val="maxMin"/>
        </c:scaling>
        <c:delete val="0"/>
        <c:axPos val="l"/>
        <c:numFmt formatCode="Vęeobecný" sourceLinked="0"/>
        <c:majorTickMark val="none"/>
        <c:minorTickMark val="none"/>
        <c:tickLblPos val="nextTo"/>
        <c:txPr>
          <a:bodyPr/>
          <a:lstStyle/>
          <a:p>
            <a:pPr>
              <a:defRPr sz="2800" b="1"/>
            </a:pPr>
            <a:endParaRPr lang="cs-CZ"/>
          </a:p>
        </c:txPr>
        <c:crossAx val="124173696"/>
        <c:crosses val="autoZero"/>
        <c:auto val="1"/>
        <c:lblAlgn val="ctr"/>
        <c:lblOffset val="100"/>
        <c:noMultiLvlLbl val="0"/>
      </c:catAx>
      <c:valAx>
        <c:axId val="124173696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extTo"/>
        <c:crossAx val="124172160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sz="1400" b="1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/>
              <a:t>Chodíš do knihovny rád/a?</a:t>
            </a:r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dLbls>
            <c:dLbl>
              <c:idx val="0"/>
              <c:spPr/>
              <c:txPr>
                <a:bodyPr/>
                <a:lstStyle/>
                <a:p>
                  <a:pPr>
                    <a:defRPr sz="1400" b="1">
                      <a:solidFill>
                        <a:schemeClr val="bg1"/>
                      </a:solidFill>
                    </a:defRPr>
                  </a:pPr>
                  <a:endParaRPr lang="cs-CZ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tx>
                <c:rich>
                  <a:bodyPr/>
                  <a:lstStyle/>
                  <a:p>
                    <a:pPr>
                      <a:defRPr sz="1400" b="1">
                        <a:solidFill>
                          <a:schemeClr val="bg1"/>
                        </a:solidFill>
                      </a:defRPr>
                    </a:pPr>
                    <a:r>
                      <a:rPr lang="en-US" err="1"/>
                      <a:t>Spíše</a:t>
                    </a:r>
                    <a:r>
                      <a:rPr lang="en-US"/>
                      <a:t> </a:t>
                    </a:r>
                    <a:r>
                      <a:rPr lang="en-US" smtClean="0"/>
                      <a:t>rád</a:t>
                    </a:r>
                    <a:r>
                      <a:rPr lang="en-US"/>
                      <a:t>
56%</a:t>
                    </a:r>
                  </a:p>
                </c:rich>
              </c:tx>
              <c:spPr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err="1">
                        <a:solidFill>
                          <a:schemeClr val="bg1"/>
                        </a:solidFill>
                      </a:rPr>
                      <a:t>Spíše</a:t>
                    </a:r>
                    <a:r>
                      <a:rPr lang="en-US">
                        <a:solidFill>
                          <a:schemeClr val="bg1"/>
                        </a:solidFill>
                      </a:rPr>
                      <a:t> </a:t>
                    </a:r>
                    <a:r>
                      <a:rPr lang="en-US" smtClean="0">
                        <a:solidFill>
                          <a:schemeClr val="bg1"/>
                        </a:solidFill>
                      </a:rPr>
                      <a:t>nerad</a:t>
                    </a:r>
                    <a:r>
                      <a:rPr lang="en-US" baseline="0" smtClean="0">
                        <a:solidFill>
                          <a:schemeClr val="bg1"/>
                        </a:solidFill>
                      </a:rPr>
                      <a:t> </a:t>
                    </a:r>
                    <a:r>
                      <a:rPr lang="en-US" smtClean="0">
                        <a:solidFill>
                          <a:schemeClr val="bg1"/>
                        </a:solidFill>
                      </a:rPr>
                      <a:t>16</a:t>
                    </a:r>
                    <a:r>
                      <a:rPr lang="en-US">
                        <a:solidFill>
                          <a:schemeClr val="bg1"/>
                        </a:solidFill>
                      </a:rPr>
                      <a:t>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err="1"/>
                      <a:t>Velice</a:t>
                    </a:r>
                    <a:r>
                      <a:rPr lang="en-US"/>
                      <a:t> </a:t>
                    </a:r>
                    <a:r>
                      <a:rPr lang="en-US" smtClean="0"/>
                      <a:t>nerad</a:t>
                    </a:r>
                    <a:r>
                      <a:rPr lang="en-US"/>
                      <a:t>
1%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cs-CZ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Knihovna!$J$202:$J$205</c:f>
              <c:strCache>
                <c:ptCount val="4"/>
                <c:pt idx="0">
                  <c:v>Velice rád(a)</c:v>
                </c:pt>
                <c:pt idx="1">
                  <c:v>Spíše rád(a)</c:v>
                </c:pt>
                <c:pt idx="2">
                  <c:v>Spíše nerad(a)</c:v>
                </c:pt>
                <c:pt idx="3">
                  <c:v>Velice nerad(a)</c:v>
                </c:pt>
              </c:strCache>
            </c:strRef>
          </c:cat>
          <c:val>
            <c:numRef>
              <c:f>Knihovna!$K$202:$K$205</c:f>
              <c:numCache>
                <c:formatCode>###0%</c:formatCode>
                <c:ptCount val="4"/>
                <c:pt idx="0">
                  <c:v>0.26556795845362635</c:v>
                </c:pt>
                <c:pt idx="1">
                  <c:v>0.55879046137371047</c:v>
                </c:pt>
                <c:pt idx="2">
                  <c:v>0.16499896593423086</c:v>
                </c:pt>
                <c:pt idx="3">
                  <c:v>1.0642614238432747E-2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/>
              <a:t>Proč</a:t>
            </a:r>
            <a:r>
              <a:rPr lang="cs-CZ" baseline="0"/>
              <a:t> nechodíš do knihovny?</a:t>
            </a:r>
            <a:endParaRPr lang="cs-CZ"/>
          </a:p>
        </c:rich>
      </c:tx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Knihovna!$U$271:$U$285</c:f>
              <c:strCache>
                <c:ptCount val="15"/>
                <c:pt idx="0">
                  <c:v>Jinou zábavu</c:v>
                </c:pt>
                <c:pt idx="1">
                  <c:v>Nezajímají mě knihy</c:v>
                </c:pt>
                <c:pt idx="2">
                  <c:v>Nechce se mi tam</c:v>
                </c:pt>
                <c:pt idx="3">
                  <c:v>Mám knihy doma</c:v>
                </c:pt>
                <c:pt idx="4">
                  <c:v>Možná začnu chodit</c:v>
                </c:pt>
                <c:pt idx="5">
                  <c:v>Knihy si získávám jinde</c:v>
                </c:pt>
                <c:pt idx="6">
                  <c:v>Nevím</c:v>
                </c:pt>
                <c:pt idx="7">
                  <c:v>Nemám čas</c:v>
                </c:pt>
                <c:pt idx="8">
                  <c:v>Nelíbí se mi tam</c:v>
                </c:pt>
                <c:pt idx="9">
                  <c:v>Nemají knížky, co chci</c:v>
                </c:pt>
                <c:pt idx="10">
                  <c:v>Nesmím chodit bez rodičů</c:v>
                </c:pt>
                <c:pt idx="11">
                  <c:v>Nemám blízko knihovnu</c:v>
                </c:pt>
                <c:pt idx="12">
                  <c:v>Nemohu si povídat, poslouchat hudbu</c:v>
                </c:pt>
                <c:pt idx="13">
                  <c:v>Mám jiný důvod</c:v>
                </c:pt>
                <c:pt idx="14">
                  <c:v>Pracovnice nebyly ochotné</c:v>
                </c:pt>
              </c:strCache>
            </c:strRef>
          </c:cat>
          <c:val>
            <c:numRef>
              <c:f>Knihovna!$V$271:$V$285</c:f>
              <c:numCache>
                <c:formatCode>###0%</c:formatCode>
                <c:ptCount val="15"/>
                <c:pt idx="0">
                  <c:v>0.5396080399581783</c:v>
                </c:pt>
                <c:pt idx="1">
                  <c:v>0.46549099523821974</c:v>
                </c:pt>
                <c:pt idx="2">
                  <c:v>0.42055889497727428</c:v>
                </c:pt>
                <c:pt idx="3">
                  <c:v>0.25819247352644331</c:v>
                </c:pt>
                <c:pt idx="4">
                  <c:v>0.19275419410354652</c:v>
                </c:pt>
                <c:pt idx="5">
                  <c:v>0.18656239136066824</c:v>
                </c:pt>
                <c:pt idx="6">
                  <c:v>0.13681394605761449</c:v>
                </c:pt>
                <c:pt idx="7">
                  <c:v>0.11184447090142198</c:v>
                </c:pt>
                <c:pt idx="8">
                  <c:v>0.10934538502019808</c:v>
                </c:pt>
                <c:pt idx="9">
                  <c:v>6.7883206536188928E-2</c:v>
                </c:pt>
                <c:pt idx="10">
                  <c:v>6.3042854020023881E-2</c:v>
                </c:pt>
                <c:pt idx="11">
                  <c:v>5.3835979286913284E-2</c:v>
                </c:pt>
                <c:pt idx="12">
                  <c:v>2.8973159419657734E-2</c:v>
                </c:pt>
                <c:pt idx="13">
                  <c:v>2.8214973420912049E-2</c:v>
                </c:pt>
                <c:pt idx="14">
                  <c:v>1.7051294176816001E-2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24839040"/>
        <c:axId val="125112320"/>
      </c:barChart>
      <c:catAx>
        <c:axId val="124839040"/>
        <c:scaling>
          <c:orientation val="maxMin"/>
        </c:scaling>
        <c:delete val="0"/>
        <c:axPos val="l"/>
        <c:numFmt formatCode="Vęeobecný" sourceLinked="0"/>
        <c:majorTickMark val="none"/>
        <c:minorTickMark val="none"/>
        <c:tickLblPos val="nextTo"/>
        <c:txPr>
          <a:bodyPr/>
          <a:lstStyle/>
          <a:p>
            <a:pPr>
              <a:defRPr sz="1400" b="1"/>
            </a:pPr>
            <a:endParaRPr lang="cs-CZ"/>
          </a:p>
        </c:txPr>
        <c:crossAx val="125112320"/>
        <c:crosses val="autoZero"/>
        <c:auto val="1"/>
        <c:lblAlgn val="ctr"/>
        <c:lblOffset val="100"/>
        <c:noMultiLvlLbl val="0"/>
      </c:catAx>
      <c:valAx>
        <c:axId val="125112320"/>
        <c:scaling>
          <c:orientation val="minMax"/>
        </c:scaling>
        <c:delete val="1"/>
        <c:axPos val="t"/>
        <c:numFmt formatCode="###0%" sourceLinked="1"/>
        <c:majorTickMark val="none"/>
        <c:minorTickMark val="none"/>
        <c:tickLblPos val="nextTo"/>
        <c:crossAx val="12483904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</c:dPt>
          <c:dPt>
            <c:idx val="6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</c:dPt>
          <c:dPt>
            <c:idx val="7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</c:dPt>
          <c:dPt>
            <c:idx val="8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</c:dPt>
          <c:dPt>
            <c:idx val="1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'Veřejná knihovna'!$T$16:$T$26</c:f>
              <c:strCache>
                <c:ptCount val="11"/>
                <c:pt idx="0">
                  <c:v>Půjčuji si knihy domů</c:v>
                </c:pt>
                <c:pt idx="1">
                  <c:v>Chodím se školou na besedy</c:v>
                </c:pt>
                <c:pt idx="2">
                  <c:v>Bavím se s kamarády</c:v>
                </c:pt>
                <c:pt idx="3">
                  <c:v>Hledám informace do školy, píšu úkoly</c:v>
                </c:pt>
                <c:pt idx="4">
                  <c:v>Čtu si časopisy a noviny v knihovně</c:v>
                </c:pt>
                <c:pt idx="5">
                  <c:v>Půjčuji si časopisy a noviny domů</c:v>
                </c:pt>
                <c:pt idx="6">
                  <c:v>Chodím na internet</c:v>
                </c:pt>
                <c:pt idx="7">
                  <c:v>Navštěvuji - Noc s Andersenem</c:v>
                </c:pt>
                <c:pt idx="8">
                  <c:v>Čtu si naučnou literaturu</c:v>
                </c:pt>
                <c:pt idx="9">
                  <c:v>Půjčuji si filmy, CD a DVD domů</c:v>
                </c:pt>
                <c:pt idx="10">
                  <c:v>Hraju si </c:v>
                </c:pt>
              </c:strCache>
            </c:strRef>
          </c:cat>
          <c:val>
            <c:numRef>
              <c:f>'Veřejná knihovna'!$U$16:$U$26</c:f>
              <c:numCache>
                <c:formatCode>###0%</c:formatCode>
                <c:ptCount val="11"/>
                <c:pt idx="0">
                  <c:v>0.9250176354440055</c:v>
                </c:pt>
                <c:pt idx="1">
                  <c:v>0.35476025448526521</c:v>
                </c:pt>
                <c:pt idx="2">
                  <c:v>0.29026073036700778</c:v>
                </c:pt>
                <c:pt idx="3">
                  <c:v>0.21799972819882124</c:v>
                </c:pt>
                <c:pt idx="4">
                  <c:v>0.2094498340576256</c:v>
                </c:pt>
                <c:pt idx="5">
                  <c:v>0.20147270150438021</c:v>
                </c:pt>
                <c:pt idx="6">
                  <c:v>0.15673898005176978</c:v>
                </c:pt>
                <c:pt idx="7">
                  <c:v>0.15451526687043332</c:v>
                </c:pt>
                <c:pt idx="8">
                  <c:v>0.13531089115057207</c:v>
                </c:pt>
                <c:pt idx="9">
                  <c:v>6.5441389720313825E-2</c:v>
                </c:pt>
                <c:pt idx="10">
                  <c:v>4.6717731786476077E-2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25164928"/>
        <c:axId val="125699200"/>
      </c:barChart>
      <c:catAx>
        <c:axId val="125164928"/>
        <c:scaling>
          <c:orientation val="maxMin"/>
        </c:scaling>
        <c:delete val="0"/>
        <c:axPos val="l"/>
        <c:numFmt formatCode="Vęeobecný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25699200"/>
        <c:crosses val="autoZero"/>
        <c:auto val="1"/>
        <c:lblAlgn val="ctr"/>
        <c:lblOffset val="100"/>
        <c:noMultiLvlLbl val="0"/>
      </c:catAx>
      <c:valAx>
        <c:axId val="125699200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##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251649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3200" b="1" i="0" u="none" strike="noStrike" baseline="0">
                <a:effectLst/>
              </a:rPr>
              <a:t>Jak ses o veřejné knihovně, kam chodíš, dozvěděl(a)?</a:t>
            </a:r>
            <a:endParaRPr lang="cs-CZ" sz="3200" b="1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'Veřejná knihovna'!$L$329</c:f>
              <c:strCache>
                <c:ptCount val="1"/>
                <c:pt idx="0">
                  <c:v>Od rodičů, příbuzných, sourozenců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'Veřejná knihovna'!$M$328:$N$328</c:f>
              <c:strCache>
                <c:ptCount val="2"/>
                <c:pt idx="0">
                  <c:v>Všichni</c:v>
                </c:pt>
                <c:pt idx="1">
                  <c:v>Nečtenáři</c:v>
                </c:pt>
              </c:strCache>
            </c:strRef>
          </c:cat>
          <c:val>
            <c:numRef>
              <c:f>'Veřejná knihovna'!$M$329:$N$329</c:f>
              <c:numCache>
                <c:formatCode>0%</c:formatCode>
                <c:ptCount val="2"/>
                <c:pt idx="0" formatCode="###0%">
                  <c:v>0.51643323824614762</c:v>
                </c:pt>
                <c:pt idx="1">
                  <c:v>0.39660786110236529</c:v>
                </c:pt>
              </c:numCache>
            </c:numRef>
          </c:val>
        </c:ser>
        <c:ser>
          <c:idx val="1"/>
          <c:order val="1"/>
          <c:tx>
            <c:strRef>
              <c:f>'Veřejná knihovna'!$L$330</c:f>
              <c:strCache>
                <c:ptCount val="1"/>
                <c:pt idx="0">
                  <c:v>Z návštěvy knihovny se školou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'Veřejná knihovna'!$M$328:$N$328</c:f>
              <c:strCache>
                <c:ptCount val="2"/>
                <c:pt idx="0">
                  <c:v>Všichni</c:v>
                </c:pt>
                <c:pt idx="1">
                  <c:v>Nečtenáři</c:v>
                </c:pt>
              </c:strCache>
            </c:strRef>
          </c:cat>
          <c:val>
            <c:numRef>
              <c:f>'Veřejná knihovna'!$M$330:$N$330</c:f>
              <c:numCache>
                <c:formatCode>0%</c:formatCode>
                <c:ptCount val="2"/>
                <c:pt idx="0" formatCode="###0%">
                  <c:v>0.22477275577532896</c:v>
                </c:pt>
                <c:pt idx="1">
                  <c:v>0.44533682944472269</c:v>
                </c:pt>
              </c:numCache>
            </c:numRef>
          </c:val>
        </c:ser>
        <c:ser>
          <c:idx val="2"/>
          <c:order val="2"/>
          <c:tx>
            <c:strRef>
              <c:f>'Veřejná knihovna'!$L$331</c:f>
              <c:strCache>
                <c:ptCount val="1"/>
                <c:pt idx="0">
                  <c:v>Od kamarádů, spolužáků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'Veřejná knihovna'!$M$328:$N$328</c:f>
              <c:strCache>
                <c:ptCount val="2"/>
                <c:pt idx="0">
                  <c:v>Všichni</c:v>
                </c:pt>
                <c:pt idx="1">
                  <c:v>Nečtenáři</c:v>
                </c:pt>
              </c:strCache>
            </c:strRef>
          </c:cat>
          <c:val>
            <c:numRef>
              <c:f>'Veřejná knihovna'!$M$331:$N$331</c:f>
              <c:numCache>
                <c:formatCode>0%</c:formatCode>
                <c:ptCount val="2"/>
                <c:pt idx="0" formatCode="###0%">
                  <c:v>0.17675622003132274</c:v>
                </c:pt>
                <c:pt idx="1">
                  <c:v>0.11735210812985394</c:v>
                </c:pt>
              </c:numCache>
            </c:numRef>
          </c:val>
        </c:ser>
        <c:ser>
          <c:idx val="3"/>
          <c:order val="3"/>
          <c:tx>
            <c:strRef>
              <c:f>'Veřejná knihovna'!$L$332</c:f>
              <c:strCache>
                <c:ptCount val="1"/>
                <c:pt idx="0">
                  <c:v>Z informačních letáků ve městě, ve škole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'Veřejná knihovna'!$M$328:$N$328</c:f>
              <c:strCache>
                <c:ptCount val="2"/>
                <c:pt idx="0">
                  <c:v>Všichni</c:v>
                </c:pt>
                <c:pt idx="1">
                  <c:v>Nečtenáři</c:v>
                </c:pt>
              </c:strCache>
            </c:strRef>
          </c:cat>
          <c:val>
            <c:numRef>
              <c:f>'Veřejná knihovna'!$M$332:$N$332</c:f>
              <c:numCache>
                <c:formatCode>0%</c:formatCode>
                <c:ptCount val="2"/>
                <c:pt idx="0" formatCode="###0%">
                  <c:v>5.6290198792007598E-2</c:v>
                </c:pt>
                <c:pt idx="1">
                  <c:v>4.0703201323058026E-2</c:v>
                </c:pt>
              </c:numCache>
            </c:numRef>
          </c:val>
        </c:ser>
        <c:ser>
          <c:idx val="4"/>
          <c:order val="4"/>
          <c:tx>
            <c:strRef>
              <c:f>'Veřejná knihovna'!$L$333</c:f>
              <c:strCache>
                <c:ptCount val="1"/>
                <c:pt idx="0">
                  <c:v>Jinak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'Veřejná knihovna'!$M$328:$N$328</c:f>
              <c:strCache>
                <c:ptCount val="2"/>
                <c:pt idx="0">
                  <c:v>Všichni</c:v>
                </c:pt>
                <c:pt idx="1">
                  <c:v>Nečtenáři</c:v>
                </c:pt>
              </c:strCache>
            </c:strRef>
          </c:cat>
          <c:val>
            <c:numRef>
              <c:f>'Veřejná knihovna'!$M$333:$N$333</c:f>
              <c:numCache>
                <c:formatCode>0%</c:formatCode>
                <c:ptCount val="2"/>
                <c:pt idx="0" formatCode="###0%">
                  <c:v>2.440100791764269E-2</c:v>
                </c:pt>
                <c:pt idx="1">
                  <c:v>0</c:v>
                </c:pt>
              </c:numCache>
            </c:numRef>
          </c:val>
        </c:ser>
        <c:ser>
          <c:idx val="5"/>
          <c:order val="5"/>
          <c:tx>
            <c:strRef>
              <c:f>'Veřejná knihovna'!$L$334</c:f>
              <c:strCache>
                <c:ptCount val="1"/>
                <c:pt idx="0">
                  <c:v>Z televize, rádia, facebooku apod.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0"/>
                  <c:y val="1.90423069080091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'Veřejná knihovna'!$M$328:$N$328</c:f>
              <c:strCache>
                <c:ptCount val="2"/>
                <c:pt idx="0">
                  <c:v>Všichni</c:v>
                </c:pt>
                <c:pt idx="1">
                  <c:v>Nečtenáři</c:v>
                </c:pt>
              </c:strCache>
            </c:strRef>
          </c:cat>
          <c:val>
            <c:numRef>
              <c:f>'Veřejná knihovna'!$M$334:$N$334</c:f>
              <c:numCache>
                <c:formatCode>0%</c:formatCode>
                <c:ptCount val="2"/>
                <c:pt idx="0" formatCode="###0%">
                  <c:v>1.3465792375513081E-3</c:v>
                </c:pt>
                <c:pt idx="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5908096"/>
        <c:axId val="125909632"/>
      </c:barChart>
      <c:catAx>
        <c:axId val="125908096"/>
        <c:scaling>
          <c:orientation val="maxMin"/>
        </c:scaling>
        <c:delete val="0"/>
        <c:axPos val="l"/>
        <c:numFmt formatCode="Vęeobecný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25909632"/>
        <c:crosses val="autoZero"/>
        <c:auto val="1"/>
        <c:lblAlgn val="ctr"/>
        <c:lblOffset val="100"/>
        <c:noMultiLvlLbl val="0"/>
      </c:catAx>
      <c:valAx>
        <c:axId val="125909632"/>
        <c:scaling>
          <c:orientation val="minMax"/>
        </c:scaling>
        <c:delete val="1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crossAx val="125908096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2800" b="1"/>
              <a:t>S kým chodíš do knihovny?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'Veřejná knihovna'!$L$415</c:f>
              <c:strCache>
                <c:ptCount val="1"/>
                <c:pt idx="0">
                  <c:v>S kamarádem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'Veřejná knihovna'!$K$416:$K$418</c:f>
              <c:strCache>
                <c:ptCount val="3"/>
                <c:pt idx="0">
                  <c:v>9 - 10 let</c:v>
                </c:pt>
                <c:pt idx="1">
                  <c:v>11 - 12 let</c:v>
                </c:pt>
                <c:pt idx="2">
                  <c:v>13 - 14 let</c:v>
                </c:pt>
              </c:strCache>
            </c:strRef>
          </c:cat>
          <c:val>
            <c:numRef>
              <c:f>'Veřejná knihovna'!$L$416:$L$418</c:f>
              <c:numCache>
                <c:formatCode>0%</c:formatCode>
                <c:ptCount val="3"/>
                <c:pt idx="0">
                  <c:v>0.31061540082956768</c:v>
                </c:pt>
                <c:pt idx="1">
                  <c:v>0.42744454675816401</c:v>
                </c:pt>
                <c:pt idx="2">
                  <c:v>0.50103840746801243</c:v>
                </c:pt>
              </c:numCache>
            </c:numRef>
          </c:val>
        </c:ser>
        <c:ser>
          <c:idx val="1"/>
          <c:order val="1"/>
          <c:tx>
            <c:strRef>
              <c:f>'Veřejná knihovna'!$M$415</c:f>
              <c:strCache>
                <c:ptCount val="1"/>
                <c:pt idx="0">
                  <c:v>Se školou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'Veřejná knihovna'!$K$416:$K$418</c:f>
              <c:strCache>
                <c:ptCount val="3"/>
                <c:pt idx="0">
                  <c:v>9 - 10 let</c:v>
                </c:pt>
                <c:pt idx="1">
                  <c:v>11 - 12 let</c:v>
                </c:pt>
                <c:pt idx="2">
                  <c:v>13 - 14 let</c:v>
                </c:pt>
              </c:strCache>
            </c:strRef>
          </c:cat>
          <c:val>
            <c:numRef>
              <c:f>'Veřejná knihovna'!$M$416:$M$418</c:f>
              <c:numCache>
                <c:formatCode>0%</c:formatCode>
                <c:ptCount val="3"/>
                <c:pt idx="0">
                  <c:v>0.10411461900582228</c:v>
                </c:pt>
                <c:pt idx="1">
                  <c:v>7.5950724583884008E-2</c:v>
                </c:pt>
                <c:pt idx="2">
                  <c:v>4.0677323629772971E-2</c:v>
                </c:pt>
              </c:numCache>
            </c:numRef>
          </c:val>
        </c:ser>
        <c:ser>
          <c:idx val="2"/>
          <c:order val="2"/>
          <c:tx>
            <c:strRef>
              <c:f>'Veřejná knihovna'!$N$415</c:f>
              <c:strCache>
                <c:ptCount val="1"/>
                <c:pt idx="0">
                  <c:v>S rodiči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'Veřejná knihovna'!$K$416:$K$418</c:f>
              <c:strCache>
                <c:ptCount val="3"/>
                <c:pt idx="0">
                  <c:v>9 - 10 let</c:v>
                </c:pt>
                <c:pt idx="1">
                  <c:v>11 - 12 let</c:v>
                </c:pt>
                <c:pt idx="2">
                  <c:v>13 - 14 let</c:v>
                </c:pt>
              </c:strCache>
            </c:strRef>
          </c:cat>
          <c:val>
            <c:numRef>
              <c:f>'Veřejná knihovna'!$N$416:$N$418</c:f>
              <c:numCache>
                <c:formatCode>0%</c:formatCode>
                <c:ptCount val="3"/>
                <c:pt idx="0">
                  <c:v>0.34395626928452588</c:v>
                </c:pt>
                <c:pt idx="1">
                  <c:v>0.19840441912272788</c:v>
                </c:pt>
                <c:pt idx="2">
                  <c:v>6.5523553156101255E-2</c:v>
                </c:pt>
              </c:numCache>
            </c:numRef>
          </c:val>
        </c:ser>
        <c:ser>
          <c:idx val="3"/>
          <c:order val="3"/>
          <c:tx>
            <c:strRef>
              <c:f>'Veřejná knihovna'!$O$415</c:f>
              <c:strCache>
                <c:ptCount val="1"/>
                <c:pt idx="0">
                  <c:v>Se sourozencem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'Veřejná knihovna'!$K$416:$K$418</c:f>
              <c:strCache>
                <c:ptCount val="3"/>
                <c:pt idx="0">
                  <c:v>9 - 10 let</c:v>
                </c:pt>
                <c:pt idx="1">
                  <c:v>11 - 12 let</c:v>
                </c:pt>
                <c:pt idx="2">
                  <c:v>13 - 14 let</c:v>
                </c:pt>
              </c:strCache>
            </c:strRef>
          </c:cat>
          <c:val>
            <c:numRef>
              <c:f>'Veřejná knihovna'!$O$416:$O$418</c:f>
              <c:numCache>
                <c:formatCode>0%</c:formatCode>
                <c:ptCount val="3"/>
                <c:pt idx="0">
                  <c:v>0.1175207517749243</c:v>
                </c:pt>
                <c:pt idx="1">
                  <c:v>7.3611137770838719E-2</c:v>
                </c:pt>
                <c:pt idx="2">
                  <c:v>5.4876163980846708E-2</c:v>
                </c:pt>
              </c:numCache>
            </c:numRef>
          </c:val>
        </c:ser>
        <c:ser>
          <c:idx val="4"/>
          <c:order val="4"/>
          <c:tx>
            <c:strRef>
              <c:f>'Veřejná knihovna'!$P$415</c:f>
              <c:strCache>
                <c:ptCount val="1"/>
                <c:pt idx="0">
                  <c:v>Sám/sama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'Veřejná knihovna'!$K$416:$K$418</c:f>
              <c:strCache>
                <c:ptCount val="3"/>
                <c:pt idx="0">
                  <c:v>9 - 10 let</c:v>
                </c:pt>
                <c:pt idx="1">
                  <c:v>11 - 12 let</c:v>
                </c:pt>
                <c:pt idx="2">
                  <c:v>13 - 14 let</c:v>
                </c:pt>
              </c:strCache>
            </c:strRef>
          </c:cat>
          <c:val>
            <c:numRef>
              <c:f>'Veřejná knihovna'!$P$416:$P$418</c:f>
              <c:numCache>
                <c:formatCode>0%</c:formatCode>
                <c:ptCount val="3"/>
                <c:pt idx="0">
                  <c:v>0.1237929591051599</c:v>
                </c:pt>
                <c:pt idx="1">
                  <c:v>0.22458917176438611</c:v>
                </c:pt>
                <c:pt idx="2">
                  <c:v>0.33788455176526677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7895808"/>
        <c:axId val="127905792"/>
      </c:barChart>
      <c:catAx>
        <c:axId val="127895808"/>
        <c:scaling>
          <c:orientation val="maxMin"/>
        </c:scaling>
        <c:delete val="0"/>
        <c:axPos val="l"/>
        <c:numFmt formatCode="Vęeobecný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27905792"/>
        <c:crosses val="autoZero"/>
        <c:auto val="1"/>
        <c:lblAlgn val="ctr"/>
        <c:lblOffset val="100"/>
        <c:noMultiLvlLbl val="0"/>
      </c:catAx>
      <c:valAx>
        <c:axId val="127905792"/>
        <c:scaling>
          <c:orientation val="minMax"/>
        </c:scaling>
        <c:delete val="1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crossAx val="127895808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.10195258019525801"/>
          <c:y val="0.14856494289565156"/>
          <c:w val="0.86276150627615067"/>
          <c:h val="7.812548769241681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dirty="0"/>
              <a:t>Co mi</a:t>
            </a:r>
            <a:r>
              <a:rPr lang="cs-CZ" baseline="0" dirty="0"/>
              <a:t> knihovna nabízí?</a:t>
            </a:r>
            <a:endParaRPr lang="cs-CZ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53566203567727522"/>
          <c:y val="0.10172973133010588"/>
          <c:w val="0.2615601557578881"/>
          <c:h val="0.84734431103391683"/>
        </c:manualLayout>
      </c:layout>
      <c:barChart>
        <c:barDir val="bar"/>
        <c:grouping val="clustered"/>
        <c:varyColors val="0"/>
        <c:ser>
          <c:idx val="0"/>
          <c:order val="0"/>
          <c:invertIfNegative val="0"/>
          <c:dPt>
            <c:idx val="4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6"/>
            <c:invertIfNegative val="0"/>
            <c:bubble3D val="0"/>
            <c:spPr>
              <a:solidFill>
                <a:srgbClr val="92D050"/>
              </a:solidFill>
            </c:spPr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'Veřejná knihovna'!$R$259:$R$268</c:f>
              <c:strCache>
                <c:ptCount val="10"/>
                <c:pt idx="0">
                  <c:v>Možnost půjčování čteček eknih</c:v>
                </c:pt>
                <c:pt idx="1">
                  <c:v>Půjčování nebo poslechu audioknih</c:v>
                </c:pt>
                <c:pt idx="2">
                  <c:v>Různé stolní a deskové hry</c:v>
                </c:pt>
                <c:pt idx="3">
                  <c:v>Prostor pro poslech hudby a povídání</c:v>
                </c:pt>
                <c:pt idx="4">
                  <c:v>Nové knihy, které právě vycházejí</c:v>
                </c:pt>
                <c:pt idx="5">
                  <c:v>Možnost připojení k internetu</c:v>
                </c:pt>
                <c:pt idx="6">
                  <c:v>Široká nabídka knih</c:v>
                </c:pt>
                <c:pt idx="7">
                  <c:v>Někdo, kdo mi poradí, co si půjčit</c:v>
                </c:pt>
                <c:pt idx="8">
                  <c:v>Klid</c:v>
                </c:pt>
                <c:pt idx="9">
                  <c:v>Příjemné a hodné knihovníce/ci</c:v>
                </c:pt>
              </c:strCache>
            </c:strRef>
          </c:cat>
          <c:val>
            <c:numRef>
              <c:f>'Veřejná knihovna'!$S$259:$S$268</c:f>
              <c:numCache>
                <c:formatCode>###0%</c:formatCode>
                <c:ptCount val="10"/>
                <c:pt idx="0">
                  <c:v>6.340024324430743E-2</c:v>
                </c:pt>
                <c:pt idx="1">
                  <c:v>0.15720084770402934</c:v>
                </c:pt>
                <c:pt idx="2">
                  <c:v>0.24773621973717824</c:v>
                </c:pt>
                <c:pt idx="3">
                  <c:v>0.40710315367880962</c:v>
                </c:pt>
                <c:pt idx="4">
                  <c:v>0.70173044866668244</c:v>
                </c:pt>
                <c:pt idx="5">
                  <c:v>0.75934555653982072</c:v>
                </c:pt>
                <c:pt idx="6">
                  <c:v>0.76705465033878706</c:v>
                </c:pt>
                <c:pt idx="7">
                  <c:v>0.79502806717777463</c:v>
                </c:pt>
                <c:pt idx="8">
                  <c:v>0.8562777664485588</c:v>
                </c:pt>
                <c:pt idx="9">
                  <c:v>0.89763761689996002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27819776"/>
        <c:axId val="127823232"/>
      </c:barChart>
      <c:catAx>
        <c:axId val="127819776"/>
        <c:scaling>
          <c:orientation val="minMax"/>
        </c:scaling>
        <c:delete val="0"/>
        <c:axPos val="l"/>
        <c:numFmt formatCode="Vęeobecný" sourceLinked="0"/>
        <c:majorTickMark val="none"/>
        <c:minorTickMark val="none"/>
        <c:tickLblPos val="nextTo"/>
        <c:txPr>
          <a:bodyPr rot="0" anchor="ctr" anchorCtr="1"/>
          <a:lstStyle/>
          <a:p>
            <a:pPr>
              <a:defRPr sz="1200" b="1"/>
            </a:pPr>
            <a:endParaRPr lang="cs-CZ"/>
          </a:p>
        </c:txPr>
        <c:crossAx val="127823232"/>
        <c:crosses val="autoZero"/>
        <c:auto val="1"/>
        <c:lblAlgn val="ctr"/>
        <c:lblOffset val="100"/>
        <c:noMultiLvlLbl val="0"/>
      </c:catAx>
      <c:valAx>
        <c:axId val="127823232"/>
        <c:scaling>
          <c:orientation val="minMax"/>
        </c:scaling>
        <c:delete val="1"/>
        <c:axPos val="b"/>
        <c:numFmt formatCode="###0%" sourceLinked="1"/>
        <c:majorTickMark val="out"/>
        <c:minorTickMark val="none"/>
        <c:tickLblPos val="nextTo"/>
        <c:crossAx val="12781977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'Oblíbenost a četnost čtení'!$K$81</c:f>
              <c:strCache>
                <c:ptCount val="1"/>
                <c:pt idx="0">
                  <c:v>Vůbec nebaví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'Oblíbenost a četnost čtení'!$L$80:$M$80</c:f>
              <c:strCache>
                <c:ptCount val="2"/>
                <c:pt idx="0">
                  <c:v>Dívka</c:v>
                </c:pt>
                <c:pt idx="1">
                  <c:v>Chlapec</c:v>
                </c:pt>
              </c:strCache>
            </c:strRef>
          </c:cat>
          <c:val>
            <c:numRef>
              <c:f>'Oblíbenost a četnost čtení'!$L$81:$M$81</c:f>
              <c:numCache>
                <c:formatCode>###0%</c:formatCode>
                <c:ptCount val="2"/>
                <c:pt idx="0">
                  <c:v>0.11055604768380406</c:v>
                </c:pt>
                <c:pt idx="1">
                  <c:v>0.22773179031450583</c:v>
                </c:pt>
              </c:numCache>
            </c:numRef>
          </c:val>
        </c:ser>
        <c:ser>
          <c:idx val="1"/>
          <c:order val="1"/>
          <c:tx>
            <c:strRef>
              <c:f>'Oblíbenost a četnost čtení'!$K$82</c:f>
              <c:strCache>
                <c:ptCount val="1"/>
                <c:pt idx="0">
                  <c:v>Moc nebaví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'Oblíbenost a četnost čtení'!$L$80:$M$80</c:f>
              <c:strCache>
                <c:ptCount val="2"/>
                <c:pt idx="0">
                  <c:v>Dívka</c:v>
                </c:pt>
                <c:pt idx="1">
                  <c:v>Chlapec</c:v>
                </c:pt>
              </c:strCache>
            </c:strRef>
          </c:cat>
          <c:val>
            <c:numRef>
              <c:f>'Oblíbenost a četnost čtení'!$L$82:$M$82</c:f>
              <c:numCache>
                <c:formatCode>###0%</c:formatCode>
                <c:ptCount val="2"/>
                <c:pt idx="0">
                  <c:v>0.16039186263818533</c:v>
                </c:pt>
                <c:pt idx="1">
                  <c:v>0.24303575740758113</c:v>
                </c:pt>
              </c:numCache>
            </c:numRef>
          </c:val>
        </c:ser>
        <c:ser>
          <c:idx val="2"/>
          <c:order val="2"/>
          <c:tx>
            <c:strRef>
              <c:f>'Oblíbenost a četnost čtení'!$K$83</c:f>
              <c:strCache>
                <c:ptCount val="1"/>
                <c:pt idx="0">
                  <c:v>Ani nebaví ani baví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'Oblíbenost a četnost čtení'!$L$80:$M$80</c:f>
              <c:strCache>
                <c:ptCount val="2"/>
                <c:pt idx="0">
                  <c:v>Dívka</c:v>
                </c:pt>
                <c:pt idx="1">
                  <c:v>Chlapec</c:v>
                </c:pt>
              </c:strCache>
            </c:strRef>
          </c:cat>
          <c:val>
            <c:numRef>
              <c:f>'Oblíbenost a četnost čtení'!$L$83:$M$83</c:f>
              <c:numCache>
                <c:formatCode>###0%</c:formatCode>
                <c:ptCount val="2"/>
                <c:pt idx="0">
                  <c:v>0.15554771525255823</c:v>
                </c:pt>
                <c:pt idx="1">
                  <c:v>0.1671035857055444</c:v>
                </c:pt>
              </c:numCache>
            </c:numRef>
          </c:val>
        </c:ser>
        <c:ser>
          <c:idx val="3"/>
          <c:order val="3"/>
          <c:tx>
            <c:strRef>
              <c:f>'Oblíbenost a četnost čtení'!$K$84</c:f>
              <c:strCache>
                <c:ptCount val="1"/>
                <c:pt idx="0">
                  <c:v>Docela baví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'Oblíbenost a četnost čtení'!$L$80:$M$80</c:f>
              <c:strCache>
                <c:ptCount val="2"/>
                <c:pt idx="0">
                  <c:v>Dívka</c:v>
                </c:pt>
                <c:pt idx="1">
                  <c:v>Chlapec</c:v>
                </c:pt>
              </c:strCache>
            </c:strRef>
          </c:cat>
          <c:val>
            <c:numRef>
              <c:f>'Oblíbenost a četnost čtení'!$L$84:$M$84</c:f>
              <c:numCache>
                <c:formatCode>###0%</c:formatCode>
                <c:ptCount val="2"/>
                <c:pt idx="0">
                  <c:v>0.40618103183866128</c:v>
                </c:pt>
                <c:pt idx="1">
                  <c:v>0.26553232739537119</c:v>
                </c:pt>
              </c:numCache>
            </c:numRef>
          </c:val>
        </c:ser>
        <c:ser>
          <c:idx val="4"/>
          <c:order val="4"/>
          <c:tx>
            <c:strRef>
              <c:f>'Oblíbenost a četnost čtení'!$K$85</c:f>
              <c:strCache>
                <c:ptCount val="1"/>
                <c:pt idx="0">
                  <c:v>Velice baví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'Oblíbenost a četnost čtení'!$L$80:$M$80</c:f>
              <c:strCache>
                <c:ptCount val="2"/>
                <c:pt idx="0">
                  <c:v>Dívka</c:v>
                </c:pt>
                <c:pt idx="1">
                  <c:v>Chlapec</c:v>
                </c:pt>
              </c:strCache>
            </c:strRef>
          </c:cat>
          <c:val>
            <c:numRef>
              <c:f>'Oblíbenost a četnost čtení'!$L$85:$M$85</c:f>
              <c:numCache>
                <c:formatCode>###0%</c:formatCode>
                <c:ptCount val="2"/>
                <c:pt idx="0">
                  <c:v>0.16732334258679174</c:v>
                </c:pt>
                <c:pt idx="1">
                  <c:v>9.6596539176997662E-2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96525696"/>
        <c:axId val="88876160"/>
      </c:barChart>
      <c:catAx>
        <c:axId val="96525696"/>
        <c:scaling>
          <c:orientation val="minMax"/>
        </c:scaling>
        <c:delete val="0"/>
        <c:axPos val="l"/>
        <c:numFmt formatCode="Vęeobecný" sourceLinked="0"/>
        <c:majorTickMark val="none"/>
        <c:minorTickMark val="none"/>
        <c:tickLblPos val="nextTo"/>
        <c:txPr>
          <a:bodyPr/>
          <a:lstStyle/>
          <a:p>
            <a:pPr>
              <a:defRPr sz="2000" b="1"/>
            </a:pPr>
            <a:endParaRPr lang="cs-CZ"/>
          </a:p>
        </c:txPr>
        <c:crossAx val="88876160"/>
        <c:crosses val="autoZero"/>
        <c:auto val="1"/>
        <c:lblAlgn val="ctr"/>
        <c:lblOffset val="100"/>
        <c:noMultiLvlLbl val="0"/>
      </c:catAx>
      <c:valAx>
        <c:axId val="88876160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9652569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9.0546005576061961E-2"/>
          <c:y val="1.4374082284641538E-2"/>
          <c:w val="0.89999994891845037"/>
          <c:h val="5.4906542056074766E-2"/>
        </c:manualLayout>
      </c:layout>
      <c:overlay val="0"/>
      <c:txPr>
        <a:bodyPr/>
        <a:lstStyle/>
        <a:p>
          <a:pPr>
            <a:defRPr sz="1400" b="1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/>
              <a:t>Co mi</a:t>
            </a:r>
            <a:r>
              <a:rPr lang="cs-CZ" baseline="0"/>
              <a:t> v knihovně chybí?</a:t>
            </a:r>
            <a:endParaRPr lang="cs-CZ"/>
          </a:p>
        </c:rich>
      </c:tx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FF000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FFFF00"/>
              </a:solidFill>
            </c:spPr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'Veřejná knihovna'!$Q$272:$Q$282</c:f>
              <c:strCache>
                <c:ptCount val="11"/>
                <c:pt idx="0">
                  <c:v>Nic</c:v>
                </c:pt>
                <c:pt idx="1">
                  <c:v>Možnost půjčování čteček eknih</c:v>
                </c:pt>
                <c:pt idx="2">
                  <c:v>Nové knihy</c:v>
                </c:pt>
                <c:pt idx="3">
                  <c:v>Dostatečně široká nabídka knih</c:v>
                </c:pt>
                <c:pt idx="4">
                  <c:v>Různé stolní a deskové hry</c:v>
                </c:pt>
                <c:pt idx="5">
                  <c:v>Prostor pro poslech hudby a povídání</c:v>
                </c:pt>
                <c:pt idx="6">
                  <c:v>Možnost půjčování nebo poslechu audioknih</c:v>
                </c:pt>
                <c:pt idx="7">
                  <c:v>Někdo, kdo mi poradí</c:v>
                </c:pt>
                <c:pt idx="8">
                  <c:v>Možnost připojení k internetu</c:v>
                </c:pt>
                <c:pt idx="9">
                  <c:v>Klid</c:v>
                </c:pt>
                <c:pt idx="10">
                  <c:v>Příjemné a hodné knihovníce/ci</c:v>
                </c:pt>
              </c:strCache>
            </c:strRef>
          </c:cat>
          <c:val>
            <c:numRef>
              <c:f>'Veřejná knihovna'!$R$272:$R$282</c:f>
              <c:numCache>
                <c:formatCode>###0%</c:formatCode>
                <c:ptCount val="11"/>
                <c:pt idx="0">
                  <c:v>0.40082487375710107</c:v>
                </c:pt>
                <c:pt idx="1">
                  <c:v>0.23837300357652713</c:v>
                </c:pt>
                <c:pt idx="2">
                  <c:v>0.21589468582252647</c:v>
                </c:pt>
                <c:pt idx="3">
                  <c:v>0.18357268249899655</c:v>
                </c:pt>
                <c:pt idx="4">
                  <c:v>0.12388888615268488</c:v>
                </c:pt>
                <c:pt idx="5">
                  <c:v>0.10714544586538415</c:v>
                </c:pt>
                <c:pt idx="6">
                  <c:v>8.7308670544110831E-2</c:v>
                </c:pt>
                <c:pt idx="7">
                  <c:v>6.561364408302478E-2</c:v>
                </c:pt>
                <c:pt idx="8">
                  <c:v>5.5335112277907668E-2</c:v>
                </c:pt>
                <c:pt idx="9">
                  <c:v>5.3569535919295863E-2</c:v>
                </c:pt>
                <c:pt idx="10">
                  <c:v>4.2485943294846201E-2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27831424"/>
        <c:axId val="129120128"/>
      </c:barChart>
      <c:catAx>
        <c:axId val="127831424"/>
        <c:scaling>
          <c:orientation val="minMax"/>
        </c:scaling>
        <c:delete val="0"/>
        <c:axPos val="l"/>
        <c:numFmt formatCode="Vęeobecný" sourceLinked="0"/>
        <c:majorTickMark val="none"/>
        <c:minorTickMark val="none"/>
        <c:tickLblPos val="nextTo"/>
        <c:txPr>
          <a:bodyPr/>
          <a:lstStyle/>
          <a:p>
            <a:pPr>
              <a:defRPr sz="1200" b="1"/>
            </a:pPr>
            <a:endParaRPr lang="cs-CZ"/>
          </a:p>
        </c:txPr>
        <c:crossAx val="129120128"/>
        <c:crosses val="autoZero"/>
        <c:auto val="1"/>
        <c:lblAlgn val="ctr"/>
        <c:lblOffset val="100"/>
        <c:noMultiLvlLbl val="0"/>
      </c:catAx>
      <c:valAx>
        <c:axId val="129120128"/>
        <c:scaling>
          <c:orientation val="minMax"/>
        </c:scaling>
        <c:delete val="1"/>
        <c:axPos val="b"/>
        <c:numFmt formatCode="###0%" sourceLinked="1"/>
        <c:majorTickMark val="out"/>
        <c:minorTickMark val="none"/>
        <c:tickLblPos val="nextTo"/>
        <c:crossAx val="12783142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sz="1400" dirty="0"/>
              <a:t>Líbilo by se Ti, kdyby veřejná knihovna takovéto akce pořádala, </a:t>
            </a:r>
            <a:r>
              <a:rPr lang="cs-CZ" sz="1400" dirty="0" smtClean="0"/>
              <a:t>zúčastnil(a) by ses? </a:t>
            </a:r>
            <a:endParaRPr lang="cs-CZ" sz="1400" dirty="0"/>
          </a:p>
        </c:rich>
      </c:tx>
      <c:layout>
        <c:manualLayout>
          <c:xMode val="edge"/>
          <c:yMode val="edge"/>
          <c:x val="0.15010557666114768"/>
          <c:y val="2.7766441231343284E-2"/>
        </c:manualLayout>
      </c:layout>
      <c:overlay val="0"/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'Veřejná knihovna'!$K$139</c:f>
              <c:strCache>
                <c:ptCount val="1"/>
                <c:pt idx="0">
                  <c:v>Určitě ano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1.2578616352201259E-2"/>
                  <c:y val="2.80603266089448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'Veřejná knihovna'!$J$140:$J$141</c:f>
              <c:strCache>
                <c:ptCount val="2"/>
                <c:pt idx="0">
                  <c:v>Pravidelný návštěvník</c:v>
                </c:pt>
                <c:pt idx="1">
                  <c:v>Slabý návštěvník</c:v>
                </c:pt>
              </c:strCache>
            </c:strRef>
          </c:cat>
          <c:val>
            <c:numRef>
              <c:f>'Veřejná knihovna'!$K$140:$K$141</c:f>
              <c:numCache>
                <c:formatCode>0%</c:formatCode>
                <c:ptCount val="2"/>
                <c:pt idx="0">
                  <c:v>0.23423430182104435</c:v>
                </c:pt>
                <c:pt idx="1">
                  <c:v>3.7811252114579322E-2</c:v>
                </c:pt>
              </c:numCache>
            </c:numRef>
          </c:val>
        </c:ser>
        <c:ser>
          <c:idx val="1"/>
          <c:order val="1"/>
          <c:tx>
            <c:strRef>
              <c:f>'Veřejná knihovna'!$L$139</c:f>
              <c:strCache>
                <c:ptCount val="1"/>
                <c:pt idx="0">
                  <c:v>Spíše ano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'Veřejná knihovna'!$J$140:$J$141</c:f>
              <c:strCache>
                <c:ptCount val="2"/>
                <c:pt idx="0">
                  <c:v>Pravidelný návštěvník</c:v>
                </c:pt>
                <c:pt idx="1">
                  <c:v>Slabý návštěvník</c:v>
                </c:pt>
              </c:strCache>
            </c:strRef>
          </c:cat>
          <c:val>
            <c:numRef>
              <c:f>'Veřejná knihovna'!$L$140:$L$141</c:f>
              <c:numCache>
                <c:formatCode>0%</c:formatCode>
                <c:ptCount val="2"/>
                <c:pt idx="0">
                  <c:v>0.44424014103968612</c:v>
                </c:pt>
                <c:pt idx="1">
                  <c:v>0.37349488575799633</c:v>
                </c:pt>
              </c:numCache>
            </c:numRef>
          </c:val>
        </c:ser>
        <c:ser>
          <c:idx val="2"/>
          <c:order val="2"/>
          <c:tx>
            <c:strRef>
              <c:f>'Veřejná knihovna'!$M$139</c:f>
              <c:strCache>
                <c:ptCount val="1"/>
                <c:pt idx="0">
                  <c:v>Spíše ne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'Veřejná knihovna'!$J$140:$J$141</c:f>
              <c:strCache>
                <c:ptCount val="2"/>
                <c:pt idx="0">
                  <c:v>Pravidelný návštěvník</c:v>
                </c:pt>
                <c:pt idx="1">
                  <c:v>Slabý návštěvník</c:v>
                </c:pt>
              </c:strCache>
            </c:strRef>
          </c:cat>
          <c:val>
            <c:numRef>
              <c:f>'Veřejná knihovna'!$M$140:$M$141</c:f>
              <c:numCache>
                <c:formatCode>0%</c:formatCode>
                <c:ptCount val="2"/>
                <c:pt idx="0">
                  <c:v>0.29680249345079174</c:v>
                </c:pt>
                <c:pt idx="1">
                  <c:v>0.52185348229545436</c:v>
                </c:pt>
              </c:numCache>
            </c:numRef>
          </c:val>
        </c:ser>
        <c:ser>
          <c:idx val="3"/>
          <c:order val="3"/>
          <c:tx>
            <c:strRef>
              <c:f>'Veřejná knihovna'!$N$139</c:f>
              <c:strCache>
                <c:ptCount val="1"/>
                <c:pt idx="0">
                  <c:v>Určitě ne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2578616352201142E-2"/>
                  <c:y val="0.1290775024011465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6.2890605655425147E-3"/>
                  <c:y val="0.1290777233486000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'Veřejná knihovna'!$J$140:$J$141</c:f>
              <c:strCache>
                <c:ptCount val="2"/>
                <c:pt idx="0">
                  <c:v>Pravidelný návštěvník</c:v>
                </c:pt>
                <c:pt idx="1">
                  <c:v>Slabý návštěvník</c:v>
                </c:pt>
              </c:strCache>
            </c:strRef>
          </c:cat>
          <c:val>
            <c:numRef>
              <c:f>'Veřejná knihovna'!$N$140:$N$141</c:f>
              <c:numCache>
                <c:formatCode>0%</c:formatCode>
                <c:ptCount val="2"/>
                <c:pt idx="0">
                  <c:v>2.4723063688477941E-2</c:v>
                </c:pt>
                <c:pt idx="1">
                  <c:v>6.6840379831969582E-2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overlap val="100"/>
        <c:axId val="129162624"/>
        <c:axId val="129582208"/>
      </c:barChart>
      <c:catAx>
        <c:axId val="129162624"/>
        <c:scaling>
          <c:orientation val="maxMin"/>
        </c:scaling>
        <c:delete val="0"/>
        <c:axPos val="l"/>
        <c:numFmt formatCode="Vęeobecný" sourceLinked="1"/>
        <c:majorTickMark val="none"/>
        <c:minorTickMark val="none"/>
        <c:tickLblPos val="nextTo"/>
        <c:txPr>
          <a:bodyPr/>
          <a:lstStyle/>
          <a:p>
            <a:pPr>
              <a:defRPr sz="1200" b="1"/>
            </a:pPr>
            <a:endParaRPr lang="cs-CZ"/>
          </a:p>
        </c:txPr>
        <c:crossAx val="129582208"/>
        <c:crosses val="autoZero"/>
        <c:auto val="1"/>
        <c:lblAlgn val="ctr"/>
        <c:lblOffset val="100"/>
        <c:noMultiLvlLbl val="0"/>
      </c:catAx>
      <c:valAx>
        <c:axId val="129582208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extTo"/>
        <c:crossAx val="129162624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sz="1200" b="1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 sz="1400"/>
              <a:t>Pořádá veřejná knihovna, kterou navštěvuješ, nějaké speciální akce pro děti</a:t>
            </a:r>
          </a:p>
        </c:rich>
      </c:tx>
      <c:overlay val="0"/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'Veřejná knihovna'!$J$78</c:f>
              <c:strCache>
                <c:ptCount val="1"/>
                <c:pt idx="0">
                  <c:v>Ano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'Veřejná knihovna'!$I$79:$I$80</c:f>
              <c:strCache>
                <c:ptCount val="2"/>
                <c:pt idx="0">
                  <c:v>Pravidelný návštěvník</c:v>
                </c:pt>
                <c:pt idx="1">
                  <c:v>Slabý návštěvník</c:v>
                </c:pt>
              </c:strCache>
            </c:strRef>
          </c:cat>
          <c:val>
            <c:numRef>
              <c:f>'Veřejná knihovna'!$J$79:$J$80</c:f>
              <c:numCache>
                <c:formatCode>0%</c:formatCode>
                <c:ptCount val="2"/>
                <c:pt idx="0">
                  <c:v>0.61218113399679597</c:v>
                </c:pt>
                <c:pt idx="1">
                  <c:v>0.40730441778389997</c:v>
                </c:pt>
              </c:numCache>
            </c:numRef>
          </c:val>
        </c:ser>
        <c:ser>
          <c:idx val="1"/>
          <c:order val="1"/>
          <c:tx>
            <c:strRef>
              <c:f>'Veřejná knihovna'!$K$78</c:f>
              <c:strCache>
                <c:ptCount val="1"/>
                <c:pt idx="0">
                  <c:v>Ne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'Veřejná knihovna'!$I$79:$I$80</c:f>
              <c:strCache>
                <c:ptCount val="2"/>
                <c:pt idx="0">
                  <c:v>Pravidelný návštěvník</c:v>
                </c:pt>
                <c:pt idx="1">
                  <c:v>Slabý návštěvník</c:v>
                </c:pt>
              </c:strCache>
            </c:strRef>
          </c:cat>
          <c:val>
            <c:numRef>
              <c:f>'Veřejná knihovna'!$K$79:$K$80</c:f>
              <c:numCache>
                <c:formatCode>0%</c:formatCode>
                <c:ptCount val="2"/>
                <c:pt idx="0">
                  <c:v>0.11395315764155609</c:v>
                </c:pt>
                <c:pt idx="1">
                  <c:v>0.11500850342495854</c:v>
                </c:pt>
              </c:numCache>
            </c:numRef>
          </c:val>
        </c:ser>
        <c:ser>
          <c:idx val="2"/>
          <c:order val="2"/>
          <c:tx>
            <c:strRef>
              <c:f>'Veřejná knihovna'!$L$78</c:f>
              <c:strCache>
                <c:ptCount val="1"/>
                <c:pt idx="0">
                  <c:v>Nevím o tom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'Veřejná knihovna'!$I$79:$I$80</c:f>
              <c:strCache>
                <c:ptCount val="2"/>
                <c:pt idx="0">
                  <c:v>Pravidelný návštěvník</c:v>
                </c:pt>
                <c:pt idx="1">
                  <c:v>Slabý návštěvník</c:v>
                </c:pt>
              </c:strCache>
            </c:strRef>
          </c:cat>
          <c:val>
            <c:numRef>
              <c:f>'Veřejná knihovna'!$L$79:$L$80</c:f>
              <c:numCache>
                <c:formatCode>0%</c:formatCode>
                <c:ptCount val="2"/>
                <c:pt idx="0">
                  <c:v>0.27386570836164636</c:v>
                </c:pt>
                <c:pt idx="1">
                  <c:v>0.47768707879114175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overlap val="100"/>
        <c:axId val="129610880"/>
        <c:axId val="129612416"/>
      </c:barChart>
      <c:catAx>
        <c:axId val="129610880"/>
        <c:scaling>
          <c:orientation val="maxMin"/>
        </c:scaling>
        <c:delete val="0"/>
        <c:axPos val="l"/>
        <c:numFmt formatCode="Vęeobecný" sourceLinked="1"/>
        <c:majorTickMark val="none"/>
        <c:minorTickMark val="none"/>
        <c:tickLblPos val="nextTo"/>
        <c:txPr>
          <a:bodyPr/>
          <a:lstStyle/>
          <a:p>
            <a:pPr>
              <a:defRPr sz="1200" b="1"/>
            </a:pPr>
            <a:endParaRPr lang="cs-CZ"/>
          </a:p>
        </c:txPr>
        <c:crossAx val="129612416"/>
        <c:crosses val="autoZero"/>
        <c:auto val="1"/>
        <c:lblAlgn val="ctr"/>
        <c:lblOffset val="100"/>
        <c:noMultiLvlLbl val="0"/>
      </c:catAx>
      <c:valAx>
        <c:axId val="129612416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extTo"/>
        <c:crossAx val="129610880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sz="1400" b="1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/>
              <a:t>Kde hledáš informace do školy?</a:t>
            </a:r>
          </a:p>
        </c:rich>
      </c:tx>
      <c:overlay val="0"/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'Zdroje informací'!$K$76</c:f>
              <c:strCache>
                <c:ptCount val="1"/>
                <c:pt idx="0">
                  <c:v>Často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'Zdroje informací'!$L$75:$R$75</c:f>
              <c:strCache>
                <c:ptCount val="7"/>
                <c:pt idx="0">
                  <c:v>V časopisech</c:v>
                </c:pt>
                <c:pt idx="1">
                  <c:v>V knihách ve školní knihovně</c:v>
                </c:pt>
                <c:pt idx="2">
                  <c:v>V knihách ve veřejné knihovně</c:v>
                </c:pt>
                <c:pt idx="3">
                  <c:v>V knihách v domácí knihovně</c:v>
                </c:pt>
                <c:pt idx="4">
                  <c:v>Od spolužáků</c:v>
                </c:pt>
                <c:pt idx="5">
                  <c:v>Od rodičů</c:v>
                </c:pt>
                <c:pt idx="6">
                  <c:v>Na internetu</c:v>
                </c:pt>
              </c:strCache>
            </c:strRef>
          </c:cat>
          <c:val>
            <c:numRef>
              <c:f>'Zdroje informací'!$L$76:$R$76</c:f>
              <c:numCache>
                <c:formatCode>###0%</c:formatCode>
                <c:ptCount val="7"/>
                <c:pt idx="0">
                  <c:v>4.0115093713183975E-2</c:v>
                </c:pt>
                <c:pt idx="1">
                  <c:v>4.1328709362908139E-2</c:v>
                </c:pt>
                <c:pt idx="2">
                  <c:v>4.2719006361369341E-2</c:v>
                </c:pt>
                <c:pt idx="3">
                  <c:v>8.0543684289616807E-2</c:v>
                </c:pt>
                <c:pt idx="4">
                  <c:v>0.30877591306108776</c:v>
                </c:pt>
                <c:pt idx="5">
                  <c:v>0.41886674251848499</c:v>
                </c:pt>
                <c:pt idx="6">
                  <c:v>0.501407723062129</c:v>
                </c:pt>
              </c:numCache>
            </c:numRef>
          </c:val>
        </c:ser>
        <c:ser>
          <c:idx val="1"/>
          <c:order val="1"/>
          <c:tx>
            <c:strRef>
              <c:f>'Zdroje informací'!$K$77</c:f>
              <c:strCache>
                <c:ptCount val="1"/>
                <c:pt idx="0">
                  <c:v>Občas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'Zdroje informací'!$L$75:$R$75</c:f>
              <c:strCache>
                <c:ptCount val="7"/>
                <c:pt idx="0">
                  <c:v>V časopisech</c:v>
                </c:pt>
                <c:pt idx="1">
                  <c:v>V knihách ve školní knihovně</c:v>
                </c:pt>
                <c:pt idx="2">
                  <c:v>V knihách ve veřejné knihovně</c:v>
                </c:pt>
                <c:pt idx="3">
                  <c:v>V knihách v domácí knihovně</c:v>
                </c:pt>
                <c:pt idx="4">
                  <c:v>Od spolužáků</c:v>
                </c:pt>
                <c:pt idx="5">
                  <c:v>Od rodičů</c:v>
                </c:pt>
                <c:pt idx="6">
                  <c:v>Na internetu</c:v>
                </c:pt>
              </c:strCache>
            </c:strRef>
          </c:cat>
          <c:val>
            <c:numRef>
              <c:f>'Zdroje informací'!$L$77:$R$77</c:f>
              <c:numCache>
                <c:formatCode>###0%</c:formatCode>
                <c:ptCount val="7"/>
                <c:pt idx="0">
                  <c:v>0.1932480093492405</c:v>
                </c:pt>
                <c:pt idx="1">
                  <c:v>0.13690819456176706</c:v>
                </c:pt>
                <c:pt idx="2">
                  <c:v>0.21951485959039452</c:v>
                </c:pt>
                <c:pt idx="3">
                  <c:v>0.23688965395057157</c:v>
                </c:pt>
                <c:pt idx="4">
                  <c:v>0.42183383832729893</c:v>
                </c:pt>
                <c:pt idx="5">
                  <c:v>0.40787836415223994</c:v>
                </c:pt>
                <c:pt idx="6">
                  <c:v>0.30089890205547642</c:v>
                </c:pt>
              </c:numCache>
            </c:numRef>
          </c:val>
        </c:ser>
        <c:ser>
          <c:idx val="2"/>
          <c:order val="2"/>
          <c:tx>
            <c:strRef>
              <c:f>'Zdroje informací'!$K$78</c:f>
              <c:strCache>
                <c:ptCount val="1"/>
                <c:pt idx="0">
                  <c:v>Zřídka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'Zdroje informací'!$L$75:$R$75</c:f>
              <c:strCache>
                <c:ptCount val="7"/>
                <c:pt idx="0">
                  <c:v>V časopisech</c:v>
                </c:pt>
                <c:pt idx="1">
                  <c:v>V knihách ve školní knihovně</c:v>
                </c:pt>
                <c:pt idx="2">
                  <c:v>V knihách ve veřejné knihovně</c:v>
                </c:pt>
                <c:pt idx="3">
                  <c:v>V knihách v domácí knihovně</c:v>
                </c:pt>
                <c:pt idx="4">
                  <c:v>Od spolužáků</c:v>
                </c:pt>
                <c:pt idx="5">
                  <c:v>Od rodičů</c:v>
                </c:pt>
                <c:pt idx="6">
                  <c:v>Na internetu</c:v>
                </c:pt>
              </c:strCache>
            </c:strRef>
          </c:cat>
          <c:val>
            <c:numRef>
              <c:f>'Zdroje informací'!$L$78:$R$78</c:f>
              <c:numCache>
                <c:formatCode>###0%</c:formatCode>
                <c:ptCount val="7"/>
                <c:pt idx="0">
                  <c:v>0.40201659452220739</c:v>
                </c:pt>
                <c:pt idx="1">
                  <c:v>0.17260635041406605</c:v>
                </c:pt>
                <c:pt idx="2">
                  <c:v>0.21098502739286493</c:v>
                </c:pt>
                <c:pt idx="3">
                  <c:v>0.37193691034874127</c:v>
                </c:pt>
                <c:pt idx="4">
                  <c:v>0.18444013424682104</c:v>
                </c:pt>
                <c:pt idx="5">
                  <c:v>0.13496405100300207</c:v>
                </c:pt>
                <c:pt idx="6">
                  <c:v>0.12040604333838348</c:v>
                </c:pt>
              </c:numCache>
            </c:numRef>
          </c:val>
        </c:ser>
        <c:ser>
          <c:idx val="3"/>
          <c:order val="3"/>
          <c:tx>
            <c:strRef>
              <c:f>'Zdroje informací'!$K$79</c:f>
              <c:strCache>
                <c:ptCount val="1"/>
                <c:pt idx="0">
                  <c:v>Nikdy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'Zdroje informací'!$L$75:$R$75</c:f>
              <c:strCache>
                <c:ptCount val="7"/>
                <c:pt idx="0">
                  <c:v>V časopisech</c:v>
                </c:pt>
                <c:pt idx="1">
                  <c:v>V knihách ve školní knihovně</c:v>
                </c:pt>
                <c:pt idx="2">
                  <c:v>V knihách ve veřejné knihovně</c:v>
                </c:pt>
                <c:pt idx="3">
                  <c:v>V knihách v domácí knihovně</c:v>
                </c:pt>
                <c:pt idx="4">
                  <c:v>Od spolužáků</c:v>
                </c:pt>
                <c:pt idx="5">
                  <c:v>Od rodičů</c:v>
                </c:pt>
                <c:pt idx="6">
                  <c:v>Na internetu</c:v>
                </c:pt>
              </c:strCache>
            </c:strRef>
          </c:cat>
          <c:val>
            <c:numRef>
              <c:f>'Zdroje informací'!$L$79:$R$79</c:f>
              <c:numCache>
                <c:formatCode>###0%</c:formatCode>
                <c:ptCount val="7"/>
                <c:pt idx="0">
                  <c:v>0.3646203024153673</c:v>
                </c:pt>
                <c:pt idx="1">
                  <c:v>0.64915674566125769</c:v>
                </c:pt>
                <c:pt idx="2">
                  <c:v>0.52678110665537026</c:v>
                </c:pt>
                <c:pt idx="3">
                  <c:v>0.3106297514110698</c:v>
                </c:pt>
                <c:pt idx="4">
                  <c:v>8.4950114364791107E-2</c:v>
                </c:pt>
                <c:pt idx="5">
                  <c:v>3.8290842326272417E-2</c:v>
                </c:pt>
                <c:pt idx="6">
                  <c:v>7.7287331544010143E-2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30053248"/>
        <c:axId val="130054784"/>
      </c:barChart>
      <c:catAx>
        <c:axId val="130053248"/>
        <c:scaling>
          <c:orientation val="minMax"/>
        </c:scaling>
        <c:delete val="0"/>
        <c:axPos val="l"/>
        <c:numFmt formatCode="Vęeobecný" sourceLinked="0"/>
        <c:majorTickMark val="none"/>
        <c:minorTickMark val="none"/>
        <c:tickLblPos val="nextTo"/>
        <c:txPr>
          <a:bodyPr/>
          <a:lstStyle/>
          <a:p>
            <a:pPr>
              <a:defRPr sz="1400" b="1"/>
            </a:pPr>
            <a:endParaRPr lang="cs-CZ"/>
          </a:p>
        </c:txPr>
        <c:crossAx val="130054784"/>
        <c:crosses val="autoZero"/>
        <c:auto val="1"/>
        <c:lblAlgn val="ctr"/>
        <c:lblOffset val="100"/>
        <c:noMultiLvlLbl val="0"/>
      </c:catAx>
      <c:valAx>
        <c:axId val="130054784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130053248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sz="1400" b="1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/>
              <a:t>Kde hledáš informace pro své  koníčky?</a:t>
            </a:r>
          </a:p>
        </c:rich>
      </c:tx>
      <c:overlay val="0"/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'Zdroje informací'!$K$147</c:f>
              <c:strCache>
                <c:ptCount val="1"/>
                <c:pt idx="0">
                  <c:v>Často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'Zdroje informací'!$L$146:$R$146</c:f>
              <c:strCache>
                <c:ptCount val="7"/>
                <c:pt idx="0">
                  <c:v>Na internetu</c:v>
                </c:pt>
                <c:pt idx="1">
                  <c:v>Od rodičů</c:v>
                </c:pt>
                <c:pt idx="2">
                  <c:v>Od spolužáků</c:v>
                </c:pt>
                <c:pt idx="3">
                  <c:v>V časopisech</c:v>
                </c:pt>
                <c:pt idx="4">
                  <c:v>V knihách v domácí knihovně</c:v>
                </c:pt>
                <c:pt idx="5">
                  <c:v>V knihách ve veřejné knihovně</c:v>
                </c:pt>
                <c:pt idx="6">
                  <c:v>V knihách ve školní knihovně</c:v>
                </c:pt>
              </c:strCache>
            </c:strRef>
          </c:cat>
          <c:val>
            <c:numRef>
              <c:f>'Zdroje informací'!$L$147:$R$147</c:f>
              <c:numCache>
                <c:formatCode>###0%</c:formatCode>
                <c:ptCount val="7"/>
                <c:pt idx="0">
                  <c:v>0.54238050728822096</c:v>
                </c:pt>
                <c:pt idx="1">
                  <c:v>0.33204981997895899</c:v>
                </c:pt>
                <c:pt idx="2">
                  <c:v>0.32127208701778653</c:v>
                </c:pt>
                <c:pt idx="3">
                  <c:v>0.10805420703213815</c:v>
                </c:pt>
                <c:pt idx="4">
                  <c:v>9.2118445802690699E-2</c:v>
                </c:pt>
                <c:pt idx="5">
                  <c:v>4.4567478383068654E-2</c:v>
                </c:pt>
                <c:pt idx="6">
                  <c:v>2.5193832380182954E-2</c:v>
                </c:pt>
              </c:numCache>
            </c:numRef>
          </c:val>
        </c:ser>
        <c:ser>
          <c:idx val="1"/>
          <c:order val="1"/>
          <c:tx>
            <c:strRef>
              <c:f>'Zdroje informací'!$K$148</c:f>
              <c:strCache>
                <c:ptCount val="1"/>
                <c:pt idx="0">
                  <c:v>Občas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'Zdroje informací'!$L$146:$R$146</c:f>
              <c:strCache>
                <c:ptCount val="7"/>
                <c:pt idx="0">
                  <c:v>Na internetu</c:v>
                </c:pt>
                <c:pt idx="1">
                  <c:v>Od rodičů</c:v>
                </c:pt>
                <c:pt idx="2">
                  <c:v>Od spolužáků</c:v>
                </c:pt>
                <c:pt idx="3">
                  <c:v>V časopisech</c:v>
                </c:pt>
                <c:pt idx="4">
                  <c:v>V knihách v domácí knihovně</c:v>
                </c:pt>
                <c:pt idx="5">
                  <c:v>V knihách ve veřejné knihovně</c:v>
                </c:pt>
                <c:pt idx="6">
                  <c:v>V knihách ve školní knihovně</c:v>
                </c:pt>
              </c:strCache>
            </c:strRef>
          </c:cat>
          <c:val>
            <c:numRef>
              <c:f>'Zdroje informací'!$L$148:$R$148</c:f>
              <c:numCache>
                <c:formatCode>###0%</c:formatCode>
                <c:ptCount val="7"/>
                <c:pt idx="0">
                  <c:v>0.27239141640507492</c:v>
                </c:pt>
                <c:pt idx="1">
                  <c:v>0.43171928173651286</c:v>
                </c:pt>
                <c:pt idx="2">
                  <c:v>0.40117371931335066</c:v>
                </c:pt>
                <c:pt idx="3">
                  <c:v>0.35380193267099325</c:v>
                </c:pt>
                <c:pt idx="4">
                  <c:v>0.18467442906417805</c:v>
                </c:pt>
                <c:pt idx="5">
                  <c:v>0.18972217644593323</c:v>
                </c:pt>
                <c:pt idx="6">
                  <c:v>8.9403472610353502E-2</c:v>
                </c:pt>
              </c:numCache>
            </c:numRef>
          </c:val>
        </c:ser>
        <c:ser>
          <c:idx val="2"/>
          <c:order val="2"/>
          <c:tx>
            <c:strRef>
              <c:f>'Zdroje informací'!$K$149</c:f>
              <c:strCache>
                <c:ptCount val="1"/>
                <c:pt idx="0">
                  <c:v>Zřídka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'Zdroje informací'!$L$146:$R$146</c:f>
              <c:strCache>
                <c:ptCount val="7"/>
                <c:pt idx="0">
                  <c:v>Na internetu</c:v>
                </c:pt>
                <c:pt idx="1">
                  <c:v>Od rodičů</c:v>
                </c:pt>
                <c:pt idx="2">
                  <c:v>Od spolužáků</c:v>
                </c:pt>
                <c:pt idx="3">
                  <c:v>V časopisech</c:v>
                </c:pt>
                <c:pt idx="4">
                  <c:v>V knihách v domácí knihovně</c:v>
                </c:pt>
                <c:pt idx="5">
                  <c:v>V knihách ve veřejné knihovně</c:v>
                </c:pt>
                <c:pt idx="6">
                  <c:v>V knihách ve školní knihovně</c:v>
                </c:pt>
              </c:strCache>
            </c:strRef>
          </c:cat>
          <c:val>
            <c:numRef>
              <c:f>'Zdroje informací'!$L$149:$R$149</c:f>
              <c:numCache>
                <c:formatCode>###0%</c:formatCode>
                <c:ptCount val="7"/>
                <c:pt idx="0">
                  <c:v>9.787230559935077E-2</c:v>
                </c:pt>
                <c:pt idx="1">
                  <c:v>0.17442958223336902</c:v>
                </c:pt>
                <c:pt idx="2">
                  <c:v>0.18437492120917195</c:v>
                </c:pt>
                <c:pt idx="3">
                  <c:v>0.29969359418033614</c:v>
                </c:pt>
                <c:pt idx="4">
                  <c:v>0.31726727032879509</c:v>
                </c:pt>
                <c:pt idx="5">
                  <c:v>0.20096378855096883</c:v>
                </c:pt>
                <c:pt idx="6">
                  <c:v>0.17309278934411959</c:v>
                </c:pt>
              </c:numCache>
            </c:numRef>
          </c:val>
        </c:ser>
        <c:ser>
          <c:idx val="3"/>
          <c:order val="3"/>
          <c:tx>
            <c:strRef>
              <c:f>'Zdroje informací'!$K$150</c:f>
              <c:strCache>
                <c:ptCount val="1"/>
                <c:pt idx="0">
                  <c:v>Nikdy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'Zdroje informací'!$L$146:$R$146</c:f>
              <c:strCache>
                <c:ptCount val="7"/>
                <c:pt idx="0">
                  <c:v>Na internetu</c:v>
                </c:pt>
                <c:pt idx="1">
                  <c:v>Od rodičů</c:v>
                </c:pt>
                <c:pt idx="2">
                  <c:v>Od spolužáků</c:v>
                </c:pt>
                <c:pt idx="3">
                  <c:v>V časopisech</c:v>
                </c:pt>
                <c:pt idx="4">
                  <c:v>V knihách v domácí knihovně</c:v>
                </c:pt>
                <c:pt idx="5">
                  <c:v>V knihách ve veřejné knihovně</c:v>
                </c:pt>
                <c:pt idx="6">
                  <c:v>V knihách ve školní knihovně</c:v>
                </c:pt>
              </c:strCache>
            </c:strRef>
          </c:cat>
          <c:val>
            <c:numRef>
              <c:f>'Zdroje informací'!$L$150:$R$150</c:f>
              <c:numCache>
                <c:formatCode>###0%</c:formatCode>
                <c:ptCount val="7"/>
                <c:pt idx="0">
                  <c:v>8.7355770707351468E-2</c:v>
                </c:pt>
                <c:pt idx="1">
                  <c:v>6.1801316051157199E-2</c:v>
                </c:pt>
                <c:pt idx="2">
                  <c:v>9.3179272459689017E-2</c:v>
                </c:pt>
                <c:pt idx="3">
                  <c:v>0.23845026611653097</c:v>
                </c:pt>
                <c:pt idx="4">
                  <c:v>0.40593985480433531</c:v>
                </c:pt>
                <c:pt idx="5">
                  <c:v>0.56474655662002826</c:v>
                </c:pt>
                <c:pt idx="6">
                  <c:v>0.71230990566534302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30961792"/>
        <c:axId val="130963328"/>
      </c:barChart>
      <c:catAx>
        <c:axId val="130961792"/>
        <c:scaling>
          <c:orientation val="maxMin"/>
        </c:scaling>
        <c:delete val="0"/>
        <c:axPos val="l"/>
        <c:numFmt formatCode="Vęeobecný" sourceLinked="0"/>
        <c:majorTickMark val="none"/>
        <c:minorTickMark val="none"/>
        <c:tickLblPos val="nextTo"/>
        <c:txPr>
          <a:bodyPr/>
          <a:lstStyle/>
          <a:p>
            <a:pPr>
              <a:defRPr sz="1400" b="1"/>
            </a:pPr>
            <a:endParaRPr lang="cs-CZ"/>
          </a:p>
        </c:txPr>
        <c:crossAx val="130963328"/>
        <c:crosses val="autoZero"/>
        <c:auto val="1"/>
        <c:lblAlgn val="ctr"/>
        <c:lblOffset val="100"/>
        <c:noMultiLvlLbl val="0"/>
      </c:catAx>
      <c:valAx>
        <c:axId val="130963328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extTo"/>
        <c:crossAx val="130961792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sz="1400" b="1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List1!$K$86</c:f>
              <c:strCache>
                <c:ptCount val="1"/>
                <c:pt idx="0">
                  <c:v>Žádnou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List1!$J$87:$J$90</c:f>
              <c:strCache>
                <c:ptCount val="4"/>
                <c:pt idx="0">
                  <c:v>r. 2003</c:v>
                </c:pt>
                <c:pt idx="1">
                  <c:v>r. 2013</c:v>
                </c:pt>
                <c:pt idx="2">
                  <c:v>Dívka</c:v>
                </c:pt>
                <c:pt idx="3">
                  <c:v>Chlapec</c:v>
                </c:pt>
              </c:strCache>
            </c:strRef>
          </c:cat>
          <c:val>
            <c:numRef>
              <c:f>List1!$K$87:$K$90</c:f>
              <c:numCache>
                <c:formatCode>###0%</c:formatCode>
                <c:ptCount val="4"/>
                <c:pt idx="0">
                  <c:v>0.26</c:v>
                </c:pt>
                <c:pt idx="1">
                  <c:v>0.29086554389615793</c:v>
                </c:pt>
                <c:pt idx="2">
                  <c:v>0.20140344991070538</c:v>
                </c:pt>
                <c:pt idx="3">
                  <c:v>0.37547266149241065</c:v>
                </c:pt>
              </c:numCache>
            </c:numRef>
          </c:val>
        </c:ser>
        <c:ser>
          <c:idx val="1"/>
          <c:order val="1"/>
          <c:tx>
            <c:strRef>
              <c:f>List1!$L$86</c:f>
              <c:strCache>
                <c:ptCount val="1"/>
                <c:pt idx="0">
                  <c:v>1 knihu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List1!$J$87:$J$90</c:f>
              <c:strCache>
                <c:ptCount val="4"/>
                <c:pt idx="0">
                  <c:v>r. 2003</c:v>
                </c:pt>
                <c:pt idx="1">
                  <c:v>r. 2013</c:v>
                </c:pt>
                <c:pt idx="2">
                  <c:v>Dívka</c:v>
                </c:pt>
                <c:pt idx="3">
                  <c:v>Chlapec</c:v>
                </c:pt>
              </c:strCache>
            </c:strRef>
          </c:cat>
          <c:val>
            <c:numRef>
              <c:f>List1!$L$87:$L$90</c:f>
              <c:numCache>
                <c:formatCode>###0%</c:formatCode>
                <c:ptCount val="4"/>
                <c:pt idx="0">
                  <c:v>0.44</c:v>
                </c:pt>
                <c:pt idx="1">
                  <c:v>0.47854763968218761</c:v>
                </c:pt>
                <c:pt idx="2">
                  <c:v>0.50813878961287506</c:v>
                </c:pt>
                <c:pt idx="3">
                  <c:v>0.450562357978397</c:v>
                </c:pt>
              </c:numCache>
            </c:numRef>
          </c:val>
        </c:ser>
        <c:ser>
          <c:idx val="2"/>
          <c:order val="2"/>
          <c:tx>
            <c:strRef>
              <c:f>List1!$M$86</c:f>
              <c:strCache>
                <c:ptCount val="1"/>
                <c:pt idx="0">
                  <c:v>2 knihy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List1!$J$87:$J$90</c:f>
              <c:strCache>
                <c:ptCount val="4"/>
                <c:pt idx="0">
                  <c:v>r. 2003</c:v>
                </c:pt>
                <c:pt idx="1">
                  <c:v>r. 2013</c:v>
                </c:pt>
                <c:pt idx="2">
                  <c:v>Dívka</c:v>
                </c:pt>
                <c:pt idx="3">
                  <c:v>Chlapec</c:v>
                </c:pt>
              </c:strCache>
            </c:strRef>
          </c:cat>
          <c:val>
            <c:numRef>
              <c:f>List1!$M$87:$M$90</c:f>
              <c:numCache>
                <c:formatCode>###0%</c:formatCode>
                <c:ptCount val="4"/>
                <c:pt idx="0">
                  <c:v>0.17</c:v>
                </c:pt>
                <c:pt idx="1">
                  <c:v>0.16439144849191545</c:v>
                </c:pt>
                <c:pt idx="2">
                  <c:v>0.19944887654210666</c:v>
                </c:pt>
                <c:pt idx="3">
                  <c:v>0.13123653555027387</c:v>
                </c:pt>
              </c:numCache>
            </c:numRef>
          </c:val>
        </c:ser>
        <c:ser>
          <c:idx val="3"/>
          <c:order val="3"/>
          <c:tx>
            <c:strRef>
              <c:f>List1!$N$86</c:f>
              <c:strCache>
                <c:ptCount val="1"/>
                <c:pt idx="0">
                  <c:v>3 a více knih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List1!$J$87:$J$90</c:f>
              <c:strCache>
                <c:ptCount val="4"/>
                <c:pt idx="0">
                  <c:v>r. 2003</c:v>
                </c:pt>
                <c:pt idx="1">
                  <c:v>r. 2013</c:v>
                </c:pt>
                <c:pt idx="2">
                  <c:v>Dívka</c:v>
                </c:pt>
                <c:pt idx="3">
                  <c:v>Chlapec</c:v>
                </c:pt>
              </c:strCache>
            </c:strRef>
          </c:cat>
          <c:val>
            <c:numRef>
              <c:f>List1!$N$87:$N$90</c:f>
              <c:numCache>
                <c:formatCode>###0%</c:formatCode>
                <c:ptCount val="4"/>
                <c:pt idx="0">
                  <c:v>0.13</c:v>
                </c:pt>
                <c:pt idx="1">
                  <c:v>6.6195367929737417E-2</c:v>
                </c:pt>
                <c:pt idx="2">
                  <c:v>9.100888393431282E-2</c:v>
                </c:pt>
                <c:pt idx="3">
                  <c:v>4.2728444978918027E-2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98831360"/>
        <c:axId val="98841344"/>
      </c:barChart>
      <c:catAx>
        <c:axId val="98831360"/>
        <c:scaling>
          <c:orientation val="maxMin"/>
        </c:scaling>
        <c:delete val="0"/>
        <c:axPos val="l"/>
        <c:numFmt formatCode="Vęeobecný" sourceLinked="0"/>
        <c:majorTickMark val="none"/>
        <c:minorTickMark val="none"/>
        <c:tickLblPos val="nextTo"/>
        <c:txPr>
          <a:bodyPr/>
          <a:lstStyle/>
          <a:p>
            <a:pPr>
              <a:defRPr sz="2000" b="1"/>
            </a:pPr>
            <a:endParaRPr lang="cs-CZ"/>
          </a:p>
        </c:txPr>
        <c:crossAx val="98841344"/>
        <c:crosses val="autoZero"/>
        <c:auto val="1"/>
        <c:lblAlgn val="ctr"/>
        <c:lblOffset val="100"/>
        <c:noMultiLvlLbl val="0"/>
      </c:catAx>
      <c:valAx>
        <c:axId val="98841344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98831360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10000006774315048"/>
          <c:y val="1.5873015873015872E-2"/>
          <c:w val="0.89999993225684949"/>
          <c:h val="0.10539182602174728"/>
        </c:manualLayout>
      </c:layout>
      <c:overlay val="0"/>
      <c:txPr>
        <a:bodyPr/>
        <a:lstStyle/>
        <a:p>
          <a:pPr>
            <a:defRPr sz="2800" b="1"/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'Oblíbenost a četnost čtení'!$F$138</c:f>
              <c:strCache>
                <c:ptCount val="1"/>
                <c:pt idx="0">
                  <c:v>Žádnou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'Oblíbenost a četnost čtení'!$F$140</c:f>
              <c:numCache>
                <c:formatCode>###0%</c:formatCode>
                <c:ptCount val="1"/>
                <c:pt idx="0">
                  <c:v>0.29086554389615793</c:v>
                </c:pt>
              </c:numCache>
            </c:numRef>
          </c:val>
        </c:ser>
        <c:ser>
          <c:idx val="1"/>
          <c:order val="1"/>
          <c:tx>
            <c:strRef>
              <c:f>'Oblíbenost a četnost čtení'!$G$138</c:f>
              <c:strCache>
                <c:ptCount val="1"/>
                <c:pt idx="0">
                  <c:v>1 knihu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'Oblíbenost a četnost čtení'!$G$140</c:f>
              <c:numCache>
                <c:formatCode>###0%</c:formatCode>
                <c:ptCount val="1"/>
                <c:pt idx="0">
                  <c:v>0.47854763968218761</c:v>
                </c:pt>
              </c:numCache>
            </c:numRef>
          </c:val>
        </c:ser>
        <c:ser>
          <c:idx val="2"/>
          <c:order val="2"/>
          <c:tx>
            <c:strRef>
              <c:f>'Oblíbenost a četnost čtení'!$H$138</c:f>
              <c:strCache>
                <c:ptCount val="1"/>
                <c:pt idx="0">
                  <c:v>2 knihy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'Oblíbenost a četnost čtení'!$H$140</c:f>
              <c:numCache>
                <c:formatCode>###0%</c:formatCode>
                <c:ptCount val="1"/>
                <c:pt idx="0">
                  <c:v>0.16439144849191545</c:v>
                </c:pt>
              </c:numCache>
            </c:numRef>
          </c:val>
        </c:ser>
        <c:ser>
          <c:idx val="3"/>
          <c:order val="3"/>
          <c:tx>
            <c:strRef>
              <c:f>'Oblíbenost a četnost čtení'!$I$138</c:f>
              <c:strCache>
                <c:ptCount val="1"/>
                <c:pt idx="0">
                  <c:v>3 a více knih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8.8185803429247523E-3"/>
                  <c:y val="-0.36843782063430863"/>
                </c:manualLayout>
              </c:layout>
              <c:tx>
                <c:rich>
                  <a:bodyPr/>
                  <a:lstStyle/>
                  <a:p>
                    <a:pPr>
                      <a:defRPr sz="2000" b="1">
                        <a:solidFill>
                          <a:schemeClr val="tx1"/>
                        </a:solidFill>
                      </a:defRPr>
                    </a:pPr>
                    <a:r>
                      <a:rPr lang="pt-BR" sz="1800" dirty="0">
                        <a:solidFill>
                          <a:schemeClr val="tx1"/>
                        </a:solidFill>
                      </a:rPr>
                      <a:t>3 a více knih; 7%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>
                    <a:solidFill>
                      <a:schemeClr val="bg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'Oblíbenost a četnost čtení'!$I$140</c:f>
              <c:numCache>
                <c:formatCode>###0%</c:formatCode>
                <c:ptCount val="1"/>
                <c:pt idx="0">
                  <c:v>6.6195367929737417E-2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98892800"/>
        <c:axId val="101061376"/>
      </c:barChart>
      <c:catAx>
        <c:axId val="98892800"/>
        <c:scaling>
          <c:orientation val="minMax"/>
        </c:scaling>
        <c:delete val="1"/>
        <c:axPos val="l"/>
        <c:majorTickMark val="none"/>
        <c:minorTickMark val="none"/>
        <c:tickLblPos val="nextTo"/>
        <c:crossAx val="101061376"/>
        <c:crosses val="autoZero"/>
        <c:auto val="1"/>
        <c:lblAlgn val="ctr"/>
        <c:lblOffset val="100"/>
        <c:noMultiLvlLbl val="0"/>
      </c:catAx>
      <c:valAx>
        <c:axId val="101061376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9889280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'Oblíbenost a četnost čtení'!$K$149</c:f>
              <c:strCache>
                <c:ptCount val="1"/>
                <c:pt idx="0">
                  <c:v>Dívka 2003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'Oblíbenost a četnost čtení'!$J$150:$J$153</c:f>
              <c:strCache>
                <c:ptCount val="4"/>
                <c:pt idx="0">
                  <c:v>Žádnou</c:v>
                </c:pt>
                <c:pt idx="1">
                  <c:v>1 knihu</c:v>
                </c:pt>
                <c:pt idx="2">
                  <c:v>2 knihy</c:v>
                </c:pt>
                <c:pt idx="3">
                  <c:v>3 a více knih</c:v>
                </c:pt>
              </c:strCache>
            </c:strRef>
          </c:cat>
          <c:val>
            <c:numRef>
              <c:f>'Oblíbenost a četnost čtení'!$K$150:$K$153</c:f>
              <c:numCache>
                <c:formatCode>###0%</c:formatCode>
                <c:ptCount val="4"/>
                <c:pt idx="0">
                  <c:v>0.19</c:v>
                </c:pt>
                <c:pt idx="1">
                  <c:v>0.44</c:v>
                </c:pt>
                <c:pt idx="2">
                  <c:v>0.19944887654210666</c:v>
                </c:pt>
                <c:pt idx="3">
                  <c:v>0.18</c:v>
                </c:pt>
              </c:numCache>
            </c:numRef>
          </c:val>
        </c:ser>
        <c:ser>
          <c:idx val="1"/>
          <c:order val="1"/>
          <c:tx>
            <c:strRef>
              <c:f>'Oblíbenost a četnost čtení'!$L$149</c:f>
              <c:strCache>
                <c:ptCount val="1"/>
                <c:pt idx="0">
                  <c:v>Dívka 2013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'Oblíbenost a četnost čtení'!$J$150:$J$153</c:f>
              <c:strCache>
                <c:ptCount val="4"/>
                <c:pt idx="0">
                  <c:v>Žádnou</c:v>
                </c:pt>
                <c:pt idx="1">
                  <c:v>1 knihu</c:v>
                </c:pt>
                <c:pt idx="2">
                  <c:v>2 knihy</c:v>
                </c:pt>
                <c:pt idx="3">
                  <c:v>3 a více knih</c:v>
                </c:pt>
              </c:strCache>
            </c:strRef>
          </c:cat>
          <c:val>
            <c:numRef>
              <c:f>'Oblíbenost a četnost čtení'!$L$150:$L$153</c:f>
              <c:numCache>
                <c:formatCode>###0%</c:formatCode>
                <c:ptCount val="4"/>
                <c:pt idx="0">
                  <c:v>0.20140344991070538</c:v>
                </c:pt>
                <c:pt idx="1">
                  <c:v>0.50813878961287506</c:v>
                </c:pt>
                <c:pt idx="2">
                  <c:v>0.19944887654210666</c:v>
                </c:pt>
                <c:pt idx="3">
                  <c:v>9.100888393431282E-2</c:v>
                </c:pt>
              </c:numCache>
            </c:numRef>
          </c:val>
        </c:ser>
        <c:ser>
          <c:idx val="2"/>
          <c:order val="2"/>
          <c:tx>
            <c:strRef>
              <c:f>'Oblíbenost a četnost čtení'!$M$149</c:f>
              <c:strCache>
                <c:ptCount val="1"/>
                <c:pt idx="0">
                  <c:v>Chlapec 2003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'Oblíbenost a četnost čtení'!$J$150:$J$153</c:f>
              <c:strCache>
                <c:ptCount val="4"/>
                <c:pt idx="0">
                  <c:v>Žádnou</c:v>
                </c:pt>
                <c:pt idx="1">
                  <c:v>1 knihu</c:v>
                </c:pt>
                <c:pt idx="2">
                  <c:v>2 knihy</c:v>
                </c:pt>
                <c:pt idx="3">
                  <c:v>3 a více knih</c:v>
                </c:pt>
              </c:strCache>
            </c:strRef>
          </c:cat>
          <c:val>
            <c:numRef>
              <c:f>'Oblíbenost a četnost čtení'!$M$150:$M$153</c:f>
              <c:numCache>
                <c:formatCode>###0%</c:formatCode>
                <c:ptCount val="4"/>
                <c:pt idx="0">
                  <c:v>0.34</c:v>
                </c:pt>
                <c:pt idx="1">
                  <c:v>0.43</c:v>
                </c:pt>
                <c:pt idx="2">
                  <c:v>0.13123653555027387</c:v>
                </c:pt>
                <c:pt idx="3">
                  <c:v>0.09</c:v>
                </c:pt>
              </c:numCache>
            </c:numRef>
          </c:val>
        </c:ser>
        <c:ser>
          <c:idx val="3"/>
          <c:order val="3"/>
          <c:tx>
            <c:strRef>
              <c:f>'Oblíbenost a četnost čtení'!$N$149</c:f>
              <c:strCache>
                <c:ptCount val="1"/>
                <c:pt idx="0">
                  <c:v>Chlapec 2013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'Oblíbenost a četnost čtení'!$J$150:$J$153</c:f>
              <c:strCache>
                <c:ptCount val="4"/>
                <c:pt idx="0">
                  <c:v>Žádnou</c:v>
                </c:pt>
                <c:pt idx="1">
                  <c:v>1 knihu</c:v>
                </c:pt>
                <c:pt idx="2">
                  <c:v>2 knihy</c:v>
                </c:pt>
                <c:pt idx="3">
                  <c:v>3 a více knih</c:v>
                </c:pt>
              </c:strCache>
            </c:strRef>
          </c:cat>
          <c:val>
            <c:numRef>
              <c:f>'Oblíbenost a četnost čtení'!$N$150:$N$153</c:f>
              <c:numCache>
                <c:formatCode>###0%</c:formatCode>
                <c:ptCount val="4"/>
                <c:pt idx="0">
                  <c:v>0.37547266149241065</c:v>
                </c:pt>
                <c:pt idx="1">
                  <c:v>0.450562357978397</c:v>
                </c:pt>
                <c:pt idx="2">
                  <c:v>0.13123653555027387</c:v>
                </c:pt>
                <c:pt idx="3">
                  <c:v>4.2728444978918027E-2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5"/>
        <c:axId val="101107200"/>
        <c:axId val="101108736"/>
      </c:barChart>
      <c:catAx>
        <c:axId val="101107200"/>
        <c:scaling>
          <c:orientation val="minMax"/>
        </c:scaling>
        <c:delete val="0"/>
        <c:axPos val="b"/>
        <c:numFmt formatCode="Vęeobecný" sourceLinked="1"/>
        <c:majorTickMark val="none"/>
        <c:minorTickMark val="none"/>
        <c:tickLblPos val="nextTo"/>
        <c:txPr>
          <a:bodyPr/>
          <a:lstStyle/>
          <a:p>
            <a:pPr>
              <a:defRPr sz="1400" b="1"/>
            </a:pPr>
            <a:endParaRPr lang="cs-CZ"/>
          </a:p>
        </c:txPr>
        <c:crossAx val="101108736"/>
        <c:crosses val="autoZero"/>
        <c:auto val="1"/>
        <c:lblAlgn val="ctr"/>
        <c:lblOffset val="100"/>
        <c:noMultiLvlLbl val="0"/>
      </c:catAx>
      <c:valAx>
        <c:axId val="101108736"/>
        <c:scaling>
          <c:orientation val="minMax"/>
        </c:scaling>
        <c:delete val="1"/>
        <c:axPos val="l"/>
        <c:numFmt formatCode="###0%" sourceLinked="1"/>
        <c:majorTickMark val="out"/>
        <c:minorTickMark val="none"/>
        <c:tickLblPos val="nextTo"/>
        <c:crossAx val="101107200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>
            <a:defRPr sz="1800" b="1">
              <a:ln>
                <a:solidFill>
                  <a:schemeClr val="tx1"/>
                </a:solidFill>
              </a:ln>
            </a:defRPr>
          </a:pPr>
          <a:endParaRPr lang="cs-CZ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3200"/>
            </a:pPr>
            <a:r>
              <a:rPr lang="cs-CZ" sz="3600" dirty="0">
                <a:latin typeface="Arial Narrow" panose="020B0606020202030204" pitchFamily="34" charset="0"/>
              </a:rPr>
              <a:t>Jak často čteš knihy kromě učebnic?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dLbls>
            <c:dLbl>
              <c:idx val="0"/>
              <c:layout>
                <c:manualLayout>
                  <c:x val="1.8335629921259842E-2"/>
                  <c:y val="5.669744192147009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2411034558180227E-2"/>
                  <c:y val="-4.545597046602077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0.14049136045494312"/>
                  <c:y val="-3.5740600137153709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677143482064742E-2"/>
                  <c:y val="-5.9741915972866136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8455271216097989E-2"/>
                  <c:y val="1.629279910947785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1.3916174540682415E-2"/>
                  <c:y val="2.893409579091510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7.9065507436570422E-3"/>
                  <c:y val="4.541907923871088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/>
                </a:pPr>
                <a:endParaRPr lang="cs-CZ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'Oblíbenost a četnost čtení'!$N$211:$N$218</c:f>
              <c:strCache>
                <c:ptCount val="8"/>
                <c:pt idx="0">
                  <c:v>Denně</c:v>
                </c:pt>
                <c:pt idx="1">
                  <c:v>Několikrát týdně</c:v>
                </c:pt>
                <c:pt idx="2">
                  <c:v>1x za týden</c:v>
                </c:pt>
                <c:pt idx="3">
                  <c:v>1x za 14 dní</c:v>
                </c:pt>
                <c:pt idx="4">
                  <c:v>1x měsíčně</c:v>
                </c:pt>
                <c:pt idx="5">
                  <c:v>1x za čtvrt roku</c:v>
                </c:pt>
                <c:pt idx="6">
                  <c:v>Méně často</c:v>
                </c:pt>
                <c:pt idx="7">
                  <c:v>Vůbec</c:v>
                </c:pt>
              </c:strCache>
            </c:strRef>
          </c:cat>
          <c:val>
            <c:numRef>
              <c:f>'Oblíbenost a četnost čtení'!$Q$211:$Q$218</c:f>
              <c:numCache>
                <c:formatCode>###0%</c:formatCode>
                <c:ptCount val="8"/>
                <c:pt idx="0">
                  <c:v>0.12581574365444997</c:v>
                </c:pt>
                <c:pt idx="1">
                  <c:v>0.28790410346076428</c:v>
                </c:pt>
                <c:pt idx="2">
                  <c:v>0.20962598369609217</c:v>
                </c:pt>
                <c:pt idx="3">
                  <c:v>6.7809240698999934E-2</c:v>
                </c:pt>
                <c:pt idx="4">
                  <c:v>7.9304668479954987E-2</c:v>
                </c:pt>
                <c:pt idx="5">
                  <c:v>4.8023399626788824E-2</c:v>
                </c:pt>
                <c:pt idx="6">
                  <c:v>8.1309329255432813E-2</c:v>
                </c:pt>
                <c:pt idx="7">
                  <c:v>0.10020753112751594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'Oblíbenost a četnost čtení'!$O$219</c:f>
              <c:strCache>
                <c:ptCount val="1"/>
                <c:pt idx="0">
                  <c:v>Dívky 2003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1666666666666666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 err="1"/>
                      <a:t>Dívky</a:t>
                    </a:r>
                    <a:r>
                      <a:rPr lang="en-US" dirty="0"/>
                      <a:t> 2003; </a:t>
                    </a:r>
                    <a:endParaRPr lang="en-US" dirty="0" smtClean="0"/>
                  </a:p>
                  <a:p>
                    <a:r>
                      <a:rPr lang="en-US" dirty="0" smtClean="0"/>
                      <a:t>33</a:t>
                    </a:r>
                    <a:r>
                      <a:rPr lang="en-US" dirty="0"/>
                      <a:t>%</a:t>
                    </a:r>
                  </a:p>
                </c:rich>
              </c:tx>
              <c:showLegendKey val="0"/>
              <c:showVal val="1"/>
              <c:showCatName val="1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"/>
                  <c:y val="3.140096618357488E-2"/>
                </c:manualLayout>
              </c:layout>
              <c:tx>
                <c:rich>
                  <a:bodyPr/>
                  <a:lstStyle/>
                  <a:p>
                    <a:r>
                      <a:rPr lang="en-US" dirty="0" err="1"/>
                      <a:t>Dívky</a:t>
                    </a:r>
                    <a:r>
                      <a:rPr lang="en-US" dirty="0"/>
                      <a:t> 2003; </a:t>
                    </a:r>
                    <a:endParaRPr lang="en-US" dirty="0" smtClean="0"/>
                  </a:p>
                  <a:p>
                    <a:r>
                      <a:rPr lang="en-US" dirty="0" smtClean="0"/>
                      <a:t>5</a:t>
                    </a:r>
                    <a:r>
                      <a:rPr lang="en-US" dirty="0"/>
                      <a:t>%</a:t>
                    </a:r>
                  </a:p>
                </c:rich>
              </c:tx>
              <c:showLegendKey val="0"/>
              <c:showVal val="1"/>
              <c:showCatName val="1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/>
                </a:pPr>
                <a:endParaRPr lang="cs-CZ"/>
              </a:p>
            </c:txPr>
            <c:showLegendKey val="0"/>
            <c:showVal val="1"/>
            <c:showCatName val="1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'Oblíbenost a četnost čtení'!$N$220:$N$221</c:f>
              <c:strCache>
                <c:ptCount val="2"/>
                <c:pt idx="0">
                  <c:v>Denně</c:v>
                </c:pt>
                <c:pt idx="1">
                  <c:v>Nikdy</c:v>
                </c:pt>
              </c:strCache>
            </c:strRef>
          </c:cat>
          <c:val>
            <c:numRef>
              <c:f>'Oblíbenost a četnost čtení'!$O$220:$O$221</c:f>
              <c:numCache>
                <c:formatCode>###0%</c:formatCode>
                <c:ptCount val="2"/>
                <c:pt idx="0">
                  <c:v>0.33</c:v>
                </c:pt>
                <c:pt idx="1">
                  <c:v>0.05</c:v>
                </c:pt>
              </c:numCache>
            </c:numRef>
          </c:val>
        </c:ser>
        <c:ser>
          <c:idx val="1"/>
          <c:order val="1"/>
          <c:tx>
            <c:strRef>
              <c:f>'Oblíbenost a četnost čtení'!$P$219</c:f>
              <c:strCache>
                <c:ptCount val="1"/>
                <c:pt idx="0">
                  <c:v>Dívky 2013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err="1">
                        <a:solidFill>
                          <a:srgbClr val="FF0000"/>
                        </a:solidFill>
                      </a:rPr>
                      <a:t>Dívky</a:t>
                    </a:r>
                    <a:r>
                      <a:rPr lang="en-US" dirty="0">
                        <a:solidFill>
                          <a:srgbClr val="FF0000"/>
                        </a:solidFill>
                      </a:rPr>
                      <a:t> 2013; </a:t>
                    </a:r>
                    <a:endParaRPr lang="en-US" dirty="0" smtClean="0">
                      <a:solidFill>
                        <a:srgbClr val="FF0000"/>
                      </a:solidFill>
                    </a:endParaRPr>
                  </a:p>
                  <a:p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15</a:t>
                    </a:r>
                    <a:r>
                      <a:rPr lang="en-US" dirty="0">
                        <a:solidFill>
                          <a:srgbClr val="FF0000"/>
                        </a:solidFill>
                      </a:rPr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1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7777777777777779E-3"/>
                  <c:y val="-2.6570048309178744E-2"/>
                </c:manualLayout>
              </c:layout>
              <c:tx>
                <c:rich>
                  <a:bodyPr/>
                  <a:lstStyle/>
                  <a:p>
                    <a:r>
                      <a:rPr lang="en-US" dirty="0" err="1">
                        <a:solidFill>
                          <a:srgbClr val="FF0000"/>
                        </a:solidFill>
                      </a:rPr>
                      <a:t>Dívky</a:t>
                    </a:r>
                    <a:r>
                      <a:rPr lang="en-US" dirty="0">
                        <a:solidFill>
                          <a:srgbClr val="FF0000"/>
                        </a:solidFill>
                      </a:rPr>
                      <a:t> 2013; </a:t>
                    </a: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7</a:t>
                    </a:r>
                    <a:r>
                      <a:rPr lang="en-US" dirty="0">
                        <a:solidFill>
                          <a:srgbClr val="FF0000"/>
                        </a:solidFill>
                      </a:rPr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1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rgbClr val="FF0000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1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'Oblíbenost a četnost čtení'!$N$220:$N$221</c:f>
              <c:strCache>
                <c:ptCount val="2"/>
                <c:pt idx="0">
                  <c:v>Denně</c:v>
                </c:pt>
                <c:pt idx="1">
                  <c:v>Nikdy</c:v>
                </c:pt>
              </c:strCache>
            </c:strRef>
          </c:cat>
          <c:val>
            <c:numRef>
              <c:f>'Oblíbenost a četnost čtení'!$P$220:$P$221</c:f>
              <c:numCache>
                <c:formatCode>###0%</c:formatCode>
                <c:ptCount val="2"/>
                <c:pt idx="0">
                  <c:v>0.15</c:v>
                </c:pt>
                <c:pt idx="1">
                  <c:v>7.0000000000000007E-2</c:v>
                </c:pt>
              </c:numCache>
            </c:numRef>
          </c:val>
        </c:ser>
        <c:ser>
          <c:idx val="2"/>
          <c:order val="2"/>
          <c:tx>
            <c:strRef>
              <c:f>'Oblíbenost a četnost čtení'!$Q$219</c:f>
              <c:strCache>
                <c:ptCount val="1"/>
                <c:pt idx="0">
                  <c:v>Chlapci 2003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err="1"/>
                      <a:t>Chlapci</a:t>
                    </a:r>
                    <a:r>
                      <a:rPr lang="en-US"/>
                      <a:t> 2003; </a:t>
                    </a:r>
                    <a:r>
                      <a:rPr lang="en-US" smtClean="0"/>
                      <a:t> </a:t>
                    </a:r>
                    <a:r>
                      <a:rPr lang="en-US" dirty="0"/>
                      <a:t>22%</a:t>
                    </a:r>
                  </a:p>
                </c:rich>
              </c:tx>
              <c:showLegendKey val="0"/>
              <c:showVal val="1"/>
              <c:showCatName val="1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7777777777777779E-3"/>
                  <c:y val="-4.5893719806763288E-2"/>
                </c:manualLayout>
              </c:layout>
              <c:tx>
                <c:rich>
                  <a:bodyPr/>
                  <a:lstStyle/>
                  <a:p>
                    <a:r>
                      <a:rPr lang="en-US" dirty="0" err="1"/>
                      <a:t>Chlapci</a:t>
                    </a:r>
                    <a:r>
                      <a:rPr lang="en-US" dirty="0"/>
                      <a:t> 2003; </a:t>
                    </a:r>
                    <a:r>
                      <a:rPr lang="en-US" dirty="0" smtClean="0"/>
                      <a:t> </a:t>
                    </a:r>
                    <a:r>
                      <a:rPr lang="en-US" dirty="0"/>
                      <a:t>10%</a:t>
                    </a:r>
                  </a:p>
                </c:rich>
              </c:tx>
              <c:showLegendKey val="0"/>
              <c:showVal val="1"/>
              <c:showCatName val="1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/>
                </a:pPr>
                <a:endParaRPr lang="cs-CZ"/>
              </a:p>
            </c:txPr>
            <c:showLegendKey val="0"/>
            <c:showVal val="1"/>
            <c:showCatName val="1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'Oblíbenost a četnost čtení'!$N$220:$N$221</c:f>
              <c:strCache>
                <c:ptCount val="2"/>
                <c:pt idx="0">
                  <c:v>Denně</c:v>
                </c:pt>
                <c:pt idx="1">
                  <c:v>Nikdy</c:v>
                </c:pt>
              </c:strCache>
            </c:strRef>
          </c:cat>
          <c:val>
            <c:numRef>
              <c:f>'Oblíbenost a četnost čtení'!$Q$220:$Q$221</c:f>
              <c:numCache>
                <c:formatCode>###0%</c:formatCode>
                <c:ptCount val="2"/>
                <c:pt idx="0">
                  <c:v>0.22</c:v>
                </c:pt>
                <c:pt idx="1">
                  <c:v>0.1</c:v>
                </c:pt>
              </c:numCache>
            </c:numRef>
          </c:val>
        </c:ser>
        <c:ser>
          <c:idx val="3"/>
          <c:order val="3"/>
          <c:tx>
            <c:strRef>
              <c:f>'Oblíbenost a četnost čtení'!$R$219</c:f>
              <c:strCache>
                <c:ptCount val="1"/>
                <c:pt idx="0">
                  <c:v>Chlapci 2013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err="1">
                        <a:solidFill>
                          <a:srgbClr val="FF0000"/>
                        </a:solidFill>
                      </a:rPr>
                      <a:t>Chlapci</a:t>
                    </a:r>
                    <a:r>
                      <a:rPr lang="en-US" dirty="0">
                        <a:solidFill>
                          <a:srgbClr val="FF0000"/>
                        </a:solidFill>
                      </a:rPr>
                      <a:t> 2013; </a:t>
                    </a: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 </a:t>
                    </a:r>
                    <a:r>
                      <a:rPr lang="en-US" dirty="0">
                        <a:solidFill>
                          <a:srgbClr val="FF0000"/>
                        </a:solidFill>
                      </a:rPr>
                      <a:t>10%</a:t>
                    </a:r>
                    <a:endParaRPr lang="en-US" dirty="0"/>
                  </a:p>
                </c:rich>
              </c:tx>
              <c:showLegendKey val="0"/>
              <c:showVal val="1"/>
              <c:showCatName val="1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"/>
                  <c:y val="-9.420289855072464E-2"/>
                </c:manualLayout>
              </c:layout>
              <c:tx>
                <c:rich>
                  <a:bodyPr/>
                  <a:lstStyle/>
                  <a:p>
                    <a:r>
                      <a:rPr lang="en-US" dirty="0" err="1">
                        <a:solidFill>
                          <a:srgbClr val="FF0000"/>
                        </a:solidFill>
                      </a:rPr>
                      <a:t>Chlapci</a:t>
                    </a:r>
                    <a:r>
                      <a:rPr lang="en-US" dirty="0">
                        <a:solidFill>
                          <a:srgbClr val="FF0000"/>
                        </a:solidFill>
                      </a:rPr>
                      <a:t> 2013; </a:t>
                    </a:r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 </a:t>
                    </a:r>
                    <a:r>
                      <a:rPr lang="en-US" dirty="0">
                        <a:solidFill>
                          <a:srgbClr val="FF0000"/>
                        </a:solidFill>
                      </a:rPr>
                      <a:t>13%</a:t>
                    </a:r>
                    <a:endParaRPr lang="en-US" dirty="0"/>
                  </a:p>
                </c:rich>
              </c:tx>
              <c:showLegendKey val="0"/>
              <c:showVal val="1"/>
              <c:showCatName val="1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rgbClr val="FF0000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1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'Oblíbenost a četnost čtení'!$N$220:$N$221</c:f>
              <c:strCache>
                <c:ptCount val="2"/>
                <c:pt idx="0">
                  <c:v>Denně</c:v>
                </c:pt>
                <c:pt idx="1">
                  <c:v>Nikdy</c:v>
                </c:pt>
              </c:strCache>
            </c:strRef>
          </c:cat>
          <c:val>
            <c:numRef>
              <c:f>'Oblíbenost a četnost čtení'!$R$220:$R$221</c:f>
              <c:numCache>
                <c:formatCode>###0%</c:formatCode>
                <c:ptCount val="2"/>
                <c:pt idx="0">
                  <c:v>0.1</c:v>
                </c:pt>
                <c:pt idx="1">
                  <c:v>0.13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07078016"/>
        <c:axId val="107079552"/>
      </c:barChart>
      <c:catAx>
        <c:axId val="107078016"/>
        <c:scaling>
          <c:orientation val="minMax"/>
        </c:scaling>
        <c:delete val="0"/>
        <c:axPos val="b"/>
        <c:numFmt formatCode="Vęeobecný" sourceLinked="0"/>
        <c:majorTickMark val="none"/>
        <c:minorTickMark val="none"/>
        <c:tickLblPos val="nextTo"/>
        <c:txPr>
          <a:bodyPr/>
          <a:lstStyle/>
          <a:p>
            <a:pPr>
              <a:defRPr sz="2400" b="1"/>
            </a:pPr>
            <a:endParaRPr lang="cs-CZ"/>
          </a:p>
        </c:txPr>
        <c:crossAx val="107079552"/>
        <c:crosses val="autoZero"/>
        <c:auto val="1"/>
        <c:lblAlgn val="ctr"/>
        <c:lblOffset val="100"/>
        <c:noMultiLvlLbl val="0"/>
      </c:catAx>
      <c:valAx>
        <c:axId val="107079552"/>
        <c:scaling>
          <c:orientation val="minMax"/>
        </c:scaling>
        <c:delete val="1"/>
        <c:axPos val="l"/>
        <c:numFmt formatCode="###0%" sourceLinked="1"/>
        <c:majorTickMark val="out"/>
        <c:minorTickMark val="none"/>
        <c:tickLblPos val="nextTo"/>
        <c:crossAx val="10707801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3600"/>
            </a:pPr>
            <a:r>
              <a:rPr lang="cs-CZ" sz="3600"/>
              <a:t>Proč nečteš častěji knihy?</a:t>
            </a:r>
          </a:p>
        </c:rich>
      </c:tx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Pt>
            <c:idx val="4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5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6"/>
            <c:invertIfNegative val="0"/>
            <c:bubble3D val="0"/>
            <c:spPr>
              <a:solidFill>
                <a:srgbClr val="92D050"/>
              </a:solidFill>
            </c:spPr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'Oblíbenost a četnost čtení'!$O$266:$O$274</c:f>
              <c:strCache>
                <c:ptCount val="9"/>
                <c:pt idx="0">
                  <c:v>Nebaví mě to</c:v>
                </c:pt>
                <c:pt idx="1">
                  <c:v>Existuje spousta zábavnějších věcí</c:v>
                </c:pt>
                <c:pt idx="2">
                  <c:v>Všechno, co chci vědět je na internetu</c:v>
                </c:pt>
                <c:pt idx="3">
                  <c:v>Nemám čas</c:v>
                </c:pt>
                <c:pt idx="4">
                  <c:v>Čtení je příliš namáhavé</c:v>
                </c:pt>
                <c:pt idx="5">
                  <c:v>Nevím, co mám číst</c:v>
                </c:pt>
                <c:pt idx="6">
                  <c:v>Nemám žádné zajímavé knížky</c:v>
                </c:pt>
                <c:pt idx="7">
                  <c:v>Všechno, co chci vědět je v televizi, novinách, či v rozhlase</c:v>
                </c:pt>
                <c:pt idx="8">
                  <c:v>Jiné</c:v>
                </c:pt>
              </c:strCache>
            </c:strRef>
          </c:cat>
          <c:val>
            <c:numRef>
              <c:f>'Oblíbenost a četnost čtení'!$P$266:$P$274</c:f>
              <c:numCache>
                <c:formatCode>###0%</c:formatCode>
                <c:ptCount val="9"/>
                <c:pt idx="0">
                  <c:v>0.80662542028846762</c:v>
                </c:pt>
                <c:pt idx="1">
                  <c:v>0.6348982789474612</c:v>
                </c:pt>
                <c:pt idx="2">
                  <c:v>0.4354306712702215</c:v>
                </c:pt>
                <c:pt idx="3">
                  <c:v>0.30862398924223994</c:v>
                </c:pt>
                <c:pt idx="4">
                  <c:v>0.18292200620996585</c:v>
                </c:pt>
                <c:pt idx="5">
                  <c:v>0.14872078044806689</c:v>
                </c:pt>
                <c:pt idx="6">
                  <c:v>0.11790765533491164</c:v>
                </c:pt>
                <c:pt idx="7">
                  <c:v>0.10944235908225024</c:v>
                </c:pt>
                <c:pt idx="8">
                  <c:v>1.4073729494394895E-2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12876544"/>
        <c:axId val="112888832"/>
      </c:barChart>
      <c:catAx>
        <c:axId val="112876544"/>
        <c:scaling>
          <c:orientation val="maxMin"/>
        </c:scaling>
        <c:delete val="0"/>
        <c:axPos val="l"/>
        <c:numFmt formatCode="Vęeobecný" sourceLinked="0"/>
        <c:majorTickMark val="none"/>
        <c:minorTickMark val="none"/>
        <c:tickLblPos val="nextTo"/>
        <c:txPr>
          <a:bodyPr/>
          <a:lstStyle/>
          <a:p>
            <a:pPr>
              <a:defRPr sz="1800" b="1"/>
            </a:pPr>
            <a:endParaRPr lang="cs-CZ"/>
          </a:p>
        </c:txPr>
        <c:crossAx val="112888832"/>
        <c:crosses val="autoZero"/>
        <c:auto val="1"/>
        <c:lblAlgn val="ctr"/>
        <c:lblOffset val="100"/>
        <c:noMultiLvlLbl val="0"/>
      </c:catAx>
      <c:valAx>
        <c:axId val="112888832"/>
        <c:scaling>
          <c:orientation val="minMax"/>
        </c:scaling>
        <c:delete val="1"/>
        <c:axPos val="t"/>
        <c:numFmt formatCode="###0%" sourceLinked="1"/>
        <c:majorTickMark val="out"/>
        <c:minorTickMark val="none"/>
        <c:tickLblPos val="nextTo"/>
        <c:crossAx val="1128765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0.81395</cdr:x>
      <cdr:y>0.80919</cdr:y>
    </cdr:from>
    <cdr:to>
      <cdr:x>0.95349</cdr:x>
      <cdr:y>0.91463</cdr:y>
    </cdr:to>
    <cdr:sp macro="" textlink="">
      <cdr:nvSpPr>
        <cdr:cNvPr id="2" name="TextovéPole 1"/>
        <cdr:cNvSpPr txBox="1"/>
      </cdr:nvSpPr>
      <cdr:spPr>
        <a:xfrm xmlns:a="http://schemas.openxmlformats.org/drawingml/2006/main">
          <a:off x="7560840" y="4464496"/>
          <a:ext cx="1296144" cy="5817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cs-CZ" sz="1600" b="1" dirty="0" smtClean="0">
              <a:solidFill>
                <a:srgbClr val="FF0000"/>
              </a:solidFill>
            </a:rPr>
            <a:t>Nuda, </a:t>
          </a:r>
        </a:p>
        <a:p xmlns:a="http://schemas.openxmlformats.org/drawingml/2006/main">
          <a:r>
            <a:rPr lang="cs-CZ" sz="1600" b="1" dirty="0" smtClean="0">
              <a:solidFill>
                <a:srgbClr val="FF0000"/>
              </a:solidFill>
            </a:rPr>
            <a:t>ztráta času</a:t>
          </a:r>
          <a:endParaRPr lang="cs-CZ" sz="16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0.83328</cdr:x>
      <cdr:y>0.58732</cdr:y>
    </cdr:from>
    <cdr:to>
      <cdr:x>0.97281</cdr:x>
      <cdr:y>0.69276</cdr:y>
    </cdr:to>
    <cdr:sp macro="" textlink="">
      <cdr:nvSpPr>
        <cdr:cNvPr id="3" name="TextovéPole 1"/>
        <cdr:cNvSpPr txBox="1"/>
      </cdr:nvSpPr>
      <cdr:spPr>
        <a:xfrm xmlns:a="http://schemas.openxmlformats.org/drawingml/2006/main">
          <a:off x="7740352" y="3240360"/>
          <a:ext cx="1296144" cy="5817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cs-CZ" sz="1600" b="1" dirty="0" smtClean="0">
              <a:solidFill>
                <a:srgbClr val="FF0000"/>
              </a:solidFill>
            </a:rPr>
            <a:t>Povinnost, </a:t>
          </a:r>
        </a:p>
        <a:p xmlns:a="http://schemas.openxmlformats.org/drawingml/2006/main">
          <a:r>
            <a:rPr lang="cs-CZ" sz="1600" b="1" dirty="0" smtClean="0">
              <a:solidFill>
                <a:srgbClr val="FF0000"/>
              </a:solidFill>
            </a:rPr>
            <a:t>rodiče, </a:t>
          </a:r>
        </a:p>
        <a:p xmlns:a="http://schemas.openxmlformats.org/drawingml/2006/main">
          <a:r>
            <a:rPr lang="cs-CZ" sz="1600" b="1" dirty="0" smtClean="0">
              <a:solidFill>
                <a:srgbClr val="FF0000"/>
              </a:solidFill>
            </a:rPr>
            <a:t>ztráta času</a:t>
          </a:r>
          <a:endParaRPr lang="cs-CZ" sz="16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0.85271</cdr:x>
      <cdr:y>0.16967</cdr:y>
    </cdr:from>
    <cdr:to>
      <cdr:x>0.95349</cdr:x>
      <cdr:y>0.27511</cdr:y>
    </cdr:to>
    <cdr:sp macro="" textlink="">
      <cdr:nvSpPr>
        <cdr:cNvPr id="4" name="TextovéPole 1"/>
        <cdr:cNvSpPr txBox="1"/>
      </cdr:nvSpPr>
      <cdr:spPr>
        <a:xfrm xmlns:a="http://schemas.openxmlformats.org/drawingml/2006/main">
          <a:off x="7920880" y="936104"/>
          <a:ext cx="936104" cy="5817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cs-CZ" sz="1600" b="1" dirty="0" smtClean="0">
              <a:solidFill>
                <a:srgbClr val="FF0000"/>
              </a:solidFill>
            </a:rPr>
            <a:t>Zábava</a:t>
          </a:r>
          <a:endParaRPr lang="cs-CZ" sz="1600" b="1" dirty="0">
            <a:solidFill>
              <a:srgbClr val="FF0000"/>
            </a:solidFill>
          </a:endParaRP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0.29268</cdr:x>
      <cdr:y>0.22222</cdr:y>
    </cdr:from>
    <cdr:to>
      <cdr:x>0.34146</cdr:x>
      <cdr:y>0.53333</cdr:y>
    </cdr:to>
    <cdr:cxnSp macro="">
      <cdr:nvCxnSpPr>
        <cdr:cNvPr id="2" name="Přímá spojovací šipka 10"/>
        <cdr:cNvCxnSpPr/>
      </cdr:nvCxnSpPr>
      <cdr:spPr>
        <a:xfrm xmlns:a="http://schemas.openxmlformats.org/drawingml/2006/main" flipV="1">
          <a:off x="2592288" y="720080"/>
          <a:ext cx="432048" cy="1008112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>
          <a:solidFill>
            <a:schemeClr val="tx1"/>
          </a:solidFill>
          <a:tailEnd type="triangle" w="lg" len="lg"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</cdr:cxnSp>
  </cdr:relSizeAnchor>
  <cdr:relSizeAnchor xmlns:cdr="http://schemas.openxmlformats.org/drawingml/2006/chartDrawing">
    <cdr:from>
      <cdr:x>0.52846</cdr:x>
      <cdr:y>0.28889</cdr:y>
    </cdr:from>
    <cdr:to>
      <cdr:x>0.57724</cdr:x>
      <cdr:y>0.57778</cdr:y>
    </cdr:to>
    <cdr:cxnSp macro="">
      <cdr:nvCxnSpPr>
        <cdr:cNvPr id="4" name="Přímá spojovací šipka 10"/>
        <cdr:cNvCxnSpPr/>
      </cdr:nvCxnSpPr>
      <cdr:spPr>
        <a:xfrm xmlns:a="http://schemas.openxmlformats.org/drawingml/2006/main" flipV="1">
          <a:off x="4680520" y="936104"/>
          <a:ext cx="432048" cy="936104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>
          <a:solidFill>
            <a:schemeClr val="tx1"/>
          </a:solidFill>
          <a:tailEnd type="triangle" w="lg" len="lg"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</cdr:cxnSp>
  </cdr:relSizeAnchor>
  <cdr:relSizeAnchor xmlns:cdr="http://schemas.openxmlformats.org/drawingml/2006/chartDrawing">
    <cdr:from>
      <cdr:x>0.7561</cdr:x>
      <cdr:y>0.4</cdr:y>
    </cdr:from>
    <cdr:to>
      <cdr:x>0.80488</cdr:x>
      <cdr:y>0.71111</cdr:y>
    </cdr:to>
    <cdr:cxnSp macro="">
      <cdr:nvCxnSpPr>
        <cdr:cNvPr id="7" name="Přímá spojovací šipka 10"/>
        <cdr:cNvCxnSpPr/>
      </cdr:nvCxnSpPr>
      <cdr:spPr>
        <a:xfrm xmlns:a="http://schemas.openxmlformats.org/drawingml/2006/main" flipV="1">
          <a:off x="6696744" y="1296144"/>
          <a:ext cx="432048" cy="1008112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>
          <a:solidFill>
            <a:schemeClr val="tx1"/>
          </a:solidFill>
          <a:tailEnd type="triangle" w="lg" len="lg"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</cdr:cxnSp>
  </cdr:relSizeAnchor>
  <cdr:relSizeAnchor xmlns:cdr="http://schemas.openxmlformats.org/drawingml/2006/chartDrawing">
    <cdr:from>
      <cdr:x>0.88618</cdr:x>
      <cdr:y>0.62222</cdr:y>
    </cdr:from>
    <cdr:to>
      <cdr:x>0.96748</cdr:x>
      <cdr:y>0.62222</cdr:y>
    </cdr:to>
    <cdr:cxnSp macro="">
      <cdr:nvCxnSpPr>
        <cdr:cNvPr id="8" name="Přímá spojovací šipka 10"/>
        <cdr:cNvCxnSpPr/>
      </cdr:nvCxnSpPr>
      <cdr:spPr>
        <a:xfrm xmlns:a="http://schemas.openxmlformats.org/drawingml/2006/main">
          <a:off x="7848872" y="2016224"/>
          <a:ext cx="720080" cy="0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57150">
          <a:solidFill>
            <a:srgbClr val="92D050"/>
          </a:solidFill>
          <a:tailEnd type="triangle" w="lg" len="lg"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</cdr:cxnSp>
  </cdr:relSizeAnchor>
  <cdr:relSizeAnchor xmlns:cdr="http://schemas.openxmlformats.org/drawingml/2006/chartDrawing">
    <cdr:from>
      <cdr:x>0.64228</cdr:x>
      <cdr:y>0.46667</cdr:y>
    </cdr:from>
    <cdr:to>
      <cdr:x>0.73984</cdr:x>
      <cdr:y>0.46667</cdr:y>
    </cdr:to>
    <cdr:cxnSp macro="">
      <cdr:nvCxnSpPr>
        <cdr:cNvPr id="9" name="Přímá spojovací šipka 10"/>
        <cdr:cNvCxnSpPr/>
      </cdr:nvCxnSpPr>
      <cdr:spPr>
        <a:xfrm xmlns:a="http://schemas.openxmlformats.org/drawingml/2006/main">
          <a:off x="5688632" y="1512168"/>
          <a:ext cx="864096" cy="0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57150">
          <a:solidFill>
            <a:srgbClr val="92D050"/>
          </a:solidFill>
          <a:tailEnd type="triangle" w="lg" len="lg"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</cdr:cxn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0.52043</cdr:x>
      <cdr:y>0.32065</cdr:y>
    </cdr:from>
    <cdr:to>
      <cdr:x>0.96889</cdr:x>
      <cdr:y>0.36569</cdr:y>
    </cdr:to>
    <cdr:sp macro="" textlink="">
      <cdr:nvSpPr>
        <cdr:cNvPr id="2" name="TextovéPole 1"/>
        <cdr:cNvSpPr txBox="1"/>
      </cdr:nvSpPr>
      <cdr:spPr>
        <a:xfrm xmlns:a="http://schemas.openxmlformats.org/drawingml/2006/main">
          <a:off x="2339752" y="1537905"/>
          <a:ext cx="2016170" cy="21600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cs-CZ" sz="1400" b="1" dirty="0" smtClean="0">
              <a:solidFill>
                <a:srgbClr val="FF0000"/>
              </a:solidFill>
            </a:rPr>
            <a:t>3 851 knihoven</a:t>
          </a:r>
          <a:endParaRPr lang="cs-CZ" sz="14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0.52043</cdr:x>
      <cdr:y>0.65155</cdr:y>
    </cdr:from>
    <cdr:to>
      <cdr:x>0.96889</cdr:x>
      <cdr:y>0.71161</cdr:y>
    </cdr:to>
    <cdr:sp macro="" textlink="">
      <cdr:nvSpPr>
        <cdr:cNvPr id="3" name="TextovéPole 1"/>
        <cdr:cNvSpPr txBox="1"/>
      </cdr:nvSpPr>
      <cdr:spPr>
        <a:xfrm xmlns:a="http://schemas.openxmlformats.org/drawingml/2006/main">
          <a:off x="2339752" y="3124944"/>
          <a:ext cx="201617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cs-CZ" sz="1400" b="1" dirty="0" smtClean="0">
              <a:solidFill>
                <a:srgbClr val="FF0000"/>
              </a:solidFill>
            </a:rPr>
            <a:t>5 401 knihoven</a:t>
          </a:r>
          <a:endParaRPr lang="cs-CZ" sz="1400" b="1" dirty="0">
            <a:solidFill>
              <a:srgbClr val="FF0000"/>
            </a:solidFill>
          </a:endParaRPr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0.01143</cdr:x>
      <cdr:y>0.74416</cdr:y>
    </cdr:from>
    <cdr:to>
      <cdr:x>0.40372</cdr:x>
      <cdr:y>0.96037</cdr:y>
    </cdr:to>
    <cdr:sp macro="" textlink="">
      <cdr:nvSpPr>
        <cdr:cNvPr id="2" name="Ovál 1"/>
        <cdr:cNvSpPr/>
      </cdr:nvSpPr>
      <cdr:spPr>
        <a:xfrm xmlns:a="http://schemas.openxmlformats.org/drawingml/2006/main">
          <a:off x="51378" y="3965309"/>
          <a:ext cx="1763688" cy="1152128"/>
        </a:xfrm>
        <a:prstGeom xmlns:a="http://schemas.openxmlformats.org/drawingml/2006/main" prst="ellipse">
          <a:avLst/>
        </a:prstGeom>
        <a:noFill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cs-CZ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cs-CZ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0.01626</cdr:x>
      <cdr:y>0.56999</cdr:y>
    </cdr:from>
    <cdr:to>
      <cdr:x>1</cdr:x>
      <cdr:y>0.56999</cdr:y>
    </cdr:to>
    <cdr:cxnSp macro="">
      <cdr:nvCxnSpPr>
        <cdr:cNvPr id="3" name="Přímá spojnice 2"/>
        <cdr:cNvCxnSpPr/>
      </cdr:nvCxnSpPr>
      <cdr:spPr>
        <a:xfrm xmlns:a="http://schemas.openxmlformats.org/drawingml/2006/main">
          <a:off x="144016" y="2736304"/>
          <a:ext cx="8712968" cy="0"/>
        </a:xfrm>
        <a:prstGeom xmlns:a="http://schemas.openxmlformats.org/drawingml/2006/main" prst="line">
          <a:avLst/>
        </a:prstGeom>
        <a:ln xmlns:a="http://schemas.openxmlformats.org/drawingml/2006/main" w="57150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0.78632</cdr:x>
      <cdr:y>0.56734</cdr:y>
    </cdr:from>
    <cdr:to>
      <cdr:x>0.94872</cdr:x>
      <cdr:y>0.68769</cdr:y>
    </cdr:to>
    <cdr:cxnSp macro="">
      <cdr:nvCxnSpPr>
        <cdr:cNvPr id="3" name="Přímá spojnice se šipkou 2"/>
        <cdr:cNvCxnSpPr/>
      </cdr:nvCxnSpPr>
      <cdr:spPr>
        <a:xfrm xmlns:a="http://schemas.openxmlformats.org/drawingml/2006/main">
          <a:off x="6624736" y="2376264"/>
          <a:ext cx="1368152" cy="504056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tx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0.05128</cdr:x>
      <cdr:y>0.34384</cdr:y>
    </cdr:from>
    <cdr:to>
      <cdr:x>0.18803</cdr:x>
      <cdr:y>0.53296</cdr:y>
    </cdr:to>
    <cdr:cxnSp macro="">
      <cdr:nvCxnSpPr>
        <cdr:cNvPr id="5" name="Přímá spojnice se šipkou 4"/>
        <cdr:cNvCxnSpPr/>
      </cdr:nvCxnSpPr>
      <cdr:spPr>
        <a:xfrm xmlns:a="http://schemas.openxmlformats.org/drawingml/2006/main" flipV="1">
          <a:off x="432048" y="1440160"/>
          <a:ext cx="1152128" cy="792088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tx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0.09838</cdr:x>
      <cdr:y>0.14239</cdr:y>
    </cdr:from>
    <cdr:to>
      <cdr:x>0.20863</cdr:x>
      <cdr:y>0.58065</cdr:y>
    </cdr:to>
    <cdr:cxnSp macro="">
      <cdr:nvCxnSpPr>
        <cdr:cNvPr id="3" name="Přímá spojnice se šipkou 2"/>
        <cdr:cNvCxnSpPr/>
      </cdr:nvCxnSpPr>
      <cdr:spPr>
        <a:xfrm xmlns:a="http://schemas.openxmlformats.org/drawingml/2006/main">
          <a:off x="899592" y="748680"/>
          <a:ext cx="1008112" cy="2304256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tx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0.30313</cdr:x>
      <cdr:y>0.38891</cdr:y>
    </cdr:from>
    <cdr:to>
      <cdr:x>0.39763</cdr:x>
      <cdr:y>0.69021</cdr:y>
    </cdr:to>
    <cdr:cxnSp macro="">
      <cdr:nvCxnSpPr>
        <cdr:cNvPr id="5" name="Přímá spojnice se šipkou 4"/>
        <cdr:cNvCxnSpPr/>
      </cdr:nvCxnSpPr>
      <cdr:spPr>
        <a:xfrm xmlns:a="http://schemas.openxmlformats.org/drawingml/2006/main">
          <a:off x="2771800" y="2044824"/>
          <a:ext cx="864096" cy="1584176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tx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0.60237</cdr:x>
      <cdr:y>0.76012</cdr:y>
    </cdr:from>
    <cdr:to>
      <cdr:x>0.689</cdr:x>
      <cdr:y>0.82859</cdr:y>
    </cdr:to>
    <cdr:cxnSp macro="">
      <cdr:nvCxnSpPr>
        <cdr:cNvPr id="7" name="Přímá spojnice se šipkou 6"/>
        <cdr:cNvCxnSpPr/>
      </cdr:nvCxnSpPr>
      <cdr:spPr>
        <a:xfrm xmlns:a="http://schemas.openxmlformats.org/drawingml/2006/main" flipV="1">
          <a:off x="5508104" y="4248472"/>
          <a:ext cx="792088" cy="382736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tx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0.79137</cdr:x>
      <cdr:y>0.6184</cdr:y>
    </cdr:from>
    <cdr:to>
      <cdr:x>0.87799</cdr:x>
      <cdr:y>0.70858</cdr:y>
    </cdr:to>
    <cdr:cxnSp macro="">
      <cdr:nvCxnSpPr>
        <cdr:cNvPr id="9" name="Přímá spojnice se šipkou 8"/>
        <cdr:cNvCxnSpPr/>
      </cdr:nvCxnSpPr>
      <cdr:spPr>
        <a:xfrm xmlns:a="http://schemas.openxmlformats.org/drawingml/2006/main" flipV="1">
          <a:off x="7236296" y="3456385"/>
          <a:ext cx="792088" cy="504055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tx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0.11876</cdr:x>
      <cdr:y>0.11538</cdr:y>
    </cdr:from>
    <cdr:to>
      <cdr:x>0.20359</cdr:x>
      <cdr:y>0.11538</cdr:y>
    </cdr:to>
    <cdr:cxnSp macro="">
      <cdr:nvCxnSpPr>
        <cdr:cNvPr id="3" name="Přímá spojnice se šipkou 2"/>
        <cdr:cNvCxnSpPr/>
      </cdr:nvCxnSpPr>
      <cdr:spPr>
        <a:xfrm xmlns:a="http://schemas.openxmlformats.org/drawingml/2006/main">
          <a:off x="504056" y="648072"/>
          <a:ext cx="360040" cy="0"/>
        </a:xfrm>
        <a:prstGeom xmlns:a="http://schemas.openxmlformats.org/drawingml/2006/main" prst="straightConnector1">
          <a:avLst/>
        </a:prstGeom>
        <a:ln xmlns:a="http://schemas.openxmlformats.org/drawingml/2006/main" w="38100">
          <a:solidFill>
            <a:srgbClr val="FF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0.1018</cdr:x>
      <cdr:y>0.23077</cdr:y>
    </cdr:from>
    <cdr:to>
      <cdr:x>0.18662</cdr:x>
      <cdr:y>0.23077</cdr:y>
    </cdr:to>
    <cdr:cxnSp macro="">
      <cdr:nvCxnSpPr>
        <cdr:cNvPr id="4" name="Přímá spojnice se šipkou 3"/>
        <cdr:cNvCxnSpPr/>
      </cdr:nvCxnSpPr>
      <cdr:spPr>
        <a:xfrm xmlns:a="http://schemas.openxmlformats.org/drawingml/2006/main">
          <a:off x="432048" y="1296144"/>
          <a:ext cx="360040" cy="0"/>
        </a:xfrm>
        <a:prstGeom xmlns:a="http://schemas.openxmlformats.org/drawingml/2006/main" prst="straightConnector1">
          <a:avLst/>
        </a:prstGeom>
        <a:ln xmlns:a="http://schemas.openxmlformats.org/drawingml/2006/main" w="38100">
          <a:solidFill>
            <a:srgbClr val="FF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0.23752</cdr:x>
      <cdr:y>0.28205</cdr:y>
    </cdr:from>
    <cdr:to>
      <cdr:x>0.32235</cdr:x>
      <cdr:y>0.28205</cdr:y>
    </cdr:to>
    <cdr:cxnSp macro="">
      <cdr:nvCxnSpPr>
        <cdr:cNvPr id="5" name="Přímá spojnice se šipkou 4"/>
        <cdr:cNvCxnSpPr/>
      </cdr:nvCxnSpPr>
      <cdr:spPr>
        <a:xfrm xmlns:a="http://schemas.openxmlformats.org/drawingml/2006/main">
          <a:off x="1008112" y="1584176"/>
          <a:ext cx="360040" cy="0"/>
        </a:xfrm>
        <a:prstGeom xmlns:a="http://schemas.openxmlformats.org/drawingml/2006/main" prst="straightConnector1">
          <a:avLst/>
        </a:prstGeom>
        <a:ln xmlns:a="http://schemas.openxmlformats.org/drawingml/2006/main" w="38100">
          <a:solidFill>
            <a:srgbClr val="FF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0.01697</cdr:x>
      <cdr:y>0.33333</cdr:y>
    </cdr:from>
    <cdr:to>
      <cdr:x>0.1018</cdr:x>
      <cdr:y>0.33333</cdr:y>
    </cdr:to>
    <cdr:cxnSp macro="">
      <cdr:nvCxnSpPr>
        <cdr:cNvPr id="6" name="Přímá spojnice se šipkou 5"/>
        <cdr:cNvCxnSpPr/>
      </cdr:nvCxnSpPr>
      <cdr:spPr>
        <a:xfrm xmlns:a="http://schemas.openxmlformats.org/drawingml/2006/main">
          <a:off x="72008" y="1872208"/>
          <a:ext cx="360040" cy="0"/>
        </a:xfrm>
        <a:prstGeom xmlns:a="http://schemas.openxmlformats.org/drawingml/2006/main" prst="straightConnector1">
          <a:avLst/>
        </a:prstGeom>
        <a:ln xmlns:a="http://schemas.openxmlformats.org/drawingml/2006/main" w="38100">
          <a:solidFill>
            <a:srgbClr val="FF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0.13573</cdr:x>
      <cdr:y>0.55128</cdr:y>
    </cdr:from>
    <cdr:to>
      <cdr:x>0.22056</cdr:x>
      <cdr:y>0.55128</cdr:y>
    </cdr:to>
    <cdr:cxnSp macro="">
      <cdr:nvCxnSpPr>
        <cdr:cNvPr id="7" name="Přímá spojnice se šipkou 6"/>
        <cdr:cNvCxnSpPr/>
      </cdr:nvCxnSpPr>
      <cdr:spPr>
        <a:xfrm xmlns:a="http://schemas.openxmlformats.org/drawingml/2006/main">
          <a:off x="576064" y="3096344"/>
          <a:ext cx="360040" cy="0"/>
        </a:xfrm>
        <a:prstGeom xmlns:a="http://schemas.openxmlformats.org/drawingml/2006/main" prst="straightConnector1">
          <a:avLst/>
        </a:prstGeom>
        <a:ln xmlns:a="http://schemas.openxmlformats.org/drawingml/2006/main" w="38100">
          <a:solidFill>
            <a:srgbClr val="FF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0.27145</cdr:x>
      <cdr:y>0.61538</cdr:y>
    </cdr:from>
    <cdr:to>
      <cdr:x>0.35628</cdr:x>
      <cdr:y>0.61538</cdr:y>
    </cdr:to>
    <cdr:cxnSp macro="">
      <cdr:nvCxnSpPr>
        <cdr:cNvPr id="8" name="Přímá spojnice se šipkou 7"/>
        <cdr:cNvCxnSpPr/>
      </cdr:nvCxnSpPr>
      <cdr:spPr>
        <a:xfrm xmlns:a="http://schemas.openxmlformats.org/drawingml/2006/main">
          <a:off x="1152128" y="3456384"/>
          <a:ext cx="360040" cy="0"/>
        </a:xfrm>
        <a:prstGeom xmlns:a="http://schemas.openxmlformats.org/drawingml/2006/main" prst="straightConnector1">
          <a:avLst/>
        </a:prstGeom>
        <a:ln xmlns:a="http://schemas.openxmlformats.org/drawingml/2006/main" w="38100">
          <a:solidFill>
            <a:srgbClr val="FF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0.15269</cdr:x>
      <cdr:y>0.78205</cdr:y>
    </cdr:from>
    <cdr:to>
      <cdr:x>0.23752</cdr:x>
      <cdr:y>0.78205</cdr:y>
    </cdr:to>
    <cdr:cxnSp macro="">
      <cdr:nvCxnSpPr>
        <cdr:cNvPr id="9" name="Přímá spojnice se šipkou 8"/>
        <cdr:cNvCxnSpPr/>
      </cdr:nvCxnSpPr>
      <cdr:spPr>
        <a:xfrm xmlns:a="http://schemas.openxmlformats.org/drawingml/2006/main">
          <a:off x="648072" y="4392488"/>
          <a:ext cx="360040" cy="0"/>
        </a:xfrm>
        <a:prstGeom xmlns:a="http://schemas.openxmlformats.org/drawingml/2006/main" prst="straightConnector1">
          <a:avLst/>
        </a:prstGeom>
        <a:ln xmlns:a="http://schemas.openxmlformats.org/drawingml/2006/main" w="38100">
          <a:solidFill>
            <a:srgbClr val="FF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0.25449</cdr:x>
      <cdr:y>0.92308</cdr:y>
    </cdr:from>
    <cdr:to>
      <cdr:x>0.33932</cdr:x>
      <cdr:y>0.92308</cdr:y>
    </cdr:to>
    <cdr:cxnSp macro="">
      <cdr:nvCxnSpPr>
        <cdr:cNvPr id="10" name="Přímá spojnice se šipkou 9"/>
        <cdr:cNvCxnSpPr/>
      </cdr:nvCxnSpPr>
      <cdr:spPr>
        <a:xfrm xmlns:a="http://schemas.openxmlformats.org/drawingml/2006/main">
          <a:off x="1080120" y="5184576"/>
          <a:ext cx="360040" cy="0"/>
        </a:xfrm>
        <a:prstGeom xmlns:a="http://schemas.openxmlformats.org/drawingml/2006/main" prst="straightConnector1">
          <a:avLst/>
        </a:prstGeom>
        <a:ln xmlns:a="http://schemas.openxmlformats.org/drawingml/2006/main" w="38100">
          <a:solidFill>
            <a:srgbClr val="FF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0.09822</cdr:x>
      <cdr:y>0.11538</cdr:y>
    </cdr:from>
    <cdr:to>
      <cdr:x>0.18008</cdr:x>
      <cdr:y>0.11538</cdr:y>
    </cdr:to>
    <cdr:cxnSp macro="">
      <cdr:nvCxnSpPr>
        <cdr:cNvPr id="2" name="Přímá spojnice se šipkou 1"/>
        <cdr:cNvCxnSpPr/>
      </cdr:nvCxnSpPr>
      <cdr:spPr>
        <a:xfrm xmlns:a="http://schemas.openxmlformats.org/drawingml/2006/main">
          <a:off x="432048" y="648072"/>
          <a:ext cx="360040" cy="0"/>
        </a:xfrm>
        <a:prstGeom xmlns:a="http://schemas.openxmlformats.org/drawingml/2006/main" prst="straightConnector1">
          <a:avLst/>
        </a:prstGeom>
        <a:ln xmlns:a="http://schemas.openxmlformats.org/drawingml/2006/main" w="38100">
          <a:solidFill>
            <a:srgbClr val="FF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0.16371</cdr:x>
      <cdr:y>0.39744</cdr:y>
    </cdr:from>
    <cdr:to>
      <cdr:x>0.24556</cdr:x>
      <cdr:y>0.39744</cdr:y>
    </cdr:to>
    <cdr:cxnSp macro="">
      <cdr:nvCxnSpPr>
        <cdr:cNvPr id="3" name="Přímá spojnice se šipkou 2"/>
        <cdr:cNvCxnSpPr/>
      </cdr:nvCxnSpPr>
      <cdr:spPr>
        <a:xfrm xmlns:a="http://schemas.openxmlformats.org/drawingml/2006/main">
          <a:off x="720080" y="2232248"/>
          <a:ext cx="360040" cy="0"/>
        </a:xfrm>
        <a:prstGeom xmlns:a="http://schemas.openxmlformats.org/drawingml/2006/main" prst="straightConnector1">
          <a:avLst/>
        </a:prstGeom>
        <a:ln xmlns:a="http://schemas.openxmlformats.org/drawingml/2006/main" w="38100">
          <a:solidFill>
            <a:srgbClr val="FF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0.04911</cdr:x>
      <cdr:y>0.57692</cdr:y>
    </cdr:from>
    <cdr:to>
      <cdr:x>0.13096</cdr:x>
      <cdr:y>0.57692</cdr:y>
    </cdr:to>
    <cdr:cxnSp macro="">
      <cdr:nvCxnSpPr>
        <cdr:cNvPr id="4" name="Přímá spojnice se šipkou 3"/>
        <cdr:cNvCxnSpPr/>
      </cdr:nvCxnSpPr>
      <cdr:spPr>
        <a:xfrm xmlns:a="http://schemas.openxmlformats.org/drawingml/2006/main">
          <a:off x="216024" y="3240360"/>
          <a:ext cx="360040" cy="0"/>
        </a:xfrm>
        <a:prstGeom xmlns:a="http://schemas.openxmlformats.org/drawingml/2006/main" prst="straightConnector1">
          <a:avLst/>
        </a:prstGeom>
        <a:ln xmlns:a="http://schemas.openxmlformats.org/drawingml/2006/main" w="38100">
          <a:solidFill>
            <a:srgbClr val="FF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0.31104</cdr:x>
      <cdr:y>0.61538</cdr:y>
    </cdr:from>
    <cdr:to>
      <cdr:x>0.39289</cdr:x>
      <cdr:y>0.61538</cdr:y>
    </cdr:to>
    <cdr:cxnSp macro="">
      <cdr:nvCxnSpPr>
        <cdr:cNvPr id="5" name="Přímá spojnice se šipkou 4"/>
        <cdr:cNvCxnSpPr/>
      </cdr:nvCxnSpPr>
      <cdr:spPr>
        <a:xfrm xmlns:a="http://schemas.openxmlformats.org/drawingml/2006/main">
          <a:off x="1368152" y="3456384"/>
          <a:ext cx="360040" cy="0"/>
        </a:xfrm>
        <a:prstGeom xmlns:a="http://schemas.openxmlformats.org/drawingml/2006/main" prst="straightConnector1">
          <a:avLst/>
        </a:prstGeom>
        <a:ln xmlns:a="http://schemas.openxmlformats.org/drawingml/2006/main" w="38100">
          <a:solidFill>
            <a:srgbClr val="FF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0.03274</cdr:x>
      <cdr:y>0.16667</cdr:y>
    </cdr:from>
    <cdr:to>
      <cdr:x>0.11459</cdr:x>
      <cdr:y>0.16667</cdr:y>
    </cdr:to>
    <cdr:cxnSp macro="">
      <cdr:nvCxnSpPr>
        <cdr:cNvPr id="6" name="Přímá spojnice se šipkou 5"/>
        <cdr:cNvCxnSpPr/>
      </cdr:nvCxnSpPr>
      <cdr:spPr>
        <a:xfrm xmlns:a="http://schemas.openxmlformats.org/drawingml/2006/main">
          <a:off x="144016" y="936104"/>
          <a:ext cx="360040" cy="0"/>
        </a:xfrm>
        <a:prstGeom xmlns:a="http://schemas.openxmlformats.org/drawingml/2006/main" prst="straightConnector1">
          <a:avLst/>
        </a:prstGeom>
        <a:ln xmlns:a="http://schemas.openxmlformats.org/drawingml/2006/main" w="38100">
          <a:solidFill>
            <a:schemeClr val="tx2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0.13096</cdr:x>
      <cdr:y>0.23077</cdr:y>
    </cdr:from>
    <cdr:to>
      <cdr:x>0.21282</cdr:x>
      <cdr:y>0.23077</cdr:y>
    </cdr:to>
    <cdr:cxnSp macro="">
      <cdr:nvCxnSpPr>
        <cdr:cNvPr id="7" name="Přímá spojnice se šipkou 6"/>
        <cdr:cNvCxnSpPr/>
      </cdr:nvCxnSpPr>
      <cdr:spPr>
        <a:xfrm xmlns:a="http://schemas.openxmlformats.org/drawingml/2006/main">
          <a:off x="576064" y="1296144"/>
          <a:ext cx="360040" cy="0"/>
        </a:xfrm>
        <a:prstGeom xmlns:a="http://schemas.openxmlformats.org/drawingml/2006/main" prst="straightConnector1">
          <a:avLst/>
        </a:prstGeom>
        <a:ln xmlns:a="http://schemas.openxmlformats.org/drawingml/2006/main" w="38100">
          <a:solidFill>
            <a:schemeClr val="tx2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0.24556</cdr:x>
      <cdr:y>0.28205</cdr:y>
    </cdr:from>
    <cdr:to>
      <cdr:x>0.32741</cdr:x>
      <cdr:y>0.28205</cdr:y>
    </cdr:to>
    <cdr:cxnSp macro="">
      <cdr:nvCxnSpPr>
        <cdr:cNvPr id="8" name="Přímá spojnice se šipkou 7"/>
        <cdr:cNvCxnSpPr/>
      </cdr:nvCxnSpPr>
      <cdr:spPr>
        <a:xfrm xmlns:a="http://schemas.openxmlformats.org/drawingml/2006/main">
          <a:off x="1080120" y="1584176"/>
          <a:ext cx="360040" cy="0"/>
        </a:xfrm>
        <a:prstGeom xmlns:a="http://schemas.openxmlformats.org/drawingml/2006/main" prst="straightConnector1">
          <a:avLst/>
        </a:prstGeom>
        <a:ln xmlns:a="http://schemas.openxmlformats.org/drawingml/2006/main" w="38100">
          <a:solidFill>
            <a:schemeClr val="tx2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0.11299</cdr:x>
      <cdr:y>0.93508</cdr:y>
    </cdr:from>
    <cdr:to>
      <cdr:x>0.89526</cdr:x>
      <cdr:y>1</cdr:y>
    </cdr:to>
    <cdr:sp macro="" textlink="">
      <cdr:nvSpPr>
        <cdr:cNvPr id="2" name="TextovéPole 1"/>
        <cdr:cNvSpPr txBox="1"/>
      </cdr:nvSpPr>
      <cdr:spPr>
        <a:xfrm xmlns:a="http://schemas.openxmlformats.org/drawingml/2006/main">
          <a:off x="508000" y="6360120"/>
          <a:ext cx="3516925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cs-CZ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cs-CZ" b="1" dirty="0" smtClean="0">
              <a:solidFill>
                <a:srgbClr val="FF0000"/>
              </a:solidFill>
            </a:rPr>
            <a:t>25 % dětí nedostává knihu jako dar</a:t>
          </a:r>
          <a:endParaRPr lang="cs-CZ" b="1" dirty="0">
            <a:solidFill>
              <a:srgbClr val="FF0000"/>
            </a:solidFill>
          </a:endParaRP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</cdr:x>
      <cdr:y>0.89011</cdr:y>
    </cdr:from>
    <cdr:to>
      <cdr:x>0.05691</cdr:x>
      <cdr:y>0.89011</cdr:y>
    </cdr:to>
    <cdr:cxnSp macro="">
      <cdr:nvCxnSpPr>
        <cdr:cNvPr id="2" name="Přímá spojovací šipka 10"/>
        <cdr:cNvCxnSpPr/>
      </cdr:nvCxnSpPr>
      <cdr:spPr>
        <a:xfrm xmlns:a="http://schemas.openxmlformats.org/drawingml/2006/main">
          <a:off x="0" y="5832648"/>
          <a:ext cx="504056" cy="0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57150">
          <a:solidFill>
            <a:srgbClr val="92D050"/>
          </a:solidFill>
          <a:tailEnd type="triangle" w="lg" len="lg"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</cdr:cxnSp>
  </cdr:relSizeAnchor>
  <cdr:relSizeAnchor xmlns:cdr="http://schemas.openxmlformats.org/drawingml/2006/chartDrawing">
    <cdr:from>
      <cdr:x>0.05691</cdr:x>
      <cdr:y>0.78022</cdr:y>
    </cdr:from>
    <cdr:to>
      <cdr:x>0.11382</cdr:x>
      <cdr:y>0.78022</cdr:y>
    </cdr:to>
    <cdr:cxnSp macro="">
      <cdr:nvCxnSpPr>
        <cdr:cNvPr id="4" name="Přímá spojovací šipka 10"/>
        <cdr:cNvCxnSpPr/>
      </cdr:nvCxnSpPr>
      <cdr:spPr>
        <a:xfrm xmlns:a="http://schemas.openxmlformats.org/drawingml/2006/main">
          <a:off x="504056" y="5112568"/>
          <a:ext cx="504056" cy="0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57150">
          <a:solidFill>
            <a:srgbClr val="92D050"/>
          </a:solidFill>
          <a:tailEnd type="triangle" w="lg" len="lg"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</cdr:cxnSp>
  </cdr:relSizeAnchor>
  <cdr:relSizeAnchor xmlns:cdr="http://schemas.openxmlformats.org/drawingml/2006/chartDrawing">
    <cdr:from>
      <cdr:x>0.03252</cdr:x>
      <cdr:y>0.65934</cdr:y>
    </cdr:from>
    <cdr:to>
      <cdr:x>0.08943</cdr:x>
      <cdr:y>0.65934</cdr:y>
    </cdr:to>
    <cdr:cxnSp macro="">
      <cdr:nvCxnSpPr>
        <cdr:cNvPr id="5" name="Přímá spojovací šipka 10"/>
        <cdr:cNvCxnSpPr/>
      </cdr:nvCxnSpPr>
      <cdr:spPr>
        <a:xfrm xmlns:a="http://schemas.openxmlformats.org/drawingml/2006/main">
          <a:off x="288032" y="4320480"/>
          <a:ext cx="504056" cy="0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57150">
          <a:solidFill>
            <a:srgbClr val="00B0F0"/>
          </a:solidFill>
          <a:tailEnd type="triangle" w="lg" len="lg"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</cdr:cxnSp>
  </cdr:relSizeAnchor>
  <cdr:relSizeAnchor xmlns:cdr="http://schemas.openxmlformats.org/drawingml/2006/chartDrawing">
    <cdr:from>
      <cdr:x>0</cdr:x>
      <cdr:y>0.53846</cdr:y>
    </cdr:from>
    <cdr:to>
      <cdr:x>0.04065</cdr:x>
      <cdr:y>0.53846</cdr:y>
    </cdr:to>
    <cdr:cxnSp macro="">
      <cdr:nvCxnSpPr>
        <cdr:cNvPr id="6" name="Přímá spojovací šipka 10"/>
        <cdr:cNvCxnSpPr/>
      </cdr:nvCxnSpPr>
      <cdr:spPr>
        <a:xfrm xmlns:a="http://schemas.openxmlformats.org/drawingml/2006/main">
          <a:off x="-107504" y="3528392"/>
          <a:ext cx="360040" cy="0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57150">
          <a:solidFill>
            <a:srgbClr val="00B0F0"/>
          </a:solidFill>
          <a:tailEnd type="triangle" w="lg" len="lg"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</cdr:cxnSp>
  </cdr:relSizeAnchor>
  <cdr:relSizeAnchor xmlns:cdr="http://schemas.openxmlformats.org/drawingml/2006/chartDrawing">
    <cdr:from>
      <cdr:x>0.06504</cdr:x>
      <cdr:y>0.48352</cdr:y>
    </cdr:from>
    <cdr:to>
      <cdr:x>0.12195</cdr:x>
      <cdr:y>0.48352</cdr:y>
    </cdr:to>
    <cdr:cxnSp macro="">
      <cdr:nvCxnSpPr>
        <cdr:cNvPr id="7" name="Přímá spojovací šipka 10"/>
        <cdr:cNvCxnSpPr/>
      </cdr:nvCxnSpPr>
      <cdr:spPr>
        <a:xfrm xmlns:a="http://schemas.openxmlformats.org/drawingml/2006/main">
          <a:off x="576064" y="3168352"/>
          <a:ext cx="504056" cy="0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57150">
          <a:solidFill>
            <a:srgbClr val="00B0F0"/>
          </a:solidFill>
          <a:tailEnd type="triangle" w="lg" len="lg"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</cdr:cxnSp>
  </cdr:relSizeAnchor>
  <cdr:relSizeAnchor xmlns:cdr="http://schemas.openxmlformats.org/drawingml/2006/chartDrawing">
    <cdr:from>
      <cdr:x>0.0813</cdr:x>
      <cdr:y>0.37363</cdr:y>
    </cdr:from>
    <cdr:to>
      <cdr:x>0.13821</cdr:x>
      <cdr:y>0.37363</cdr:y>
    </cdr:to>
    <cdr:cxnSp macro="">
      <cdr:nvCxnSpPr>
        <cdr:cNvPr id="8" name="Přímá spojovací šipka 10"/>
        <cdr:cNvCxnSpPr/>
      </cdr:nvCxnSpPr>
      <cdr:spPr>
        <a:xfrm xmlns:a="http://schemas.openxmlformats.org/drawingml/2006/main">
          <a:off x="720080" y="2448272"/>
          <a:ext cx="504056" cy="0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57150">
          <a:solidFill>
            <a:srgbClr val="00B0F0"/>
          </a:solidFill>
          <a:tailEnd type="triangle" w="lg" len="lg"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</cdr:cxn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0.43443</cdr:x>
      <cdr:y>0.23684</cdr:y>
    </cdr:from>
    <cdr:to>
      <cdr:x>0.47541</cdr:x>
      <cdr:y>0.55263</cdr:y>
    </cdr:to>
    <cdr:cxnSp macro="">
      <cdr:nvCxnSpPr>
        <cdr:cNvPr id="2" name="Přímá spojovací šipka 10"/>
        <cdr:cNvCxnSpPr/>
      </cdr:nvCxnSpPr>
      <cdr:spPr>
        <a:xfrm xmlns:a="http://schemas.openxmlformats.org/drawingml/2006/main" flipV="1">
          <a:off x="3816424" y="648072"/>
          <a:ext cx="360040" cy="864096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>
          <a:solidFill>
            <a:schemeClr val="tx1"/>
          </a:solidFill>
          <a:tailEnd type="triangle" w="lg" len="lg"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</cdr:cxnSp>
  </cdr:relSizeAnchor>
  <cdr:relSizeAnchor xmlns:cdr="http://schemas.openxmlformats.org/drawingml/2006/chartDrawing">
    <cdr:from>
      <cdr:x>0.65574</cdr:x>
      <cdr:y>0.39474</cdr:y>
    </cdr:from>
    <cdr:to>
      <cdr:x>0.7459</cdr:x>
      <cdr:y>0.5</cdr:y>
    </cdr:to>
    <cdr:cxnSp macro="">
      <cdr:nvCxnSpPr>
        <cdr:cNvPr id="9" name="Přímá spojovací šipka 10"/>
        <cdr:cNvCxnSpPr/>
      </cdr:nvCxnSpPr>
      <cdr:spPr>
        <a:xfrm xmlns:a="http://schemas.openxmlformats.org/drawingml/2006/main">
          <a:off x="5760640" y="1080120"/>
          <a:ext cx="792088" cy="288032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57150">
          <a:solidFill>
            <a:srgbClr val="92D050"/>
          </a:solidFill>
          <a:tailEnd type="triangle" w="lg" len="lg"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</cdr:cxnSp>
  </cdr:relSizeAnchor>
  <cdr:relSizeAnchor xmlns:cdr="http://schemas.openxmlformats.org/drawingml/2006/chartDrawing">
    <cdr:from>
      <cdr:x>0.90164</cdr:x>
      <cdr:y>0.60526</cdr:y>
    </cdr:from>
    <cdr:to>
      <cdr:x>0.98361</cdr:x>
      <cdr:y>0.60526</cdr:y>
    </cdr:to>
    <cdr:cxnSp macro="">
      <cdr:nvCxnSpPr>
        <cdr:cNvPr id="11" name="Přímá spojovací šipka 10"/>
        <cdr:cNvCxnSpPr/>
      </cdr:nvCxnSpPr>
      <cdr:spPr>
        <a:xfrm xmlns:a="http://schemas.openxmlformats.org/drawingml/2006/main">
          <a:off x="7920880" y="1656184"/>
          <a:ext cx="720080" cy="0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57150">
          <a:solidFill>
            <a:srgbClr val="92D050"/>
          </a:solidFill>
          <a:tailEnd type="triangle" w="lg" len="lg"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</cdr:cxn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latin typeface="Arial Narrow" panose="020B0606020202030204" pitchFamily="34" charset="0"/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1">
                    <a:tint val="75000"/>
                  </a:schemeClr>
                </a:solidFill>
                <a:latin typeface="Arial Narrow" panose="020B0606020202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26C8-F124-4347-91CD-434140B1F20D}" type="datetimeFigureOut">
              <a:rPr lang="cs-CZ" smtClean="0"/>
              <a:t>11.4.2014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AF86D-663C-4C97-9426-7978EFC9CB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1255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26C8-F124-4347-91CD-434140B1F20D}" type="datetimeFigureOut">
              <a:rPr lang="cs-CZ" smtClean="0"/>
              <a:t>11.4.2014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AF86D-663C-4C97-9426-7978EFC9CB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7126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26C8-F124-4347-91CD-434140B1F20D}" type="datetimeFigureOut">
              <a:rPr lang="cs-CZ" smtClean="0"/>
              <a:t>11.4.2014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AF86D-663C-4C97-9426-7978EFC9CB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77591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5786438" y="6389688"/>
            <a:ext cx="1928812" cy="254000"/>
          </a:xfrm>
          <a:prstGeom prst="rect">
            <a:avLst/>
          </a:prstGeom>
          <a:noFill/>
        </p:spPr>
        <p:txBody>
          <a:bodyPr anchor="b">
            <a:spAutoFit/>
          </a:bodyPr>
          <a:lstStyle/>
          <a:p>
            <a:pPr eaLnBrk="1" hangingPunct="1">
              <a:defRPr/>
            </a:pPr>
            <a:r>
              <a:rPr lang="cs-CZ" sz="1050" b="1" dirty="0">
                <a:solidFill>
                  <a:schemeClr val="bg1"/>
                </a:solidFill>
              </a:rPr>
              <a:t>© MEDIARESEARCH, a.s.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3"/>
          </p:nvPr>
        </p:nvSpPr>
        <p:spPr>
          <a:xfrm>
            <a:off x="214281" y="1428735"/>
            <a:ext cx="8716993" cy="4760947"/>
          </a:xfrm>
        </p:spPr>
        <p:txBody>
          <a:bodyPr/>
          <a:lstStyle>
            <a:lvl1pPr>
              <a:buClr>
                <a:srgbClr val="004880"/>
              </a:buClr>
              <a:buFont typeface="Wingdings" pitchFamily="2" charset="2"/>
              <a:buChar char="§"/>
              <a:tabLst>
                <a:tab pos="5295900" algn="l"/>
              </a:tabLst>
              <a:defRPr sz="2800" b="0" i="0" cap="none" baseline="0">
                <a:solidFill>
                  <a:schemeClr val="tx1"/>
                </a:solidFill>
              </a:defRPr>
            </a:lvl1pPr>
            <a:lvl2pPr>
              <a:buClr>
                <a:srgbClr val="004880"/>
              </a:buClr>
              <a:buFont typeface="Wingdings" pitchFamily="2" charset="2"/>
              <a:buChar char="§"/>
              <a:tabLst>
                <a:tab pos="5295900" algn="l"/>
              </a:tabLst>
              <a:defRPr sz="2400" i="0">
                <a:solidFill>
                  <a:schemeClr val="tx1"/>
                </a:solidFill>
              </a:defRPr>
            </a:lvl2pPr>
            <a:lvl3pPr>
              <a:buClr>
                <a:srgbClr val="004880"/>
              </a:buClr>
              <a:buFont typeface="Wingdings" pitchFamily="2" charset="2"/>
              <a:buChar char="§"/>
              <a:tabLst>
                <a:tab pos="5295900" algn="l"/>
              </a:tabLst>
              <a:defRPr sz="2000">
                <a:solidFill>
                  <a:schemeClr val="tx1"/>
                </a:solidFill>
              </a:defRPr>
            </a:lvl3pPr>
            <a:lvl4pPr>
              <a:buClr>
                <a:srgbClr val="004880"/>
              </a:buClr>
              <a:buFont typeface="Wingdings" pitchFamily="2" charset="2"/>
              <a:buChar char="§"/>
              <a:tabLst>
                <a:tab pos="5295900" algn="l"/>
              </a:tabLst>
              <a:defRPr sz="1800">
                <a:solidFill>
                  <a:schemeClr val="tx1"/>
                </a:solidFill>
              </a:defRPr>
            </a:lvl4pPr>
            <a:lvl5pPr>
              <a:buClr>
                <a:srgbClr val="004880"/>
              </a:buClr>
              <a:buFont typeface="Wingdings" pitchFamily="2" charset="2"/>
              <a:buChar char="§"/>
              <a:tabLst>
                <a:tab pos="5295900" algn="l"/>
              </a:tabLst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14" name="Nadpis 13"/>
          <p:cNvSpPr>
            <a:spLocks noGrp="1"/>
          </p:cNvSpPr>
          <p:nvPr>
            <p:ph type="title"/>
          </p:nvPr>
        </p:nvSpPr>
        <p:spPr>
          <a:xfrm>
            <a:off x="214282" y="285728"/>
            <a:ext cx="7286676" cy="428628"/>
          </a:xfrm>
          <a:prstGeom prst="rect">
            <a:avLst/>
          </a:prstGeom>
        </p:spPr>
        <p:txBody>
          <a:bodyPr/>
          <a:lstStyle>
            <a:lvl1pPr algn="l">
              <a:defRPr sz="1600" b="1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23" name="Podnadpis 2"/>
          <p:cNvSpPr>
            <a:spLocks noGrp="1"/>
          </p:cNvSpPr>
          <p:nvPr>
            <p:ph type="subTitle" idx="1"/>
          </p:nvPr>
        </p:nvSpPr>
        <p:spPr>
          <a:xfrm>
            <a:off x="214281" y="857232"/>
            <a:ext cx="8716993" cy="500066"/>
          </a:xfrm>
        </p:spPr>
        <p:txBody>
          <a:bodyPr/>
          <a:lstStyle>
            <a:lvl1pPr marL="0" indent="0" algn="l">
              <a:buNone/>
              <a:defRPr sz="2800" b="1" cap="small" baseline="0">
                <a:solidFill>
                  <a:srgbClr val="004880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A Step </a:t>
            </a:r>
            <a:r>
              <a:rPr lang="cs-CZ" err="1"/>
              <a:t>Ahead</a:t>
            </a:r>
            <a:endParaRPr lang="cs-CZ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4305C4-6770-4CD3-B29F-E75A79A2C1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56967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5000625" y="6327775"/>
            <a:ext cx="2016125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5786438" y="6389688"/>
            <a:ext cx="1928812" cy="254000"/>
          </a:xfrm>
          <a:prstGeom prst="rect">
            <a:avLst/>
          </a:prstGeom>
          <a:noFill/>
        </p:spPr>
        <p:txBody>
          <a:bodyPr anchor="b">
            <a:spAutoFit/>
          </a:bodyPr>
          <a:lstStyle/>
          <a:p>
            <a:pPr>
              <a:defRPr/>
            </a:pPr>
            <a:r>
              <a:rPr lang="cs-CZ" sz="1050" b="1" dirty="0">
                <a:solidFill>
                  <a:schemeClr val="bg1"/>
                </a:solidFill>
              </a:rPr>
              <a:t>© MEDIARESEARCH, a.s.</a:t>
            </a:r>
          </a:p>
        </p:txBody>
      </p:sp>
      <p:sp>
        <p:nvSpPr>
          <p:cNvPr id="14" name="Nadpis 13"/>
          <p:cNvSpPr>
            <a:spLocks noGrp="1"/>
          </p:cNvSpPr>
          <p:nvPr>
            <p:ph type="title"/>
          </p:nvPr>
        </p:nvSpPr>
        <p:spPr>
          <a:xfrm>
            <a:off x="214282" y="285728"/>
            <a:ext cx="7286676" cy="428628"/>
          </a:xfrm>
          <a:prstGeom prst="rect">
            <a:avLst/>
          </a:prstGeom>
        </p:spPr>
        <p:txBody>
          <a:bodyPr/>
          <a:lstStyle>
            <a:lvl1pPr algn="l">
              <a:defRPr sz="1800" b="1" cap="small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18" name="Zástupný symbol pro obsah 2"/>
          <p:cNvSpPr>
            <a:spLocks noGrp="1"/>
          </p:cNvSpPr>
          <p:nvPr>
            <p:ph idx="13"/>
          </p:nvPr>
        </p:nvSpPr>
        <p:spPr>
          <a:xfrm>
            <a:off x="214281" y="785795"/>
            <a:ext cx="8716993" cy="5403888"/>
          </a:xfrm>
        </p:spPr>
        <p:txBody>
          <a:bodyPr/>
          <a:lstStyle>
            <a:lvl1pPr>
              <a:buFont typeface="Wingdings" pitchFamily="2" charset="2"/>
              <a:buChar char="§"/>
              <a:tabLst>
                <a:tab pos="5295900" algn="l"/>
              </a:tabLst>
              <a:defRPr sz="1600" b="0" i="0" cap="none" baseline="0">
                <a:solidFill>
                  <a:schemeClr val="tx1"/>
                </a:solidFill>
              </a:defRPr>
            </a:lvl1pPr>
            <a:lvl2pPr>
              <a:buFont typeface="Wingdings" pitchFamily="2" charset="2"/>
              <a:buChar char="§"/>
              <a:tabLst>
                <a:tab pos="5295900" algn="l"/>
              </a:tabLst>
              <a:defRPr sz="1400" i="0">
                <a:solidFill>
                  <a:schemeClr val="tx1"/>
                </a:solidFill>
              </a:defRPr>
            </a:lvl2pPr>
            <a:lvl3pPr>
              <a:buFont typeface="Wingdings" pitchFamily="2" charset="2"/>
              <a:buChar char="§"/>
              <a:tabLst>
                <a:tab pos="5295900" algn="l"/>
              </a:tabLst>
              <a:defRPr sz="1200">
                <a:solidFill>
                  <a:schemeClr val="tx1"/>
                </a:solidFill>
              </a:defRPr>
            </a:lvl3pPr>
            <a:lvl4pPr>
              <a:buFont typeface="Wingdings" pitchFamily="2" charset="2"/>
              <a:buChar char="§"/>
              <a:tabLst>
                <a:tab pos="5295900" algn="l"/>
              </a:tabLst>
              <a:defRPr sz="1100">
                <a:solidFill>
                  <a:schemeClr val="tx1"/>
                </a:solidFill>
              </a:defRPr>
            </a:lvl4pPr>
            <a:lvl5pPr>
              <a:buFont typeface="Wingdings" pitchFamily="2" charset="2"/>
              <a:buChar char="§"/>
              <a:tabLst>
                <a:tab pos="5295900" algn="l"/>
              </a:tabLst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2013</a:t>
            </a:r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A Step Ahead</a:t>
            </a:r>
          </a:p>
        </p:txBody>
      </p:sp>
      <p:sp>
        <p:nvSpPr>
          <p:cNvPr id="15" name="Rectangle 6"/>
          <p:cNvSpPr>
            <a:spLocks noGrp="1" noChangeArrowheads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57E1E-10B6-4E2E-A4A9-A018678287B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90156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5786438" y="6389688"/>
            <a:ext cx="1928812" cy="254000"/>
          </a:xfrm>
          <a:prstGeom prst="rect">
            <a:avLst/>
          </a:prstGeom>
          <a:noFill/>
        </p:spPr>
        <p:txBody>
          <a:bodyPr anchor="b">
            <a:spAutoFit/>
          </a:bodyPr>
          <a:lstStyle/>
          <a:p>
            <a:pPr eaLnBrk="1" hangingPunct="1">
              <a:defRPr/>
            </a:pPr>
            <a:r>
              <a:rPr lang="cs-CZ" sz="1050" b="1" dirty="0">
                <a:solidFill>
                  <a:schemeClr val="bg1"/>
                </a:solidFill>
              </a:rPr>
              <a:t>© MEDIARESEARCH, a.s.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3"/>
          </p:nvPr>
        </p:nvSpPr>
        <p:spPr>
          <a:xfrm>
            <a:off x="214281" y="1428735"/>
            <a:ext cx="8716993" cy="4760947"/>
          </a:xfrm>
        </p:spPr>
        <p:txBody>
          <a:bodyPr/>
          <a:lstStyle>
            <a:lvl1pPr>
              <a:buClr>
                <a:srgbClr val="004880"/>
              </a:buClr>
              <a:buFont typeface="Wingdings" pitchFamily="2" charset="2"/>
              <a:buChar char="§"/>
              <a:tabLst>
                <a:tab pos="5295900" algn="l"/>
              </a:tabLst>
              <a:defRPr sz="2800" b="0" i="0" cap="none" baseline="0">
                <a:solidFill>
                  <a:schemeClr val="tx1"/>
                </a:solidFill>
              </a:defRPr>
            </a:lvl1pPr>
            <a:lvl2pPr>
              <a:buClr>
                <a:srgbClr val="004880"/>
              </a:buClr>
              <a:buFont typeface="Wingdings" pitchFamily="2" charset="2"/>
              <a:buChar char="§"/>
              <a:tabLst>
                <a:tab pos="5295900" algn="l"/>
              </a:tabLst>
              <a:defRPr sz="2400" i="0">
                <a:solidFill>
                  <a:schemeClr val="tx1"/>
                </a:solidFill>
              </a:defRPr>
            </a:lvl2pPr>
            <a:lvl3pPr>
              <a:buClr>
                <a:srgbClr val="004880"/>
              </a:buClr>
              <a:buFont typeface="Wingdings" pitchFamily="2" charset="2"/>
              <a:buChar char="§"/>
              <a:tabLst>
                <a:tab pos="5295900" algn="l"/>
              </a:tabLst>
              <a:defRPr sz="2000">
                <a:solidFill>
                  <a:schemeClr val="tx1"/>
                </a:solidFill>
              </a:defRPr>
            </a:lvl3pPr>
            <a:lvl4pPr>
              <a:buClr>
                <a:srgbClr val="004880"/>
              </a:buClr>
              <a:buFont typeface="Wingdings" pitchFamily="2" charset="2"/>
              <a:buChar char="§"/>
              <a:tabLst>
                <a:tab pos="5295900" algn="l"/>
              </a:tabLst>
              <a:defRPr sz="1800">
                <a:solidFill>
                  <a:schemeClr val="tx1"/>
                </a:solidFill>
              </a:defRPr>
            </a:lvl4pPr>
            <a:lvl5pPr>
              <a:buClr>
                <a:srgbClr val="004880"/>
              </a:buClr>
              <a:buFont typeface="Wingdings" pitchFamily="2" charset="2"/>
              <a:buChar char="§"/>
              <a:tabLst>
                <a:tab pos="5295900" algn="l"/>
              </a:tabLst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14" name="Nadpis 13"/>
          <p:cNvSpPr>
            <a:spLocks noGrp="1"/>
          </p:cNvSpPr>
          <p:nvPr>
            <p:ph type="title"/>
          </p:nvPr>
        </p:nvSpPr>
        <p:spPr>
          <a:xfrm>
            <a:off x="214282" y="285728"/>
            <a:ext cx="7286676" cy="428628"/>
          </a:xfrm>
          <a:prstGeom prst="rect">
            <a:avLst/>
          </a:prstGeom>
        </p:spPr>
        <p:txBody>
          <a:bodyPr/>
          <a:lstStyle>
            <a:lvl1pPr algn="l">
              <a:defRPr sz="1600" b="1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23" name="Podnadpis 2"/>
          <p:cNvSpPr>
            <a:spLocks noGrp="1"/>
          </p:cNvSpPr>
          <p:nvPr>
            <p:ph type="subTitle" idx="1"/>
          </p:nvPr>
        </p:nvSpPr>
        <p:spPr>
          <a:xfrm>
            <a:off x="214281" y="857232"/>
            <a:ext cx="8716993" cy="500066"/>
          </a:xfrm>
        </p:spPr>
        <p:txBody>
          <a:bodyPr/>
          <a:lstStyle>
            <a:lvl1pPr marL="0" indent="0" algn="l">
              <a:buNone/>
              <a:defRPr sz="2800" b="1" cap="small" baseline="0">
                <a:solidFill>
                  <a:srgbClr val="004880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A Step </a:t>
            </a:r>
            <a:r>
              <a:rPr lang="cs-CZ" err="1"/>
              <a:t>Ahead</a:t>
            </a:r>
            <a:endParaRPr lang="cs-CZ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4305C4-6770-4CD3-B29F-E75A79A2C1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56967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5786438" y="6389688"/>
            <a:ext cx="1928812" cy="254000"/>
          </a:xfrm>
          <a:prstGeom prst="rect">
            <a:avLst/>
          </a:prstGeom>
          <a:noFill/>
        </p:spPr>
        <p:txBody>
          <a:bodyPr anchor="b">
            <a:spAutoFit/>
          </a:bodyPr>
          <a:lstStyle/>
          <a:p>
            <a:pPr eaLnBrk="1" hangingPunct="1">
              <a:defRPr/>
            </a:pPr>
            <a:r>
              <a:rPr lang="cs-CZ" sz="1050" b="1" dirty="0">
                <a:solidFill>
                  <a:schemeClr val="bg1"/>
                </a:solidFill>
              </a:rPr>
              <a:t>© MEDIARESEARCH, a.s.</a:t>
            </a:r>
          </a:p>
        </p:txBody>
      </p:sp>
      <p:sp>
        <p:nvSpPr>
          <p:cNvPr id="14" name="Nadpis 13"/>
          <p:cNvSpPr>
            <a:spLocks noGrp="1"/>
          </p:cNvSpPr>
          <p:nvPr>
            <p:ph type="title"/>
          </p:nvPr>
        </p:nvSpPr>
        <p:spPr>
          <a:xfrm>
            <a:off x="214282" y="285728"/>
            <a:ext cx="7286676" cy="428628"/>
          </a:xfrm>
          <a:prstGeom prst="rect">
            <a:avLst/>
          </a:prstGeom>
        </p:spPr>
        <p:txBody>
          <a:bodyPr/>
          <a:lstStyle>
            <a:lvl1pPr algn="l">
              <a:defRPr sz="1600" b="1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20" name="Podnadpis 2"/>
          <p:cNvSpPr>
            <a:spLocks noGrp="1"/>
          </p:cNvSpPr>
          <p:nvPr>
            <p:ph type="subTitle" idx="1"/>
          </p:nvPr>
        </p:nvSpPr>
        <p:spPr>
          <a:xfrm>
            <a:off x="357157" y="2428868"/>
            <a:ext cx="7248555" cy="1752600"/>
          </a:xfrm>
        </p:spPr>
        <p:txBody>
          <a:bodyPr/>
          <a:lstStyle>
            <a:lvl1pPr marL="0" indent="0" algn="l">
              <a:buNone/>
              <a:defRPr sz="3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A Step </a:t>
            </a:r>
            <a:r>
              <a:rPr lang="cs-CZ" err="1"/>
              <a:t>Ahead</a:t>
            </a:r>
            <a:endParaRPr lang="cs-CZ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37832-E432-43FA-BD77-96DB4F766BD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77408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5786438" y="6389688"/>
            <a:ext cx="1928812" cy="254000"/>
          </a:xfrm>
          <a:prstGeom prst="rect">
            <a:avLst/>
          </a:prstGeom>
          <a:noFill/>
        </p:spPr>
        <p:txBody>
          <a:bodyPr anchor="b">
            <a:spAutoFit/>
          </a:bodyPr>
          <a:lstStyle/>
          <a:p>
            <a:pPr eaLnBrk="1" hangingPunct="1">
              <a:defRPr/>
            </a:pPr>
            <a:r>
              <a:rPr lang="cs-CZ" sz="1050" b="1" dirty="0">
                <a:solidFill>
                  <a:schemeClr val="bg1"/>
                </a:solidFill>
              </a:rPr>
              <a:t>© MEDIARESEARCH, a.s.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3"/>
          </p:nvPr>
        </p:nvSpPr>
        <p:spPr>
          <a:xfrm>
            <a:off x="214281" y="1428735"/>
            <a:ext cx="8716993" cy="4760947"/>
          </a:xfrm>
        </p:spPr>
        <p:txBody>
          <a:bodyPr/>
          <a:lstStyle>
            <a:lvl1pPr>
              <a:buClr>
                <a:srgbClr val="004880"/>
              </a:buClr>
              <a:buFont typeface="Wingdings" pitchFamily="2" charset="2"/>
              <a:buChar char="§"/>
              <a:tabLst>
                <a:tab pos="5295900" algn="l"/>
              </a:tabLst>
              <a:defRPr sz="2800" b="0" i="0" cap="none" baseline="0">
                <a:solidFill>
                  <a:schemeClr val="tx1"/>
                </a:solidFill>
              </a:defRPr>
            </a:lvl1pPr>
            <a:lvl2pPr>
              <a:buClr>
                <a:srgbClr val="004880"/>
              </a:buClr>
              <a:buFont typeface="Wingdings" pitchFamily="2" charset="2"/>
              <a:buChar char="§"/>
              <a:tabLst>
                <a:tab pos="5295900" algn="l"/>
              </a:tabLst>
              <a:defRPr sz="2400" i="0">
                <a:solidFill>
                  <a:schemeClr val="tx1"/>
                </a:solidFill>
              </a:defRPr>
            </a:lvl2pPr>
            <a:lvl3pPr>
              <a:buClr>
                <a:srgbClr val="004880"/>
              </a:buClr>
              <a:buFont typeface="Wingdings" pitchFamily="2" charset="2"/>
              <a:buChar char="§"/>
              <a:tabLst>
                <a:tab pos="5295900" algn="l"/>
              </a:tabLst>
              <a:defRPr sz="2000">
                <a:solidFill>
                  <a:schemeClr val="tx1"/>
                </a:solidFill>
              </a:defRPr>
            </a:lvl3pPr>
            <a:lvl4pPr>
              <a:buClr>
                <a:srgbClr val="004880"/>
              </a:buClr>
              <a:buFont typeface="Wingdings" pitchFamily="2" charset="2"/>
              <a:buChar char="§"/>
              <a:tabLst>
                <a:tab pos="5295900" algn="l"/>
              </a:tabLst>
              <a:defRPr sz="1800">
                <a:solidFill>
                  <a:schemeClr val="tx1"/>
                </a:solidFill>
              </a:defRPr>
            </a:lvl4pPr>
            <a:lvl5pPr>
              <a:buClr>
                <a:srgbClr val="004880"/>
              </a:buClr>
              <a:buFont typeface="Wingdings" pitchFamily="2" charset="2"/>
              <a:buChar char="§"/>
              <a:tabLst>
                <a:tab pos="5295900" algn="l"/>
              </a:tabLst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14" name="Nadpis 13"/>
          <p:cNvSpPr>
            <a:spLocks noGrp="1"/>
          </p:cNvSpPr>
          <p:nvPr>
            <p:ph type="title"/>
          </p:nvPr>
        </p:nvSpPr>
        <p:spPr>
          <a:xfrm>
            <a:off x="214282" y="285728"/>
            <a:ext cx="7286676" cy="428628"/>
          </a:xfrm>
          <a:prstGeom prst="rect">
            <a:avLst/>
          </a:prstGeom>
        </p:spPr>
        <p:txBody>
          <a:bodyPr/>
          <a:lstStyle>
            <a:lvl1pPr algn="l">
              <a:defRPr sz="1600" b="1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23" name="Podnadpis 2"/>
          <p:cNvSpPr>
            <a:spLocks noGrp="1"/>
          </p:cNvSpPr>
          <p:nvPr>
            <p:ph type="subTitle" idx="1"/>
          </p:nvPr>
        </p:nvSpPr>
        <p:spPr>
          <a:xfrm>
            <a:off x="214281" y="857232"/>
            <a:ext cx="8716993" cy="500066"/>
          </a:xfrm>
        </p:spPr>
        <p:txBody>
          <a:bodyPr/>
          <a:lstStyle>
            <a:lvl1pPr marL="0" indent="0" algn="l">
              <a:buNone/>
              <a:defRPr sz="2800" b="1" cap="small" baseline="0">
                <a:solidFill>
                  <a:srgbClr val="004880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A Step </a:t>
            </a:r>
            <a:r>
              <a:rPr lang="cs-CZ" err="1"/>
              <a:t>Ahead</a:t>
            </a:r>
            <a:endParaRPr lang="cs-CZ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4305C4-6770-4CD3-B29F-E75A79A2C1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56967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5786438" y="6389688"/>
            <a:ext cx="1928812" cy="254000"/>
          </a:xfrm>
          <a:prstGeom prst="rect">
            <a:avLst/>
          </a:prstGeom>
          <a:noFill/>
        </p:spPr>
        <p:txBody>
          <a:bodyPr anchor="b">
            <a:spAutoFit/>
          </a:bodyPr>
          <a:lstStyle/>
          <a:p>
            <a:pPr eaLnBrk="1" hangingPunct="1">
              <a:defRPr/>
            </a:pPr>
            <a:r>
              <a:rPr lang="cs-CZ" sz="1050" b="1" dirty="0">
                <a:solidFill>
                  <a:schemeClr val="bg1"/>
                </a:solidFill>
              </a:rPr>
              <a:t>© MEDIARESEARCH, a.s.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3"/>
          </p:nvPr>
        </p:nvSpPr>
        <p:spPr>
          <a:xfrm>
            <a:off x="214281" y="1428735"/>
            <a:ext cx="8716993" cy="4760947"/>
          </a:xfrm>
        </p:spPr>
        <p:txBody>
          <a:bodyPr/>
          <a:lstStyle>
            <a:lvl1pPr>
              <a:buClr>
                <a:srgbClr val="004880"/>
              </a:buClr>
              <a:buFont typeface="Wingdings" pitchFamily="2" charset="2"/>
              <a:buChar char="§"/>
              <a:tabLst>
                <a:tab pos="5295900" algn="l"/>
              </a:tabLst>
              <a:defRPr sz="2800" b="0" i="0" cap="none" baseline="0">
                <a:solidFill>
                  <a:schemeClr val="tx1"/>
                </a:solidFill>
              </a:defRPr>
            </a:lvl1pPr>
            <a:lvl2pPr>
              <a:buClr>
                <a:srgbClr val="004880"/>
              </a:buClr>
              <a:buFont typeface="Wingdings" pitchFamily="2" charset="2"/>
              <a:buChar char="§"/>
              <a:tabLst>
                <a:tab pos="5295900" algn="l"/>
              </a:tabLst>
              <a:defRPr sz="2400" i="0">
                <a:solidFill>
                  <a:schemeClr val="tx1"/>
                </a:solidFill>
              </a:defRPr>
            </a:lvl2pPr>
            <a:lvl3pPr>
              <a:buClr>
                <a:srgbClr val="004880"/>
              </a:buClr>
              <a:buFont typeface="Wingdings" pitchFamily="2" charset="2"/>
              <a:buChar char="§"/>
              <a:tabLst>
                <a:tab pos="5295900" algn="l"/>
              </a:tabLst>
              <a:defRPr sz="2000">
                <a:solidFill>
                  <a:schemeClr val="tx1"/>
                </a:solidFill>
              </a:defRPr>
            </a:lvl3pPr>
            <a:lvl4pPr>
              <a:buClr>
                <a:srgbClr val="004880"/>
              </a:buClr>
              <a:buFont typeface="Wingdings" pitchFamily="2" charset="2"/>
              <a:buChar char="§"/>
              <a:tabLst>
                <a:tab pos="5295900" algn="l"/>
              </a:tabLst>
              <a:defRPr sz="1800">
                <a:solidFill>
                  <a:schemeClr val="tx1"/>
                </a:solidFill>
              </a:defRPr>
            </a:lvl4pPr>
            <a:lvl5pPr>
              <a:buClr>
                <a:srgbClr val="004880"/>
              </a:buClr>
              <a:buFont typeface="Wingdings" pitchFamily="2" charset="2"/>
              <a:buChar char="§"/>
              <a:tabLst>
                <a:tab pos="5295900" algn="l"/>
              </a:tabLst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14" name="Nadpis 13"/>
          <p:cNvSpPr>
            <a:spLocks noGrp="1"/>
          </p:cNvSpPr>
          <p:nvPr>
            <p:ph type="title"/>
          </p:nvPr>
        </p:nvSpPr>
        <p:spPr>
          <a:xfrm>
            <a:off x="214282" y="285728"/>
            <a:ext cx="7286676" cy="428628"/>
          </a:xfrm>
          <a:prstGeom prst="rect">
            <a:avLst/>
          </a:prstGeom>
        </p:spPr>
        <p:txBody>
          <a:bodyPr/>
          <a:lstStyle>
            <a:lvl1pPr algn="l">
              <a:defRPr sz="1600" b="1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23" name="Podnadpis 2"/>
          <p:cNvSpPr>
            <a:spLocks noGrp="1"/>
          </p:cNvSpPr>
          <p:nvPr>
            <p:ph type="subTitle" idx="1"/>
          </p:nvPr>
        </p:nvSpPr>
        <p:spPr>
          <a:xfrm>
            <a:off x="214281" y="857232"/>
            <a:ext cx="8716993" cy="500066"/>
          </a:xfrm>
        </p:spPr>
        <p:txBody>
          <a:bodyPr/>
          <a:lstStyle>
            <a:lvl1pPr marL="0" indent="0" algn="l">
              <a:buNone/>
              <a:defRPr sz="2800" b="1" cap="small" baseline="0">
                <a:solidFill>
                  <a:srgbClr val="004880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A Step </a:t>
            </a:r>
            <a:r>
              <a:rPr lang="cs-CZ" err="1"/>
              <a:t>Ahead</a:t>
            </a:r>
            <a:endParaRPr lang="cs-CZ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4305C4-6770-4CD3-B29F-E75A79A2C1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56967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2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5786438" y="6389688"/>
            <a:ext cx="1928812" cy="254000"/>
          </a:xfrm>
          <a:prstGeom prst="rect">
            <a:avLst/>
          </a:prstGeom>
          <a:noFill/>
        </p:spPr>
        <p:txBody>
          <a:bodyPr anchor="b">
            <a:spAutoFit/>
          </a:bodyPr>
          <a:lstStyle/>
          <a:p>
            <a:pPr eaLnBrk="1" hangingPunct="1">
              <a:defRPr/>
            </a:pPr>
            <a:r>
              <a:rPr lang="cs-CZ" sz="1050" b="1" dirty="0">
                <a:solidFill>
                  <a:schemeClr val="bg1"/>
                </a:solidFill>
              </a:rPr>
              <a:t>© MEDIARESEARCH, a.s.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3"/>
          </p:nvPr>
        </p:nvSpPr>
        <p:spPr>
          <a:xfrm>
            <a:off x="214281" y="1428735"/>
            <a:ext cx="8716993" cy="4760947"/>
          </a:xfrm>
        </p:spPr>
        <p:txBody>
          <a:bodyPr/>
          <a:lstStyle>
            <a:lvl1pPr>
              <a:buClr>
                <a:srgbClr val="004880"/>
              </a:buClr>
              <a:buFont typeface="Wingdings" pitchFamily="2" charset="2"/>
              <a:buChar char="§"/>
              <a:tabLst>
                <a:tab pos="5295900" algn="l"/>
              </a:tabLst>
              <a:defRPr sz="2800" b="0" i="0" cap="none" baseline="0">
                <a:solidFill>
                  <a:schemeClr val="tx1"/>
                </a:solidFill>
              </a:defRPr>
            </a:lvl1pPr>
            <a:lvl2pPr>
              <a:buClr>
                <a:srgbClr val="004880"/>
              </a:buClr>
              <a:buFont typeface="Wingdings" pitchFamily="2" charset="2"/>
              <a:buChar char="§"/>
              <a:tabLst>
                <a:tab pos="5295900" algn="l"/>
              </a:tabLst>
              <a:defRPr sz="2400" i="0">
                <a:solidFill>
                  <a:schemeClr val="tx1"/>
                </a:solidFill>
              </a:defRPr>
            </a:lvl2pPr>
            <a:lvl3pPr>
              <a:buClr>
                <a:srgbClr val="004880"/>
              </a:buClr>
              <a:buFont typeface="Wingdings" pitchFamily="2" charset="2"/>
              <a:buChar char="§"/>
              <a:tabLst>
                <a:tab pos="5295900" algn="l"/>
              </a:tabLst>
              <a:defRPr sz="2000">
                <a:solidFill>
                  <a:schemeClr val="tx1"/>
                </a:solidFill>
              </a:defRPr>
            </a:lvl3pPr>
            <a:lvl4pPr>
              <a:buClr>
                <a:srgbClr val="004880"/>
              </a:buClr>
              <a:buFont typeface="Wingdings" pitchFamily="2" charset="2"/>
              <a:buChar char="§"/>
              <a:tabLst>
                <a:tab pos="5295900" algn="l"/>
              </a:tabLst>
              <a:defRPr sz="1800">
                <a:solidFill>
                  <a:schemeClr val="tx1"/>
                </a:solidFill>
              </a:defRPr>
            </a:lvl4pPr>
            <a:lvl5pPr>
              <a:buClr>
                <a:srgbClr val="004880"/>
              </a:buClr>
              <a:buFont typeface="Wingdings" pitchFamily="2" charset="2"/>
              <a:buChar char="§"/>
              <a:tabLst>
                <a:tab pos="5295900" algn="l"/>
              </a:tabLst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14" name="Nadpis 13"/>
          <p:cNvSpPr>
            <a:spLocks noGrp="1"/>
          </p:cNvSpPr>
          <p:nvPr>
            <p:ph type="title"/>
          </p:nvPr>
        </p:nvSpPr>
        <p:spPr>
          <a:xfrm>
            <a:off x="214282" y="285728"/>
            <a:ext cx="7286676" cy="428628"/>
          </a:xfrm>
          <a:prstGeom prst="rect">
            <a:avLst/>
          </a:prstGeom>
        </p:spPr>
        <p:txBody>
          <a:bodyPr/>
          <a:lstStyle>
            <a:lvl1pPr algn="l">
              <a:defRPr sz="1600" b="1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23" name="Podnadpis 2"/>
          <p:cNvSpPr>
            <a:spLocks noGrp="1"/>
          </p:cNvSpPr>
          <p:nvPr>
            <p:ph type="subTitle" idx="1"/>
          </p:nvPr>
        </p:nvSpPr>
        <p:spPr>
          <a:xfrm>
            <a:off x="214281" y="857232"/>
            <a:ext cx="8716993" cy="500066"/>
          </a:xfrm>
        </p:spPr>
        <p:txBody>
          <a:bodyPr/>
          <a:lstStyle>
            <a:lvl1pPr marL="0" indent="0" algn="l">
              <a:buNone/>
              <a:defRPr sz="2800" b="1" cap="small" baseline="0">
                <a:solidFill>
                  <a:srgbClr val="004880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A Step </a:t>
            </a:r>
            <a:r>
              <a:rPr lang="cs-CZ" err="1"/>
              <a:t>Ahead</a:t>
            </a:r>
            <a:endParaRPr lang="cs-CZ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4305C4-6770-4CD3-B29F-E75A79A2C1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56967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5786438" y="6389688"/>
            <a:ext cx="1928812" cy="254000"/>
          </a:xfrm>
          <a:prstGeom prst="rect">
            <a:avLst/>
          </a:prstGeom>
          <a:noFill/>
        </p:spPr>
        <p:txBody>
          <a:bodyPr anchor="b">
            <a:spAutoFit/>
          </a:bodyPr>
          <a:lstStyle/>
          <a:p>
            <a:pPr eaLnBrk="1" hangingPunct="1">
              <a:defRPr/>
            </a:pPr>
            <a:r>
              <a:rPr lang="cs-CZ" sz="1050" b="1" dirty="0">
                <a:solidFill>
                  <a:schemeClr val="bg1"/>
                </a:solidFill>
              </a:rPr>
              <a:t>© MEDIARESEARCH, a.s.</a:t>
            </a:r>
          </a:p>
        </p:txBody>
      </p:sp>
      <p:sp>
        <p:nvSpPr>
          <p:cNvPr id="14" name="Nadpis 13"/>
          <p:cNvSpPr>
            <a:spLocks noGrp="1"/>
          </p:cNvSpPr>
          <p:nvPr>
            <p:ph type="title"/>
          </p:nvPr>
        </p:nvSpPr>
        <p:spPr>
          <a:xfrm>
            <a:off x="214282" y="285728"/>
            <a:ext cx="7286676" cy="428628"/>
          </a:xfrm>
          <a:prstGeom prst="rect">
            <a:avLst/>
          </a:prstGeom>
        </p:spPr>
        <p:txBody>
          <a:bodyPr/>
          <a:lstStyle>
            <a:lvl1pPr algn="l">
              <a:defRPr sz="1600" b="1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20" name="Podnadpis 2"/>
          <p:cNvSpPr>
            <a:spLocks noGrp="1"/>
          </p:cNvSpPr>
          <p:nvPr>
            <p:ph type="subTitle" idx="1"/>
          </p:nvPr>
        </p:nvSpPr>
        <p:spPr>
          <a:xfrm>
            <a:off x="357157" y="2428868"/>
            <a:ext cx="7248555" cy="1752600"/>
          </a:xfrm>
        </p:spPr>
        <p:txBody>
          <a:bodyPr/>
          <a:lstStyle>
            <a:lvl1pPr marL="0" indent="0" algn="l">
              <a:buNone/>
              <a:defRPr sz="3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A Step </a:t>
            </a:r>
            <a:r>
              <a:rPr lang="cs-CZ" err="1"/>
              <a:t>Ahead</a:t>
            </a:r>
            <a:endParaRPr lang="cs-CZ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37832-E432-43FA-BD77-96DB4F766BD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7740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26C8-F124-4347-91CD-434140B1F20D}" type="datetimeFigureOut">
              <a:rPr lang="cs-CZ" smtClean="0"/>
              <a:t>11.4.2014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AF86D-663C-4C97-9426-7978EFC9CB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86408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6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5786438" y="6389688"/>
            <a:ext cx="1928812" cy="254000"/>
          </a:xfrm>
          <a:prstGeom prst="rect">
            <a:avLst/>
          </a:prstGeom>
          <a:noFill/>
        </p:spPr>
        <p:txBody>
          <a:bodyPr anchor="b">
            <a:spAutoFit/>
          </a:bodyPr>
          <a:lstStyle/>
          <a:p>
            <a:pPr eaLnBrk="1" hangingPunct="1">
              <a:defRPr/>
            </a:pPr>
            <a:r>
              <a:rPr lang="cs-CZ" sz="1050" b="1" dirty="0">
                <a:solidFill>
                  <a:schemeClr val="bg1"/>
                </a:solidFill>
              </a:rPr>
              <a:t>© MEDIARESEARCH, a.s.</a:t>
            </a:r>
          </a:p>
        </p:txBody>
      </p:sp>
      <p:sp>
        <p:nvSpPr>
          <p:cNvPr id="14" name="Nadpis 13"/>
          <p:cNvSpPr>
            <a:spLocks noGrp="1"/>
          </p:cNvSpPr>
          <p:nvPr>
            <p:ph type="title"/>
          </p:nvPr>
        </p:nvSpPr>
        <p:spPr>
          <a:xfrm>
            <a:off x="214282" y="285728"/>
            <a:ext cx="7286676" cy="428628"/>
          </a:xfrm>
          <a:prstGeom prst="rect">
            <a:avLst/>
          </a:prstGeom>
        </p:spPr>
        <p:txBody>
          <a:bodyPr/>
          <a:lstStyle>
            <a:lvl1pPr algn="l">
              <a:defRPr sz="1600" b="1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20" name="Podnadpis 2"/>
          <p:cNvSpPr>
            <a:spLocks noGrp="1"/>
          </p:cNvSpPr>
          <p:nvPr>
            <p:ph type="subTitle" idx="1"/>
          </p:nvPr>
        </p:nvSpPr>
        <p:spPr>
          <a:xfrm>
            <a:off x="357157" y="2428868"/>
            <a:ext cx="7248555" cy="1752600"/>
          </a:xfrm>
        </p:spPr>
        <p:txBody>
          <a:bodyPr/>
          <a:lstStyle>
            <a:lvl1pPr marL="0" indent="0" algn="l">
              <a:buNone/>
              <a:defRPr sz="3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A Step </a:t>
            </a:r>
            <a:r>
              <a:rPr lang="cs-CZ" err="1"/>
              <a:t>Ahead</a:t>
            </a:r>
            <a:endParaRPr lang="cs-CZ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37832-E432-43FA-BD77-96DB4F766BD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77408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7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5786438" y="6389688"/>
            <a:ext cx="1928812" cy="254000"/>
          </a:xfrm>
          <a:prstGeom prst="rect">
            <a:avLst/>
          </a:prstGeom>
          <a:noFill/>
        </p:spPr>
        <p:txBody>
          <a:bodyPr anchor="b">
            <a:spAutoFit/>
          </a:bodyPr>
          <a:lstStyle/>
          <a:p>
            <a:pPr eaLnBrk="1" hangingPunct="1">
              <a:defRPr/>
            </a:pPr>
            <a:r>
              <a:rPr lang="cs-CZ" sz="1050" b="1" dirty="0">
                <a:solidFill>
                  <a:schemeClr val="bg1"/>
                </a:solidFill>
              </a:rPr>
              <a:t>© MEDIARESEARCH, a.s.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3"/>
          </p:nvPr>
        </p:nvSpPr>
        <p:spPr>
          <a:xfrm>
            <a:off x="214281" y="1428735"/>
            <a:ext cx="8716993" cy="4760947"/>
          </a:xfrm>
        </p:spPr>
        <p:txBody>
          <a:bodyPr/>
          <a:lstStyle>
            <a:lvl1pPr>
              <a:buClr>
                <a:srgbClr val="004880"/>
              </a:buClr>
              <a:buFont typeface="Wingdings" pitchFamily="2" charset="2"/>
              <a:buChar char="§"/>
              <a:tabLst>
                <a:tab pos="5295900" algn="l"/>
              </a:tabLst>
              <a:defRPr sz="2800" b="0" i="0" cap="none" baseline="0">
                <a:solidFill>
                  <a:schemeClr val="tx1"/>
                </a:solidFill>
              </a:defRPr>
            </a:lvl1pPr>
            <a:lvl2pPr>
              <a:buClr>
                <a:srgbClr val="004880"/>
              </a:buClr>
              <a:buFont typeface="Wingdings" pitchFamily="2" charset="2"/>
              <a:buChar char="§"/>
              <a:tabLst>
                <a:tab pos="5295900" algn="l"/>
              </a:tabLst>
              <a:defRPr sz="2400" i="0">
                <a:solidFill>
                  <a:schemeClr val="tx1"/>
                </a:solidFill>
              </a:defRPr>
            </a:lvl2pPr>
            <a:lvl3pPr>
              <a:buClr>
                <a:srgbClr val="004880"/>
              </a:buClr>
              <a:buFont typeface="Wingdings" pitchFamily="2" charset="2"/>
              <a:buChar char="§"/>
              <a:tabLst>
                <a:tab pos="5295900" algn="l"/>
              </a:tabLst>
              <a:defRPr sz="2000">
                <a:solidFill>
                  <a:schemeClr val="tx1"/>
                </a:solidFill>
              </a:defRPr>
            </a:lvl3pPr>
            <a:lvl4pPr>
              <a:buClr>
                <a:srgbClr val="004880"/>
              </a:buClr>
              <a:buFont typeface="Wingdings" pitchFamily="2" charset="2"/>
              <a:buChar char="§"/>
              <a:tabLst>
                <a:tab pos="5295900" algn="l"/>
              </a:tabLst>
              <a:defRPr sz="1800">
                <a:solidFill>
                  <a:schemeClr val="tx1"/>
                </a:solidFill>
              </a:defRPr>
            </a:lvl4pPr>
            <a:lvl5pPr>
              <a:buClr>
                <a:srgbClr val="004880"/>
              </a:buClr>
              <a:buFont typeface="Wingdings" pitchFamily="2" charset="2"/>
              <a:buChar char="§"/>
              <a:tabLst>
                <a:tab pos="5295900" algn="l"/>
              </a:tabLst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14" name="Nadpis 13"/>
          <p:cNvSpPr>
            <a:spLocks noGrp="1"/>
          </p:cNvSpPr>
          <p:nvPr>
            <p:ph type="title"/>
          </p:nvPr>
        </p:nvSpPr>
        <p:spPr>
          <a:xfrm>
            <a:off x="214282" y="285728"/>
            <a:ext cx="7286676" cy="428628"/>
          </a:xfrm>
          <a:prstGeom prst="rect">
            <a:avLst/>
          </a:prstGeom>
        </p:spPr>
        <p:txBody>
          <a:bodyPr/>
          <a:lstStyle>
            <a:lvl1pPr algn="l">
              <a:defRPr sz="1600" b="1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23" name="Podnadpis 2"/>
          <p:cNvSpPr>
            <a:spLocks noGrp="1"/>
          </p:cNvSpPr>
          <p:nvPr>
            <p:ph type="subTitle" idx="1"/>
          </p:nvPr>
        </p:nvSpPr>
        <p:spPr>
          <a:xfrm>
            <a:off x="214281" y="857232"/>
            <a:ext cx="8716993" cy="500066"/>
          </a:xfrm>
        </p:spPr>
        <p:txBody>
          <a:bodyPr/>
          <a:lstStyle>
            <a:lvl1pPr marL="0" indent="0" algn="l">
              <a:buNone/>
              <a:defRPr sz="2800" b="1" cap="small" baseline="0">
                <a:solidFill>
                  <a:srgbClr val="004880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A Step </a:t>
            </a:r>
            <a:r>
              <a:rPr lang="cs-CZ" err="1"/>
              <a:t>Ahead</a:t>
            </a:r>
            <a:endParaRPr lang="cs-CZ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4305C4-6770-4CD3-B29F-E75A79A2C1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56967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0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5786438" y="6389688"/>
            <a:ext cx="1928812" cy="254000"/>
          </a:xfrm>
          <a:prstGeom prst="rect">
            <a:avLst/>
          </a:prstGeom>
          <a:noFill/>
        </p:spPr>
        <p:txBody>
          <a:bodyPr anchor="b">
            <a:spAutoFit/>
          </a:bodyPr>
          <a:lstStyle/>
          <a:p>
            <a:pPr eaLnBrk="1" hangingPunct="1">
              <a:defRPr/>
            </a:pPr>
            <a:r>
              <a:rPr lang="cs-CZ" sz="1050" b="1" dirty="0">
                <a:solidFill>
                  <a:schemeClr val="bg1"/>
                </a:solidFill>
              </a:rPr>
              <a:t>© MEDIARESEARCH, a.s.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3"/>
          </p:nvPr>
        </p:nvSpPr>
        <p:spPr>
          <a:xfrm>
            <a:off x="214281" y="1428735"/>
            <a:ext cx="8716993" cy="4760947"/>
          </a:xfrm>
        </p:spPr>
        <p:txBody>
          <a:bodyPr/>
          <a:lstStyle>
            <a:lvl1pPr>
              <a:buClr>
                <a:srgbClr val="004880"/>
              </a:buClr>
              <a:buFont typeface="Wingdings" pitchFamily="2" charset="2"/>
              <a:buChar char="§"/>
              <a:tabLst>
                <a:tab pos="5295900" algn="l"/>
              </a:tabLst>
              <a:defRPr sz="2800" b="0" i="0" cap="none" baseline="0">
                <a:solidFill>
                  <a:schemeClr val="tx1"/>
                </a:solidFill>
              </a:defRPr>
            </a:lvl1pPr>
            <a:lvl2pPr>
              <a:buClr>
                <a:srgbClr val="004880"/>
              </a:buClr>
              <a:buFont typeface="Wingdings" pitchFamily="2" charset="2"/>
              <a:buChar char="§"/>
              <a:tabLst>
                <a:tab pos="5295900" algn="l"/>
              </a:tabLst>
              <a:defRPr sz="2400" i="0">
                <a:solidFill>
                  <a:schemeClr val="tx1"/>
                </a:solidFill>
              </a:defRPr>
            </a:lvl2pPr>
            <a:lvl3pPr>
              <a:buClr>
                <a:srgbClr val="004880"/>
              </a:buClr>
              <a:buFont typeface="Wingdings" pitchFamily="2" charset="2"/>
              <a:buChar char="§"/>
              <a:tabLst>
                <a:tab pos="5295900" algn="l"/>
              </a:tabLst>
              <a:defRPr sz="2000">
                <a:solidFill>
                  <a:schemeClr val="tx1"/>
                </a:solidFill>
              </a:defRPr>
            </a:lvl3pPr>
            <a:lvl4pPr>
              <a:buClr>
                <a:srgbClr val="004880"/>
              </a:buClr>
              <a:buFont typeface="Wingdings" pitchFamily="2" charset="2"/>
              <a:buChar char="§"/>
              <a:tabLst>
                <a:tab pos="5295900" algn="l"/>
              </a:tabLst>
              <a:defRPr sz="1800">
                <a:solidFill>
                  <a:schemeClr val="tx1"/>
                </a:solidFill>
              </a:defRPr>
            </a:lvl4pPr>
            <a:lvl5pPr>
              <a:buClr>
                <a:srgbClr val="004880"/>
              </a:buClr>
              <a:buFont typeface="Wingdings" pitchFamily="2" charset="2"/>
              <a:buChar char="§"/>
              <a:tabLst>
                <a:tab pos="5295900" algn="l"/>
              </a:tabLst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14" name="Nadpis 13"/>
          <p:cNvSpPr>
            <a:spLocks noGrp="1"/>
          </p:cNvSpPr>
          <p:nvPr>
            <p:ph type="title"/>
          </p:nvPr>
        </p:nvSpPr>
        <p:spPr>
          <a:xfrm>
            <a:off x="214282" y="285728"/>
            <a:ext cx="7286676" cy="428628"/>
          </a:xfrm>
          <a:prstGeom prst="rect">
            <a:avLst/>
          </a:prstGeom>
        </p:spPr>
        <p:txBody>
          <a:bodyPr/>
          <a:lstStyle>
            <a:lvl1pPr algn="l">
              <a:defRPr sz="1600" b="1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23" name="Podnadpis 2"/>
          <p:cNvSpPr>
            <a:spLocks noGrp="1"/>
          </p:cNvSpPr>
          <p:nvPr>
            <p:ph type="subTitle" idx="1"/>
          </p:nvPr>
        </p:nvSpPr>
        <p:spPr>
          <a:xfrm>
            <a:off x="214281" y="857232"/>
            <a:ext cx="8716993" cy="500066"/>
          </a:xfrm>
        </p:spPr>
        <p:txBody>
          <a:bodyPr/>
          <a:lstStyle>
            <a:lvl1pPr marL="0" indent="0" algn="l">
              <a:buNone/>
              <a:defRPr sz="2800" b="1" cap="small" baseline="0">
                <a:solidFill>
                  <a:srgbClr val="004880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A Step </a:t>
            </a:r>
            <a:r>
              <a:rPr lang="cs-CZ" err="1"/>
              <a:t>Ahead</a:t>
            </a:r>
            <a:endParaRPr lang="cs-CZ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4305C4-6770-4CD3-B29F-E75A79A2C1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569672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5786438" y="6389688"/>
            <a:ext cx="1928812" cy="254000"/>
          </a:xfrm>
          <a:prstGeom prst="rect">
            <a:avLst/>
          </a:prstGeom>
          <a:noFill/>
        </p:spPr>
        <p:txBody>
          <a:bodyPr anchor="b">
            <a:spAutoFit/>
          </a:bodyPr>
          <a:lstStyle/>
          <a:p>
            <a:pPr eaLnBrk="1" hangingPunct="1">
              <a:defRPr/>
            </a:pPr>
            <a:r>
              <a:rPr lang="cs-CZ" sz="1050" b="1" dirty="0">
                <a:solidFill>
                  <a:schemeClr val="bg1"/>
                </a:solidFill>
              </a:rPr>
              <a:t>© MEDIARESEARCH, a.s.</a:t>
            </a:r>
          </a:p>
        </p:txBody>
      </p:sp>
      <p:sp>
        <p:nvSpPr>
          <p:cNvPr id="14" name="Nadpis 13"/>
          <p:cNvSpPr>
            <a:spLocks noGrp="1"/>
          </p:cNvSpPr>
          <p:nvPr>
            <p:ph type="title"/>
          </p:nvPr>
        </p:nvSpPr>
        <p:spPr>
          <a:xfrm>
            <a:off x="214282" y="285728"/>
            <a:ext cx="7286676" cy="428628"/>
          </a:xfrm>
          <a:prstGeom prst="rect">
            <a:avLst/>
          </a:prstGeom>
        </p:spPr>
        <p:txBody>
          <a:bodyPr/>
          <a:lstStyle>
            <a:lvl1pPr algn="l">
              <a:defRPr sz="1600" b="1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20" name="Podnadpis 2"/>
          <p:cNvSpPr>
            <a:spLocks noGrp="1"/>
          </p:cNvSpPr>
          <p:nvPr>
            <p:ph type="subTitle" idx="1"/>
          </p:nvPr>
        </p:nvSpPr>
        <p:spPr>
          <a:xfrm>
            <a:off x="357157" y="2428868"/>
            <a:ext cx="7248555" cy="1752600"/>
          </a:xfrm>
        </p:spPr>
        <p:txBody>
          <a:bodyPr/>
          <a:lstStyle>
            <a:lvl1pPr marL="0" indent="0" algn="l">
              <a:buNone/>
              <a:defRPr sz="3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A Step </a:t>
            </a:r>
            <a:r>
              <a:rPr lang="cs-CZ" err="1"/>
              <a:t>Ahead</a:t>
            </a:r>
            <a:endParaRPr lang="cs-CZ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37832-E432-43FA-BD77-96DB4F766BD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774087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2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5786438" y="6389688"/>
            <a:ext cx="1928812" cy="254000"/>
          </a:xfrm>
          <a:prstGeom prst="rect">
            <a:avLst/>
          </a:prstGeom>
          <a:noFill/>
        </p:spPr>
        <p:txBody>
          <a:bodyPr anchor="b">
            <a:spAutoFit/>
          </a:bodyPr>
          <a:lstStyle/>
          <a:p>
            <a:pPr eaLnBrk="1" hangingPunct="1">
              <a:defRPr/>
            </a:pPr>
            <a:r>
              <a:rPr lang="cs-CZ" sz="1050" b="1" dirty="0">
                <a:solidFill>
                  <a:schemeClr val="bg1"/>
                </a:solidFill>
              </a:rPr>
              <a:t>© MEDIARESEARCH, a.s.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3"/>
          </p:nvPr>
        </p:nvSpPr>
        <p:spPr>
          <a:xfrm>
            <a:off x="214281" y="1428735"/>
            <a:ext cx="8716993" cy="4760947"/>
          </a:xfrm>
        </p:spPr>
        <p:txBody>
          <a:bodyPr/>
          <a:lstStyle>
            <a:lvl1pPr>
              <a:buClr>
                <a:srgbClr val="004880"/>
              </a:buClr>
              <a:buFont typeface="Wingdings" pitchFamily="2" charset="2"/>
              <a:buChar char="§"/>
              <a:tabLst>
                <a:tab pos="5295900" algn="l"/>
              </a:tabLst>
              <a:defRPr sz="2800" b="0" i="0" cap="none" baseline="0">
                <a:solidFill>
                  <a:schemeClr val="tx1"/>
                </a:solidFill>
              </a:defRPr>
            </a:lvl1pPr>
            <a:lvl2pPr>
              <a:buClr>
                <a:srgbClr val="004880"/>
              </a:buClr>
              <a:buFont typeface="Wingdings" pitchFamily="2" charset="2"/>
              <a:buChar char="§"/>
              <a:tabLst>
                <a:tab pos="5295900" algn="l"/>
              </a:tabLst>
              <a:defRPr sz="2400" i="0">
                <a:solidFill>
                  <a:schemeClr val="tx1"/>
                </a:solidFill>
              </a:defRPr>
            </a:lvl2pPr>
            <a:lvl3pPr>
              <a:buClr>
                <a:srgbClr val="004880"/>
              </a:buClr>
              <a:buFont typeface="Wingdings" pitchFamily="2" charset="2"/>
              <a:buChar char="§"/>
              <a:tabLst>
                <a:tab pos="5295900" algn="l"/>
              </a:tabLst>
              <a:defRPr sz="2000">
                <a:solidFill>
                  <a:schemeClr val="tx1"/>
                </a:solidFill>
              </a:defRPr>
            </a:lvl3pPr>
            <a:lvl4pPr>
              <a:buClr>
                <a:srgbClr val="004880"/>
              </a:buClr>
              <a:buFont typeface="Wingdings" pitchFamily="2" charset="2"/>
              <a:buChar char="§"/>
              <a:tabLst>
                <a:tab pos="5295900" algn="l"/>
              </a:tabLst>
              <a:defRPr sz="1800">
                <a:solidFill>
                  <a:schemeClr val="tx1"/>
                </a:solidFill>
              </a:defRPr>
            </a:lvl4pPr>
            <a:lvl5pPr>
              <a:buClr>
                <a:srgbClr val="004880"/>
              </a:buClr>
              <a:buFont typeface="Wingdings" pitchFamily="2" charset="2"/>
              <a:buChar char="§"/>
              <a:tabLst>
                <a:tab pos="5295900" algn="l"/>
              </a:tabLst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14" name="Nadpis 13"/>
          <p:cNvSpPr>
            <a:spLocks noGrp="1"/>
          </p:cNvSpPr>
          <p:nvPr>
            <p:ph type="title"/>
          </p:nvPr>
        </p:nvSpPr>
        <p:spPr>
          <a:xfrm>
            <a:off x="214282" y="285728"/>
            <a:ext cx="7286676" cy="428628"/>
          </a:xfrm>
          <a:prstGeom prst="rect">
            <a:avLst/>
          </a:prstGeom>
        </p:spPr>
        <p:txBody>
          <a:bodyPr/>
          <a:lstStyle>
            <a:lvl1pPr algn="l">
              <a:defRPr sz="1600" b="1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23" name="Podnadpis 2"/>
          <p:cNvSpPr>
            <a:spLocks noGrp="1"/>
          </p:cNvSpPr>
          <p:nvPr>
            <p:ph type="subTitle" idx="1"/>
          </p:nvPr>
        </p:nvSpPr>
        <p:spPr>
          <a:xfrm>
            <a:off x="214281" y="857232"/>
            <a:ext cx="8716993" cy="500066"/>
          </a:xfrm>
        </p:spPr>
        <p:txBody>
          <a:bodyPr/>
          <a:lstStyle>
            <a:lvl1pPr marL="0" indent="0" algn="l">
              <a:buNone/>
              <a:defRPr sz="2800" b="1" cap="small" baseline="0">
                <a:solidFill>
                  <a:srgbClr val="004880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A Step </a:t>
            </a:r>
            <a:r>
              <a:rPr lang="cs-CZ" err="1"/>
              <a:t>Ahead</a:t>
            </a:r>
            <a:endParaRPr lang="cs-CZ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4305C4-6770-4CD3-B29F-E75A79A2C1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56967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6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5786438" y="6389688"/>
            <a:ext cx="1928812" cy="254000"/>
          </a:xfrm>
          <a:prstGeom prst="rect">
            <a:avLst/>
          </a:prstGeom>
          <a:noFill/>
        </p:spPr>
        <p:txBody>
          <a:bodyPr anchor="b">
            <a:spAutoFit/>
          </a:bodyPr>
          <a:lstStyle/>
          <a:p>
            <a:pPr eaLnBrk="1" hangingPunct="1">
              <a:defRPr/>
            </a:pPr>
            <a:r>
              <a:rPr lang="cs-CZ" sz="1050" b="1" dirty="0">
                <a:solidFill>
                  <a:schemeClr val="bg1"/>
                </a:solidFill>
              </a:rPr>
              <a:t>© MEDIARESEARCH, a.s.</a:t>
            </a:r>
          </a:p>
        </p:txBody>
      </p:sp>
      <p:sp>
        <p:nvSpPr>
          <p:cNvPr id="14" name="Nadpis 13"/>
          <p:cNvSpPr>
            <a:spLocks noGrp="1"/>
          </p:cNvSpPr>
          <p:nvPr>
            <p:ph type="title"/>
          </p:nvPr>
        </p:nvSpPr>
        <p:spPr>
          <a:xfrm>
            <a:off x="214282" y="285728"/>
            <a:ext cx="7286676" cy="428628"/>
          </a:xfrm>
          <a:prstGeom prst="rect">
            <a:avLst/>
          </a:prstGeom>
        </p:spPr>
        <p:txBody>
          <a:bodyPr/>
          <a:lstStyle>
            <a:lvl1pPr algn="l">
              <a:defRPr sz="1600" b="1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20" name="Podnadpis 2"/>
          <p:cNvSpPr>
            <a:spLocks noGrp="1"/>
          </p:cNvSpPr>
          <p:nvPr>
            <p:ph type="subTitle" idx="1"/>
          </p:nvPr>
        </p:nvSpPr>
        <p:spPr>
          <a:xfrm>
            <a:off x="357157" y="2428868"/>
            <a:ext cx="7248555" cy="1752600"/>
          </a:xfrm>
        </p:spPr>
        <p:txBody>
          <a:bodyPr/>
          <a:lstStyle>
            <a:lvl1pPr marL="0" indent="0" algn="l">
              <a:buNone/>
              <a:defRPr sz="3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A Step </a:t>
            </a:r>
            <a:r>
              <a:rPr lang="cs-CZ" err="1"/>
              <a:t>Ahead</a:t>
            </a:r>
            <a:endParaRPr lang="cs-CZ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37832-E432-43FA-BD77-96DB4F766BD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77408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8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5786438" y="6389688"/>
            <a:ext cx="1928812" cy="254000"/>
          </a:xfrm>
          <a:prstGeom prst="rect">
            <a:avLst/>
          </a:prstGeom>
          <a:noFill/>
        </p:spPr>
        <p:txBody>
          <a:bodyPr anchor="b">
            <a:spAutoFit/>
          </a:bodyPr>
          <a:lstStyle/>
          <a:p>
            <a:pPr eaLnBrk="1" hangingPunct="1">
              <a:defRPr/>
            </a:pPr>
            <a:r>
              <a:rPr lang="cs-CZ" sz="1050" b="1" dirty="0">
                <a:solidFill>
                  <a:schemeClr val="bg1"/>
                </a:solidFill>
              </a:rPr>
              <a:t>© MEDIARESEARCH, a.s.</a:t>
            </a:r>
          </a:p>
        </p:txBody>
      </p:sp>
      <p:sp>
        <p:nvSpPr>
          <p:cNvPr id="14" name="Nadpis 13"/>
          <p:cNvSpPr>
            <a:spLocks noGrp="1"/>
          </p:cNvSpPr>
          <p:nvPr>
            <p:ph type="title"/>
          </p:nvPr>
        </p:nvSpPr>
        <p:spPr>
          <a:xfrm>
            <a:off x="214282" y="285728"/>
            <a:ext cx="7286676" cy="428628"/>
          </a:xfrm>
          <a:prstGeom prst="rect">
            <a:avLst/>
          </a:prstGeom>
        </p:spPr>
        <p:txBody>
          <a:bodyPr/>
          <a:lstStyle>
            <a:lvl1pPr algn="l">
              <a:defRPr sz="1600" b="1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20" name="Podnadpis 2"/>
          <p:cNvSpPr>
            <a:spLocks noGrp="1"/>
          </p:cNvSpPr>
          <p:nvPr>
            <p:ph type="subTitle" idx="1"/>
          </p:nvPr>
        </p:nvSpPr>
        <p:spPr>
          <a:xfrm>
            <a:off x="357157" y="2428868"/>
            <a:ext cx="7248555" cy="1752600"/>
          </a:xfrm>
        </p:spPr>
        <p:txBody>
          <a:bodyPr/>
          <a:lstStyle>
            <a:lvl1pPr marL="0" indent="0" algn="l">
              <a:buNone/>
              <a:defRPr sz="3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A Step </a:t>
            </a:r>
            <a:r>
              <a:rPr lang="cs-CZ" err="1"/>
              <a:t>Ahead</a:t>
            </a:r>
            <a:endParaRPr lang="cs-CZ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37832-E432-43FA-BD77-96DB4F766BD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7740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26C8-F124-4347-91CD-434140B1F20D}" type="datetimeFigureOut">
              <a:rPr lang="cs-CZ" smtClean="0"/>
              <a:t>11.4.2014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AF86D-663C-4C97-9426-7978EFC9CB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5144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26C8-F124-4347-91CD-434140B1F20D}" type="datetimeFigureOut">
              <a:rPr lang="cs-CZ" smtClean="0"/>
              <a:t>11.4.2014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AF86D-663C-4C97-9426-7978EFC9CB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1374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26C8-F124-4347-91CD-434140B1F20D}" type="datetimeFigureOut">
              <a:rPr lang="cs-CZ" smtClean="0"/>
              <a:t>11.4.2014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AF86D-663C-4C97-9426-7978EFC9CB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4202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26C8-F124-4347-91CD-434140B1F20D}" type="datetimeFigureOut">
              <a:rPr lang="cs-CZ" smtClean="0"/>
              <a:t>11.4.2014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AF86D-663C-4C97-9426-7978EFC9CB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3658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26C8-F124-4347-91CD-434140B1F20D}" type="datetimeFigureOut">
              <a:rPr lang="cs-CZ" smtClean="0"/>
              <a:t>11.4.2014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AF86D-663C-4C97-9426-7978EFC9CB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9611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26C8-F124-4347-91CD-434140B1F20D}" type="datetimeFigureOut">
              <a:rPr lang="cs-CZ" smtClean="0"/>
              <a:t>11.4.2014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AF86D-663C-4C97-9426-7978EFC9CB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4604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26C8-F124-4347-91CD-434140B1F20D}" type="datetimeFigureOut">
              <a:rPr lang="cs-CZ" smtClean="0"/>
              <a:t>11.4.2014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AF86D-663C-4C97-9426-7978EFC9CB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479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D26C8-F124-4347-91CD-434140B1F20D}" type="datetimeFigureOut">
              <a:rPr lang="cs-CZ" smtClean="0"/>
              <a:t>11.4.2014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AF86D-663C-4C97-9426-7978EFC9CB46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1"/>
          <p:cNvPicPr>
            <a:picLocks noChangeAspect="1"/>
          </p:cNvPicPr>
          <p:nvPr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31788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6522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  <p:sldLayoutId id="2147483667" r:id="rId13"/>
    <p:sldLayoutId id="2147483678" r:id="rId14"/>
    <p:sldLayoutId id="2147483679" r:id="rId15"/>
    <p:sldLayoutId id="2147483680" r:id="rId16"/>
    <p:sldLayoutId id="2147483681" r:id="rId17"/>
    <p:sldLayoutId id="2147483682" r:id="rId18"/>
    <p:sldLayoutId id="2147483683" r:id="rId19"/>
    <p:sldLayoutId id="2147483686" r:id="rId20"/>
    <p:sldLayoutId id="2147483688" r:id="rId21"/>
    <p:sldLayoutId id="2147483691" r:id="rId22"/>
    <p:sldLayoutId id="2147483692" r:id="rId23"/>
    <p:sldLayoutId id="2147483693" r:id="rId24"/>
    <p:sldLayoutId id="2147483707" r:id="rId25"/>
    <p:sldLayoutId id="2147483709" r:id="rId26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Arial Narrow" panose="020B060602020203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b="1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2800" b="1" kern="1200">
          <a:solidFill>
            <a:srgbClr val="FF0000"/>
          </a:solidFill>
          <a:latin typeface="Arial Narrow" panose="020B0606020202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vit.richter@nkp.cz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0.xml"/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2.xml"/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4.xml"/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mailto:vit.richter@nkp.cz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 txBox="1">
            <a:spLocks noChangeArrowheads="1"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cs-CZ" altLang="cs-CZ" sz="6000" dirty="0" smtClean="0">
                <a:solidFill>
                  <a:schemeClr val="bg1"/>
                </a:solidFill>
              </a:rPr>
              <a:t>České děti jako čtenáři v roce 2013</a:t>
            </a:r>
            <a:endParaRPr lang="es-ES" altLang="cs-CZ" sz="6000" dirty="0" smtClean="0">
              <a:solidFill>
                <a:schemeClr val="bg1"/>
              </a:solidFill>
            </a:endParaRPr>
          </a:p>
        </p:txBody>
      </p:sp>
      <p:sp>
        <p:nvSpPr>
          <p:cNvPr id="7" name="Podnadpis 2"/>
          <p:cNvSpPr txBox="1">
            <a:spLocks/>
          </p:cNvSpPr>
          <p:nvPr/>
        </p:nvSpPr>
        <p:spPr>
          <a:xfrm>
            <a:off x="1371600" y="5040166"/>
            <a:ext cx="6400800" cy="1368152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b="1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2800" b="1" kern="1200">
                <a:solidFill>
                  <a:srgbClr val="FF0000"/>
                </a:solidFill>
                <a:latin typeface="Arial Narrow" panose="020B060602020203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cs-CZ" altLang="cs-CZ" dirty="0" smtClean="0"/>
              <a:t>Kroměříž</a:t>
            </a:r>
          </a:p>
          <a:p>
            <a:pPr algn="ctr">
              <a:spcBef>
                <a:spcPts val="0"/>
              </a:spcBef>
            </a:pPr>
            <a:r>
              <a:rPr lang="cs-CZ" altLang="cs-CZ" dirty="0" smtClean="0"/>
              <a:t>10.4.2014</a:t>
            </a:r>
          </a:p>
          <a:p>
            <a:pPr algn="ctr">
              <a:spcBef>
                <a:spcPts val="0"/>
              </a:spcBef>
            </a:pPr>
            <a:r>
              <a:rPr lang="cs-CZ" altLang="cs-CZ" dirty="0" smtClean="0"/>
              <a:t>Vít Richter</a:t>
            </a:r>
          </a:p>
          <a:p>
            <a:pPr algn="ctr">
              <a:spcBef>
                <a:spcPts val="0"/>
              </a:spcBef>
            </a:pPr>
            <a:r>
              <a:rPr lang="cs-CZ" altLang="cs-CZ" dirty="0" smtClean="0"/>
              <a:t>Národní knihovna ČR</a:t>
            </a:r>
          </a:p>
          <a:p>
            <a:pPr algn="ctr">
              <a:spcBef>
                <a:spcPts val="0"/>
              </a:spcBef>
            </a:pPr>
            <a:r>
              <a:rPr lang="cs-CZ" dirty="0" smtClean="0">
                <a:hlinkClick r:id="rId3"/>
              </a:rPr>
              <a:t>vit.richter@nkp.cz</a:t>
            </a:r>
            <a:endParaRPr lang="cs-CZ" dirty="0" smtClean="0"/>
          </a:p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6409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cs-CZ" sz="3600" dirty="0">
                <a:solidFill>
                  <a:prstClr val="black"/>
                </a:solidFill>
              </a:rPr>
              <a:t>Kolik knih přečteš za </a:t>
            </a:r>
            <a:r>
              <a:rPr lang="cs-CZ" sz="3600" dirty="0" smtClean="0">
                <a:solidFill>
                  <a:prstClr val="black"/>
                </a:solidFill>
              </a:rPr>
              <a:t>měsíc?</a:t>
            </a:r>
            <a:endParaRPr lang="cs-CZ" sz="3600" dirty="0">
              <a:solidFill>
                <a:prstClr val="black"/>
              </a:solidFill>
            </a:endParaRPr>
          </a:p>
        </p:txBody>
      </p:sp>
      <p:graphicFrame>
        <p:nvGraphicFramePr>
          <p:cNvPr id="6" name="Graf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1803949"/>
              </p:ext>
            </p:extLst>
          </p:nvPr>
        </p:nvGraphicFramePr>
        <p:xfrm>
          <a:off x="251520" y="1124744"/>
          <a:ext cx="8640960" cy="1224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f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651796"/>
              </p:ext>
            </p:extLst>
          </p:nvPr>
        </p:nvGraphicFramePr>
        <p:xfrm>
          <a:off x="395536" y="2420888"/>
          <a:ext cx="8424936" cy="41884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9" name="Přímá spojnice se šipkou 8"/>
          <p:cNvCxnSpPr/>
          <p:nvPr/>
        </p:nvCxnSpPr>
        <p:spPr>
          <a:xfrm flipV="1">
            <a:off x="2843808" y="2924944"/>
            <a:ext cx="1368152" cy="36004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>
            <a:off x="4932040" y="4725144"/>
            <a:ext cx="1224136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3769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Zástupný symbol pro číslo snímku 5"/>
          <p:cNvSpPr>
            <a:spLocks noGrp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5D4C238-9E03-444C-92C5-0ABC3DA16EA0}" type="slidenum">
              <a:rPr lang="cs-CZ" altLang="cs-CZ" smtClean="0">
                <a:solidFill>
                  <a:schemeClr val="bg1"/>
                </a:solidFill>
                <a:latin typeface="Tahoma" pitchFamily="34" charset="0"/>
              </a:rPr>
              <a:pPr/>
              <a:t>11</a:t>
            </a:fld>
            <a:endParaRPr lang="cs-CZ" altLang="cs-CZ" smtClean="0">
              <a:solidFill>
                <a:schemeClr val="bg1"/>
              </a:solidFill>
              <a:latin typeface="Tahoma" pitchFamily="34" charset="0"/>
            </a:endParaRPr>
          </a:p>
        </p:txBody>
      </p:sp>
      <p:graphicFrame>
        <p:nvGraphicFramePr>
          <p:cNvPr id="6" name="Graf 5"/>
          <p:cNvGraphicFramePr>
            <a:graphicFrameLocks/>
          </p:cNvGraphicFramePr>
          <p:nvPr>
            <p:extLst/>
          </p:nvPr>
        </p:nvGraphicFramePr>
        <p:xfrm>
          <a:off x="0" y="0"/>
          <a:ext cx="9144000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22043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cs-CZ" dirty="0" smtClean="0"/>
              <a:t>Výrazný pokles frekvence četby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2497350"/>
              </p:ext>
            </p:extLst>
          </p:nvPr>
        </p:nvGraphicFramePr>
        <p:xfrm>
          <a:off x="0" y="1268760"/>
          <a:ext cx="9144000" cy="5589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94513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af 4"/>
          <p:cNvGraphicFramePr>
            <a:graphicFrameLocks/>
          </p:cNvGraphicFramePr>
          <p:nvPr>
            <p:extLst/>
          </p:nvPr>
        </p:nvGraphicFramePr>
        <p:xfrm>
          <a:off x="395536" y="548680"/>
          <a:ext cx="8424936" cy="6048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43336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nejčastěji čteš?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Clr>
                <a:srgbClr val="004880"/>
              </a:buClr>
              <a:defRPr/>
            </a:pPr>
            <a:r>
              <a:rPr lang="cs-CZ" sz="2000" dirty="0"/>
              <a:t>Nejčastější zdroj inspirace pro čtení </a:t>
            </a:r>
            <a:r>
              <a:rPr lang="cs-CZ" sz="2000" dirty="0" smtClean="0"/>
              <a:t>je </a:t>
            </a:r>
            <a:r>
              <a:rPr lang="cs-CZ" sz="2000" dirty="0"/>
              <a:t>ze školy od učitelů nebo od kamarádů. </a:t>
            </a:r>
          </a:p>
          <a:p>
            <a:pPr>
              <a:buClr>
                <a:srgbClr val="004880"/>
              </a:buClr>
              <a:defRPr/>
            </a:pPr>
            <a:r>
              <a:rPr lang="cs-CZ" sz="2000" dirty="0" smtClean="0"/>
              <a:t>Vliv rodičů a sourozenců</a:t>
            </a:r>
          </a:p>
          <a:p>
            <a:pPr>
              <a:buClr>
                <a:srgbClr val="004880"/>
              </a:buClr>
              <a:defRPr/>
            </a:pPr>
            <a:r>
              <a:rPr lang="cs-CZ" sz="2000" dirty="0" smtClean="0"/>
              <a:t>Ve </a:t>
            </a:r>
            <a:r>
              <a:rPr lang="cs-CZ" sz="2000" dirty="0"/>
              <a:t>vyšším školním věku klesá vliv učitelů na výběr knihy a roste vliv </a:t>
            </a:r>
            <a:r>
              <a:rPr lang="cs-CZ" sz="2000" dirty="0" smtClean="0"/>
              <a:t>kamarádů. </a:t>
            </a:r>
          </a:p>
          <a:p>
            <a:pPr>
              <a:buClr>
                <a:srgbClr val="004880"/>
              </a:buClr>
              <a:defRPr/>
            </a:pPr>
            <a:r>
              <a:rPr lang="cs-CZ" altLang="cs-CZ" sz="2000" dirty="0" smtClean="0"/>
              <a:t>S věkem roste </a:t>
            </a:r>
            <a:r>
              <a:rPr lang="cs-CZ" altLang="cs-CZ" sz="2000" dirty="0"/>
              <a:t>vliv kamarádů a samostatného výběru, buď podle doporučení na internetu, nebo v knihovně</a:t>
            </a:r>
            <a:r>
              <a:rPr lang="cs-CZ" altLang="cs-CZ" sz="2000" dirty="0" smtClean="0"/>
              <a:t>.</a:t>
            </a:r>
          </a:p>
          <a:p>
            <a:pPr>
              <a:buClr>
                <a:srgbClr val="004880"/>
              </a:buClr>
              <a:defRPr/>
            </a:pPr>
            <a:endParaRPr lang="cs-CZ" sz="2000" dirty="0"/>
          </a:p>
          <a:p>
            <a:endParaRPr lang="cs-CZ" sz="2000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0" y="1600200"/>
          <a:ext cx="44958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50861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Jaké žánry nejraději čteš?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124744"/>
            <a:ext cx="4244280" cy="5472608"/>
          </a:xfrm>
        </p:spPr>
        <p:txBody>
          <a:bodyPr/>
          <a:lstStyle/>
          <a:p>
            <a:r>
              <a:rPr lang="cs-CZ" dirty="0" smtClean="0"/>
              <a:t>Dívky</a:t>
            </a:r>
          </a:p>
          <a:p>
            <a:pPr lvl="1"/>
            <a:r>
              <a:rPr lang="cs-CZ" dirty="0" smtClean="0"/>
              <a:t>Knihy o přírodě a zvířatech</a:t>
            </a:r>
          </a:p>
          <a:p>
            <a:pPr lvl="1"/>
            <a:r>
              <a:rPr lang="cs-CZ" dirty="0" smtClean="0"/>
              <a:t>Příběhy o dětech</a:t>
            </a:r>
          </a:p>
          <a:p>
            <a:pPr lvl="1"/>
            <a:r>
              <a:rPr lang="cs-CZ" dirty="0" smtClean="0"/>
              <a:t>Pohádky</a:t>
            </a:r>
          </a:p>
          <a:p>
            <a:pPr lvl="1"/>
            <a:r>
              <a:rPr lang="cs-CZ" dirty="0" smtClean="0"/>
              <a:t>Dobrodružné knihy</a:t>
            </a:r>
          </a:p>
          <a:p>
            <a:endParaRPr lang="cs-CZ" dirty="0" smtClean="0"/>
          </a:p>
          <a:p>
            <a:r>
              <a:rPr lang="cs-CZ" dirty="0" smtClean="0"/>
              <a:t>Chlapci</a:t>
            </a:r>
          </a:p>
          <a:p>
            <a:pPr lvl="1"/>
            <a:r>
              <a:rPr lang="cs-CZ" dirty="0" smtClean="0"/>
              <a:t>Dobrodružné knihy</a:t>
            </a:r>
          </a:p>
          <a:p>
            <a:pPr lvl="1"/>
            <a:r>
              <a:rPr lang="cs-CZ" dirty="0" smtClean="0"/>
              <a:t>Komiksy</a:t>
            </a:r>
          </a:p>
          <a:p>
            <a:pPr lvl="1"/>
            <a:r>
              <a:rPr lang="cs-CZ" dirty="0" smtClean="0"/>
              <a:t>Knihy o přírodě a zvířatech</a:t>
            </a:r>
          </a:p>
          <a:p>
            <a:pPr lvl="1"/>
            <a:r>
              <a:rPr lang="cs-CZ" dirty="0" smtClean="0"/>
              <a:t>Encyklopedie, naučná literatura</a:t>
            </a:r>
          </a:p>
          <a:p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964883709"/>
              </p:ext>
            </p:extLst>
          </p:nvPr>
        </p:nvGraphicFramePr>
        <p:xfrm>
          <a:off x="251520" y="1052736"/>
          <a:ext cx="4244280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48125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4096"/>
          </a:xfrm>
        </p:spPr>
        <p:txBody>
          <a:bodyPr>
            <a:normAutofit/>
          </a:bodyPr>
          <a:lstStyle/>
          <a:p>
            <a:r>
              <a:rPr lang="cs-CZ" dirty="0" smtClean="0"/>
              <a:t>Obliba žánrů dle věku dítěte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052736"/>
            <a:ext cx="4038600" cy="5544616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9 až 10 let</a:t>
            </a:r>
          </a:p>
          <a:p>
            <a:pPr lvl="1"/>
            <a:r>
              <a:rPr lang="cs-CZ" dirty="0" smtClean="0"/>
              <a:t>Knihy o přírodě a zvířatech</a:t>
            </a:r>
          </a:p>
          <a:p>
            <a:pPr lvl="1"/>
            <a:r>
              <a:rPr lang="cs-CZ" dirty="0" smtClean="0"/>
              <a:t>Pohádky a pověsti</a:t>
            </a:r>
          </a:p>
          <a:p>
            <a:pPr lvl="1"/>
            <a:r>
              <a:rPr lang="cs-CZ" dirty="0" smtClean="0"/>
              <a:t>Komiksy</a:t>
            </a:r>
          </a:p>
          <a:p>
            <a:pPr lvl="1"/>
            <a:r>
              <a:rPr lang="cs-CZ" dirty="0" smtClean="0"/>
              <a:t>Dobrodružné knihy</a:t>
            </a:r>
          </a:p>
          <a:p>
            <a:r>
              <a:rPr lang="cs-CZ" dirty="0" smtClean="0"/>
              <a:t>11 až 12 let</a:t>
            </a:r>
          </a:p>
          <a:p>
            <a:pPr lvl="1"/>
            <a:r>
              <a:rPr lang="cs-CZ" dirty="0" smtClean="0"/>
              <a:t>Dobrodružné knihy</a:t>
            </a:r>
          </a:p>
          <a:p>
            <a:pPr lvl="1"/>
            <a:r>
              <a:rPr lang="cs-CZ" dirty="0" smtClean="0"/>
              <a:t>Knihy o přírodě a zvířatech</a:t>
            </a:r>
          </a:p>
          <a:p>
            <a:pPr lvl="1"/>
            <a:r>
              <a:rPr lang="cs-CZ" dirty="0" smtClean="0"/>
              <a:t>Komiksy</a:t>
            </a:r>
          </a:p>
          <a:p>
            <a:pPr lvl="1"/>
            <a:r>
              <a:rPr lang="cs-CZ" dirty="0" smtClean="0"/>
              <a:t>Příběhy o dětech</a:t>
            </a:r>
          </a:p>
          <a:p>
            <a:r>
              <a:rPr lang="cs-CZ" dirty="0" smtClean="0"/>
              <a:t>13 až 14 let</a:t>
            </a:r>
          </a:p>
          <a:p>
            <a:pPr lvl="1"/>
            <a:r>
              <a:rPr lang="cs-CZ" dirty="0" smtClean="0"/>
              <a:t>Dobrodružné knihy</a:t>
            </a:r>
          </a:p>
          <a:p>
            <a:pPr lvl="1"/>
            <a:r>
              <a:rPr lang="cs-CZ" dirty="0" smtClean="0"/>
              <a:t>Fantasy příběhy</a:t>
            </a:r>
          </a:p>
          <a:p>
            <a:pPr lvl="1"/>
            <a:r>
              <a:rPr lang="cs-CZ" dirty="0" smtClean="0"/>
              <a:t>Knihy o přírodě a zvířatech</a:t>
            </a:r>
          </a:p>
          <a:p>
            <a:pPr lvl="1"/>
            <a:r>
              <a:rPr lang="cs-CZ" dirty="0" smtClean="0"/>
              <a:t>Knihy o lásce, romantické příběhy</a:t>
            </a:r>
          </a:p>
          <a:p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344425346"/>
              </p:ext>
            </p:extLst>
          </p:nvPr>
        </p:nvGraphicFramePr>
        <p:xfrm>
          <a:off x="107504" y="1052736"/>
          <a:ext cx="4398640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50678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2"/>
          <p:cNvSpPr>
            <a:spLocks noGrp="1"/>
          </p:cNvSpPr>
          <p:nvPr>
            <p:ph type="title"/>
          </p:nvPr>
        </p:nvSpPr>
        <p:spPr bwMode="auto">
          <a:xfrm>
            <a:off x="214313" y="285750"/>
            <a:ext cx="7286625" cy="4286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altLang="cs-CZ" smtClean="0"/>
              <a:t>Oblíbené čtení – konkrétní knihy a autoři 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quarter" idx="14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Listopad 2013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A Step Ahead</a:t>
            </a:r>
            <a:endParaRPr lang="cs-CZ"/>
          </a:p>
        </p:txBody>
      </p:sp>
      <p:sp>
        <p:nvSpPr>
          <p:cNvPr id="32773" name="Zástupný symbol pro číslo snímku 6"/>
          <p:cNvSpPr>
            <a:spLocks noGrp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C52D4BAA-84C4-481A-91CB-EE2BB5F2D48A}" type="slidenum">
              <a:rPr lang="cs-CZ" altLang="cs-CZ" smtClean="0">
                <a:solidFill>
                  <a:schemeClr val="bg1"/>
                </a:solidFill>
                <a:latin typeface="Tahoma" pitchFamily="34" charset="0"/>
              </a:rPr>
              <a:pPr/>
              <a:t>17</a:t>
            </a:fld>
            <a:endParaRPr lang="cs-CZ" altLang="cs-CZ" smtClean="0">
              <a:solidFill>
                <a:schemeClr val="bg1"/>
              </a:solidFill>
              <a:latin typeface="Tahoma" pitchFamily="34" charset="0"/>
            </a:endParaRPr>
          </a:p>
        </p:txBody>
      </p:sp>
      <p:pic>
        <p:nvPicPr>
          <p:cNvPr id="32774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2695"/>
            <a:ext cx="4427984" cy="6146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5" name="Picture 14" descr="http://collider.com/wp-content/uploads/j-k-rowling-imag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2060848"/>
            <a:ext cx="2676922" cy="2158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28301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ctr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dirty="0"/>
              <a:t>Čtenářské zázemí v rodině</a:t>
            </a:r>
            <a:br>
              <a:rPr lang="cs-CZ" dirty="0"/>
            </a:br>
            <a:endParaRPr lang="cs-CZ" altLang="cs-CZ" dirty="0" smtClean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cs-CZ" b="1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Listopad 2013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A Step Ahead</a:t>
            </a:r>
            <a:endParaRPr lang="cs-CZ"/>
          </a:p>
        </p:txBody>
      </p:sp>
      <p:sp>
        <p:nvSpPr>
          <p:cNvPr id="33798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F35024C9-A155-4B60-B7F1-A6E5A30529C0}" type="slidenum">
              <a:rPr lang="cs-CZ" altLang="cs-CZ" smtClean="0">
                <a:solidFill>
                  <a:schemeClr val="bg1"/>
                </a:solidFill>
                <a:latin typeface="Tahoma" pitchFamily="34" charset="0"/>
              </a:rPr>
              <a:pPr/>
              <a:t>18</a:t>
            </a:fld>
            <a:endParaRPr lang="cs-CZ" altLang="cs-CZ" smtClean="0">
              <a:solidFill>
                <a:schemeClr val="bg1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172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Nadpis 2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77809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altLang="cs-CZ" dirty="0" smtClean="0"/>
              <a:t>Čtení a rodina</a:t>
            </a:r>
          </a:p>
        </p:txBody>
      </p:sp>
      <p:sp>
        <p:nvSpPr>
          <p:cNvPr id="34818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/>
            <a:r>
              <a:rPr lang="cs-CZ" altLang="cs-CZ" sz="2000" dirty="0" smtClean="0"/>
              <a:t>Rodinné zázemí má pro rozvoj čtenářských dovedností a vztahu knížkám zásadní vliv.</a:t>
            </a:r>
          </a:p>
          <a:p>
            <a:pPr algn="just" eaLnBrk="1" hangingPunct="1"/>
            <a:r>
              <a:rPr lang="cs-CZ" altLang="cs-CZ" sz="2000" dirty="0" smtClean="0"/>
              <a:t>Čtenářství rodičů ovlivňuje čtenářství dětí </a:t>
            </a:r>
          </a:p>
          <a:p>
            <a:pPr algn="just" eaLnBrk="1" hangingPunct="1"/>
            <a:r>
              <a:rPr lang="cs-CZ" altLang="cs-CZ" sz="2000" dirty="0" smtClean="0"/>
              <a:t>Otcové čtou významně méně než matky, významně méně knížky, nejvíce noviny.</a:t>
            </a:r>
          </a:p>
          <a:p>
            <a:pPr algn="just" eaLnBrk="1" hangingPunct="1"/>
            <a:r>
              <a:rPr lang="cs-CZ" altLang="cs-CZ" sz="2000" dirty="0" smtClean="0"/>
              <a:t>Možný vztah mezi „</a:t>
            </a:r>
            <a:r>
              <a:rPr lang="cs-CZ" altLang="cs-CZ" sz="2000" dirty="0" err="1" smtClean="0"/>
              <a:t>nečtenástvím</a:t>
            </a:r>
            <a:r>
              <a:rPr lang="cs-CZ" altLang="cs-CZ" sz="2000" dirty="0" smtClean="0"/>
              <a:t>“ mužů-otců a </a:t>
            </a:r>
            <a:r>
              <a:rPr lang="cs-CZ" altLang="cs-CZ" sz="2000" dirty="0" err="1" smtClean="0"/>
              <a:t>nečtenářstvím</a:t>
            </a:r>
            <a:r>
              <a:rPr lang="cs-CZ" altLang="cs-CZ" sz="2000" dirty="0" smtClean="0"/>
              <a:t> chlapců, otcové nejsou svým dětem vzorem. </a:t>
            </a:r>
          </a:p>
          <a:p>
            <a:pPr algn="just" eaLnBrk="1" hangingPunct="1"/>
            <a:r>
              <a:rPr lang="cs-CZ" altLang="cs-CZ" sz="2000" dirty="0" smtClean="0"/>
              <a:t>Důležitým momentem je předčítání rodičů v době, tzv. večerní čtení. </a:t>
            </a:r>
          </a:p>
          <a:p>
            <a:pPr algn="just" eaLnBrk="1" hangingPunct="1"/>
            <a:r>
              <a:rPr lang="cs-CZ" altLang="cs-CZ" sz="2000" dirty="0" smtClean="0"/>
              <a:t>Pouze 12% českých dětí uvedlo, že jim rodiče nikdy nepředčítali. Předčítání však postupně mizí s tím, jak děti rostou a učí se samy číst. </a:t>
            </a:r>
          </a:p>
          <a:p>
            <a:pPr algn="just" eaLnBrk="1" hangingPunct="1"/>
            <a:r>
              <a:rPr lang="cs-CZ" altLang="cs-CZ" sz="2000" dirty="0" smtClean="0"/>
              <a:t>Většina českých dětí (75%) dostává alespoň občas knížku jako dárek, častěji dívky než chlapci. 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Listopad 2013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A Step Ahead</a:t>
            </a:r>
            <a:endParaRPr lang="cs-CZ"/>
          </a:p>
        </p:txBody>
      </p:sp>
      <p:sp>
        <p:nvSpPr>
          <p:cNvPr id="34822" name="Zástupný symbol pro číslo snímku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D70B5F9-6C41-4806-B601-FF27A50BC169}" type="slidenum">
              <a:rPr lang="cs-CZ" altLang="cs-CZ" smtClean="0">
                <a:solidFill>
                  <a:schemeClr val="bg1"/>
                </a:solidFill>
                <a:latin typeface="Tahoma" pitchFamily="34" charset="0"/>
              </a:rPr>
              <a:pPr/>
              <a:t>19</a:t>
            </a:fld>
            <a:endParaRPr lang="cs-CZ" altLang="cs-CZ" smtClean="0">
              <a:solidFill>
                <a:schemeClr val="bg1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503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témata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Oblíbenost četby a frekvence čtení</a:t>
            </a:r>
          </a:p>
          <a:p>
            <a:r>
              <a:rPr lang="cs-CZ" dirty="0" smtClean="0"/>
              <a:t>Čtenářské zázemí v rodině</a:t>
            </a:r>
          </a:p>
          <a:p>
            <a:r>
              <a:rPr lang="cs-CZ" altLang="cs-CZ" dirty="0" smtClean="0"/>
              <a:t>Děti a jejich volný čas</a:t>
            </a:r>
          </a:p>
          <a:p>
            <a:r>
              <a:rPr lang="cs-CZ" dirty="0" smtClean="0"/>
              <a:t>Děti a elektronické knihy</a:t>
            </a:r>
          </a:p>
          <a:p>
            <a:r>
              <a:rPr lang="cs-CZ" dirty="0" smtClean="0"/>
              <a:t>Veřejné a školní knihovny</a:t>
            </a:r>
          </a:p>
          <a:p>
            <a:r>
              <a:rPr lang="cs-CZ" dirty="0" smtClean="0"/>
              <a:t>Zdroje informací</a:t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9670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Čtou ti někdy rodiče?</a:t>
            </a:r>
            <a:endParaRPr lang="cs-CZ" dirty="0"/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300883320"/>
              </p:ext>
            </p:extLst>
          </p:nvPr>
        </p:nvGraphicFramePr>
        <p:xfrm>
          <a:off x="107504" y="1600200"/>
          <a:ext cx="4388296" cy="47811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Zástupný symbol pro obsah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551173162"/>
              </p:ext>
            </p:extLst>
          </p:nvPr>
        </p:nvGraphicFramePr>
        <p:xfrm>
          <a:off x="4648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3229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2"/>
          <p:cNvSpPr>
            <a:spLocks noGrp="1"/>
          </p:cNvSpPr>
          <p:nvPr>
            <p:ph type="title"/>
          </p:nvPr>
        </p:nvSpPr>
        <p:spPr bwMode="auto">
          <a:xfrm>
            <a:off x="214313" y="285750"/>
            <a:ext cx="7286625" cy="4286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altLang="cs-CZ" smtClean="0"/>
              <a:t>Čtenářské zázemí v rodině – rodiče jako čtenářské vzory</a:t>
            </a:r>
          </a:p>
        </p:txBody>
      </p:sp>
      <p:sp>
        <p:nvSpPr>
          <p:cNvPr id="35845" name="Zástupný symbol pro číslo snímku 6"/>
          <p:cNvSpPr>
            <a:spLocks noGrp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95B78C40-3D59-4600-8A39-08E6EA0EFDAA}" type="slidenum">
              <a:rPr lang="cs-CZ" altLang="cs-CZ" smtClean="0">
                <a:solidFill>
                  <a:schemeClr val="bg1"/>
                </a:solidFill>
                <a:latin typeface="Tahoma" pitchFamily="34" charset="0"/>
              </a:rPr>
              <a:pPr/>
              <a:t>21</a:t>
            </a:fld>
            <a:endParaRPr lang="cs-CZ" altLang="cs-CZ" smtClean="0">
              <a:solidFill>
                <a:schemeClr val="bg1"/>
              </a:solidFill>
              <a:latin typeface="Tahoma" pitchFamily="34" charset="0"/>
            </a:endParaRPr>
          </a:p>
        </p:txBody>
      </p:sp>
      <p:pic>
        <p:nvPicPr>
          <p:cNvPr id="35846" name="Picture 27" descr="C:\Users\lucieV\AppData\Local\Microsoft\Windows\Temporary Internet Files\Content.IE5\AV7QKJXL\MP900431826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4977904"/>
            <a:ext cx="1801727" cy="1800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Zaoblený obdélníkový popisek 29"/>
          <p:cNvSpPr/>
          <p:nvPr/>
        </p:nvSpPr>
        <p:spPr>
          <a:xfrm>
            <a:off x="611560" y="4797152"/>
            <a:ext cx="5689600" cy="1296988"/>
          </a:xfrm>
          <a:prstGeom prst="wedgeRoundRectCallout">
            <a:avLst>
              <a:gd name="adj1" fmla="val 76466"/>
              <a:gd name="adj2" fmla="val -7267"/>
              <a:gd name="adj3" fmla="val 16667"/>
            </a:avLst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sz="1600" i="1" dirty="0"/>
              <a:t>Začala jsem číst v první třídě, protože nám od malička máma četla v postýlce a tak jsem se těšila, až budu umět ty písmenka, takže jsem začala číst brzo. </a:t>
            </a:r>
            <a:endParaRPr lang="cs-CZ" sz="1600" dirty="0"/>
          </a:p>
        </p:txBody>
      </p:sp>
      <p:pic>
        <p:nvPicPr>
          <p:cNvPr id="35848" name="Picture 2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52" y="565097"/>
            <a:ext cx="9079892" cy="37288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153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2"/>
          <p:cNvSpPr>
            <a:spLocks noGrp="1"/>
          </p:cNvSpPr>
          <p:nvPr>
            <p:ph type="title"/>
          </p:nvPr>
        </p:nvSpPr>
        <p:spPr bwMode="auto">
          <a:xfrm>
            <a:off x="214313" y="285750"/>
            <a:ext cx="7286625" cy="4286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altLang="cs-CZ" smtClean="0"/>
              <a:t>Čtenářské zázemí v rodině – rodiče jako čtenářské vzory</a:t>
            </a:r>
          </a:p>
        </p:txBody>
      </p:sp>
      <p:sp>
        <p:nvSpPr>
          <p:cNvPr id="35845" name="Zástupný symbol pro číslo snímku 6"/>
          <p:cNvSpPr>
            <a:spLocks noGrp="1"/>
          </p:cNvSpPr>
          <p:nvPr>
            <p:ph type="sldNum" sz="quarter" idx="16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95B78C40-3D59-4600-8A39-08E6EA0EFDAA}" type="slidenum">
              <a:rPr lang="cs-CZ" altLang="cs-CZ" smtClean="0">
                <a:solidFill>
                  <a:schemeClr val="bg1"/>
                </a:solidFill>
                <a:latin typeface="Tahoma" pitchFamily="34" charset="0"/>
              </a:rPr>
              <a:pPr/>
              <a:t>22</a:t>
            </a:fld>
            <a:endParaRPr lang="cs-CZ" altLang="cs-CZ" smtClean="0">
              <a:solidFill>
                <a:schemeClr val="bg1"/>
              </a:solidFill>
              <a:latin typeface="Tahoma" pitchFamily="34" charset="0"/>
            </a:endParaRPr>
          </a:p>
        </p:txBody>
      </p:sp>
      <p:pic>
        <p:nvPicPr>
          <p:cNvPr id="35846" name="Picture 27" descr="C:\Users\lucieV\AppData\Local\Microsoft\Windows\Temporary Internet Files\Content.IE5\AV7QKJXL\MP900431826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4977904"/>
            <a:ext cx="1801727" cy="1800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Zaoblený obdélníkový popisek 29"/>
          <p:cNvSpPr/>
          <p:nvPr/>
        </p:nvSpPr>
        <p:spPr>
          <a:xfrm>
            <a:off x="611560" y="4797152"/>
            <a:ext cx="5689600" cy="1296988"/>
          </a:xfrm>
          <a:prstGeom prst="wedgeRoundRectCallout">
            <a:avLst>
              <a:gd name="adj1" fmla="val 76466"/>
              <a:gd name="adj2" fmla="val -7267"/>
              <a:gd name="adj3" fmla="val 16667"/>
            </a:avLst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sz="1600" i="1" dirty="0"/>
              <a:t>Začala jsem číst v první třídě, protože nám od malička máma četla v postýlce a tak jsem se těšila, až budu umět ty písmenka, takže jsem začala číst brzo. </a:t>
            </a:r>
            <a:endParaRPr lang="cs-CZ" sz="1600" dirty="0"/>
          </a:p>
        </p:txBody>
      </p:sp>
      <p:pic>
        <p:nvPicPr>
          <p:cNvPr id="35848" name="Picture 2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52" y="565097"/>
            <a:ext cx="9079892" cy="37288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7788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Kniha jako dar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792741109"/>
              </p:ext>
            </p:extLst>
          </p:nvPr>
        </p:nvGraphicFramePr>
        <p:xfrm>
          <a:off x="0" y="1052736"/>
          <a:ext cx="4495800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Zástupný symbol pro obsah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60369072"/>
              </p:ext>
            </p:extLst>
          </p:nvPr>
        </p:nvGraphicFramePr>
        <p:xfrm>
          <a:off x="4355976" y="1600200"/>
          <a:ext cx="4788024" cy="5141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1206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eaLnBrk="1" hangingPunct="1"/>
            <a:r>
              <a:rPr lang="cs-CZ" altLang="cs-CZ" sz="3200" dirty="0" smtClean="0"/>
              <a:t>Dostáváš od učitelů seznam doporučené četby?</a:t>
            </a:r>
          </a:p>
        </p:txBody>
      </p:sp>
      <p:sp>
        <p:nvSpPr>
          <p:cNvPr id="37894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1EEA092B-D735-4DFC-9F8C-F43B8C2A95B1}" type="slidenum">
              <a:rPr lang="cs-CZ" altLang="cs-CZ" smtClean="0">
                <a:solidFill>
                  <a:schemeClr val="bg1"/>
                </a:solidFill>
                <a:latin typeface="Tahoma" pitchFamily="34" charset="0"/>
              </a:rPr>
              <a:pPr/>
              <a:t>24</a:t>
            </a:fld>
            <a:endParaRPr lang="cs-CZ" altLang="cs-CZ" smtClean="0">
              <a:solidFill>
                <a:schemeClr val="bg1"/>
              </a:solidFill>
              <a:latin typeface="Tahoma" pitchFamily="34" charset="0"/>
            </a:endParaRP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3671803"/>
              </p:ext>
            </p:extLst>
          </p:nvPr>
        </p:nvGraphicFramePr>
        <p:xfrm>
          <a:off x="107504" y="1124744"/>
          <a:ext cx="8928992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65080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Čtení a škola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cs-CZ" altLang="cs-CZ" dirty="0"/>
              <a:t>Škola hraje v rozvíjení přístupu dětí k četbě významnou roli, a to zejména díky povinné (či doporučené) školní četbě.</a:t>
            </a:r>
          </a:p>
          <a:p>
            <a:pPr algn="just"/>
            <a:r>
              <a:rPr lang="cs-CZ" altLang="cs-CZ" dirty="0" smtClean="0"/>
              <a:t>Třetina (34 %) českých </a:t>
            </a:r>
            <a:r>
              <a:rPr lang="cs-CZ" altLang="cs-CZ" dirty="0"/>
              <a:t>dětí 9-14 let nedostává od svých učitelů žádný seznam doporučených knih. </a:t>
            </a:r>
          </a:p>
          <a:p>
            <a:pPr lvl="1" algn="just"/>
            <a:r>
              <a:rPr lang="cs-CZ" altLang="cs-CZ" dirty="0"/>
              <a:t>Děti z víceletých gymnázií mají častěji ve škole povinnou školní četbu</a:t>
            </a:r>
            <a:r>
              <a:rPr lang="cs-CZ" altLang="cs-CZ" dirty="0" smtClean="0"/>
              <a:t>.</a:t>
            </a:r>
          </a:p>
          <a:p>
            <a:pPr lvl="1" algn="just"/>
            <a:r>
              <a:rPr lang="cs-CZ" altLang="cs-CZ" dirty="0" smtClean="0"/>
              <a:t>S </a:t>
            </a:r>
            <a:r>
              <a:rPr lang="cs-CZ" altLang="cs-CZ" dirty="0"/>
              <a:t>rostoucím věkem dětí klesá počet těch, kteří žádný seznam doporučené četby ve škole nedostávají, ze 42% v kategorii 9-11 let až na 26% dětí v kategorii 13-14let</a:t>
            </a:r>
            <a:r>
              <a:rPr lang="cs-CZ" altLang="cs-CZ" dirty="0" smtClean="0"/>
              <a:t>. </a:t>
            </a:r>
            <a:endParaRPr lang="cs-CZ" altLang="cs-CZ" dirty="0"/>
          </a:p>
          <a:p>
            <a:pPr algn="just"/>
            <a:r>
              <a:rPr lang="cs-CZ" altLang="cs-CZ" dirty="0"/>
              <a:t>Děti samy vidí v povinné školní četbě šanci k tomu přivést snesitelně donucovacím způsobem </a:t>
            </a:r>
            <a:r>
              <a:rPr lang="cs-CZ" altLang="cs-CZ" dirty="0" err="1"/>
              <a:t>nečtenáře</a:t>
            </a:r>
            <a:r>
              <a:rPr lang="cs-CZ" altLang="cs-CZ" dirty="0"/>
              <a:t> k tomu, aby </a:t>
            </a:r>
            <a:r>
              <a:rPr lang="cs-CZ" altLang="cs-CZ" dirty="0" smtClean="0"/>
              <a:t>něco četli.</a:t>
            </a:r>
            <a:endParaRPr lang="cs-CZ" altLang="cs-CZ" dirty="0"/>
          </a:p>
          <a:p>
            <a:pPr algn="just"/>
            <a:r>
              <a:rPr lang="cs-CZ" altLang="cs-CZ" dirty="0"/>
              <a:t>Děti </a:t>
            </a:r>
            <a:r>
              <a:rPr lang="cs-CZ" altLang="cs-CZ" dirty="0" smtClean="0"/>
              <a:t>preferují </a:t>
            </a:r>
            <a:r>
              <a:rPr lang="cs-CZ" altLang="cs-CZ" dirty="0"/>
              <a:t>volný výběr </a:t>
            </a:r>
            <a:r>
              <a:rPr lang="cs-CZ" altLang="cs-CZ" dirty="0" smtClean="0"/>
              <a:t>knih </a:t>
            </a:r>
            <a:r>
              <a:rPr lang="cs-CZ" altLang="cs-CZ" dirty="0"/>
              <a:t>ke čtení</a:t>
            </a:r>
            <a:r>
              <a:rPr lang="cs-CZ" altLang="cs-CZ" dirty="0" smtClean="0"/>
              <a:t>. </a:t>
            </a:r>
          </a:p>
          <a:p>
            <a:pPr lvl="1" algn="just"/>
            <a:r>
              <a:rPr lang="cs-CZ" altLang="cs-CZ" dirty="0" smtClean="0"/>
              <a:t>Důležité je, </a:t>
            </a:r>
            <a:r>
              <a:rPr lang="cs-CZ" altLang="cs-CZ" dirty="0"/>
              <a:t>aby děti nebyly nuceny číst to, co je </a:t>
            </a:r>
            <a:r>
              <a:rPr lang="cs-CZ" altLang="cs-CZ" dirty="0" smtClean="0"/>
              <a:t>nebaví odrazuje slabé čtenáře.</a:t>
            </a: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381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ctr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altLang="cs-CZ" dirty="0" smtClean="0"/>
              <a:t>Děti a jejich volný čas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cs-CZ" b="1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Listopad 2013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A Step Ahead</a:t>
            </a:r>
            <a:endParaRPr lang="cs-CZ"/>
          </a:p>
        </p:txBody>
      </p:sp>
      <p:sp>
        <p:nvSpPr>
          <p:cNvPr id="4096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7880B4A-094C-4D3F-85CD-72B4683918F5}" type="slidenum">
              <a:rPr lang="cs-CZ" altLang="cs-CZ" smtClean="0">
                <a:solidFill>
                  <a:schemeClr val="bg1"/>
                </a:solidFill>
                <a:latin typeface="Tahoma" pitchFamily="34" charset="0"/>
              </a:rPr>
              <a:pPr/>
              <a:t>26</a:t>
            </a:fld>
            <a:endParaRPr lang="cs-CZ" altLang="cs-CZ" smtClean="0">
              <a:solidFill>
                <a:schemeClr val="bg1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3042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af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2700194"/>
              </p:ext>
            </p:extLst>
          </p:nvPr>
        </p:nvGraphicFramePr>
        <p:xfrm>
          <a:off x="107504" y="116632"/>
          <a:ext cx="8856983" cy="65527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79612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Nadpis 2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77809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altLang="cs-CZ" dirty="0" smtClean="0"/>
              <a:t>Děti a volný čas</a:t>
            </a:r>
          </a:p>
        </p:txBody>
      </p:sp>
      <p:sp>
        <p:nvSpPr>
          <p:cNvPr id="43010" name="Zástupný symbol pro obsah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cs-CZ" altLang="cs-CZ" sz="2000" dirty="0" smtClean="0"/>
              <a:t>Nejvíce volného času děti tráví sledováním televize. 4/5</a:t>
            </a:r>
            <a:r>
              <a:rPr lang="cs-CZ" altLang="cs-CZ" sz="2000" b="1" dirty="0" smtClean="0"/>
              <a:t> dětí sledují televizi alespoň 3-4x týdně zhruba hodinu a půl.</a:t>
            </a:r>
            <a:r>
              <a:rPr lang="cs-CZ" altLang="cs-CZ" sz="2000" dirty="0" smtClean="0"/>
              <a:t> </a:t>
            </a:r>
          </a:p>
          <a:p>
            <a:pPr algn="just"/>
            <a:r>
              <a:rPr lang="cs-CZ" altLang="cs-CZ" sz="2000" dirty="0" smtClean="0"/>
              <a:t>Druhou nejoblíbenější </a:t>
            </a:r>
            <a:r>
              <a:rPr lang="cs-CZ" altLang="cs-CZ" sz="2000" dirty="0"/>
              <a:t>volnočasovou činností dětí je hraní s kamarády venku.</a:t>
            </a:r>
          </a:p>
          <a:p>
            <a:pPr algn="just" eaLnBrk="1" hangingPunct="1"/>
            <a:r>
              <a:rPr lang="cs-CZ" altLang="cs-CZ" sz="2000" b="1" dirty="0" smtClean="0"/>
              <a:t>Do školy se více než polovina (63 %) připravuje denně,</a:t>
            </a:r>
            <a:r>
              <a:rPr lang="cs-CZ" altLang="cs-CZ" sz="2000" dirty="0" smtClean="0"/>
              <a:t> drtivá většina dětí (88 %) minimálně 3-4x týdně. </a:t>
            </a:r>
          </a:p>
          <a:p>
            <a:pPr algn="just" eaLnBrk="1" hangingPunct="1"/>
            <a:r>
              <a:rPr lang="cs-CZ" altLang="cs-CZ" sz="2000" b="1" dirty="0" smtClean="0"/>
              <a:t>Třetina dětí (29 %) navštěvuje nějaký organizovaný kroužek</a:t>
            </a:r>
            <a:r>
              <a:rPr lang="cs-CZ" altLang="cs-CZ" sz="2000" dirty="0" smtClean="0"/>
              <a:t> </a:t>
            </a:r>
            <a:r>
              <a:rPr lang="cs-CZ" altLang="cs-CZ" sz="2000" dirty="0"/>
              <a:t>.</a:t>
            </a:r>
            <a:endParaRPr lang="cs-CZ" altLang="cs-CZ" sz="2000" dirty="0" smtClean="0"/>
          </a:p>
          <a:p>
            <a:pPr algn="just" eaLnBrk="1" hangingPunct="1"/>
            <a:r>
              <a:rPr lang="cs-CZ" altLang="cs-CZ" sz="2000" b="1" dirty="0" smtClean="0"/>
              <a:t>Častá návštěva kroužků není v rozporu s četbou knih</a:t>
            </a:r>
            <a:r>
              <a:rPr lang="cs-CZ" altLang="cs-CZ" sz="2000" dirty="0" smtClean="0"/>
              <a:t>. </a:t>
            </a:r>
          </a:p>
          <a:p>
            <a:pPr algn="just"/>
            <a:r>
              <a:rPr lang="cs-CZ" altLang="cs-CZ" sz="2000" dirty="0" smtClean="0"/>
              <a:t>Čtvrtina dětí </a:t>
            </a:r>
            <a:r>
              <a:rPr lang="cs-CZ" altLang="cs-CZ" sz="2000" dirty="0"/>
              <a:t>hraje denně elektronické hry </a:t>
            </a:r>
            <a:endParaRPr lang="cs-CZ" altLang="cs-CZ" sz="2000" dirty="0" smtClean="0"/>
          </a:p>
          <a:p>
            <a:pPr lvl="1" algn="just"/>
            <a:r>
              <a:rPr lang="cs-CZ" altLang="cs-CZ" sz="1600" dirty="0" smtClean="0"/>
              <a:t>chlapci </a:t>
            </a:r>
            <a:r>
              <a:rPr lang="cs-CZ" altLang="cs-CZ" sz="1600" dirty="0"/>
              <a:t>téměř třikrát častěji než dívky 33 % : 12 </a:t>
            </a:r>
            <a:r>
              <a:rPr lang="cs-CZ" altLang="cs-CZ" sz="1600" dirty="0" smtClean="0"/>
              <a:t>%. </a:t>
            </a:r>
          </a:p>
          <a:p>
            <a:pPr algn="just"/>
            <a:r>
              <a:rPr lang="cs-CZ" altLang="cs-CZ" sz="2000" dirty="0" smtClean="0"/>
              <a:t>Téměř 2/5 </a:t>
            </a:r>
            <a:r>
              <a:rPr lang="cs-CZ" altLang="cs-CZ" sz="2000" dirty="0"/>
              <a:t>dětí denně surfuje na internetu a více než </a:t>
            </a:r>
            <a:r>
              <a:rPr lang="cs-CZ" altLang="cs-CZ" sz="2000" dirty="0" smtClean="0"/>
              <a:t>1/4 </a:t>
            </a:r>
            <a:r>
              <a:rPr lang="cs-CZ" altLang="cs-CZ" sz="2000" dirty="0"/>
              <a:t>dětí je denně na </a:t>
            </a:r>
            <a:r>
              <a:rPr lang="cs-CZ" altLang="cs-CZ" sz="2000" dirty="0" err="1"/>
              <a:t>Facebooku</a:t>
            </a:r>
            <a:r>
              <a:rPr lang="cs-CZ" altLang="cs-CZ" sz="2000" dirty="0"/>
              <a:t>. </a:t>
            </a:r>
            <a:r>
              <a:rPr lang="cs-CZ" altLang="cs-CZ" sz="2000" dirty="0" smtClean="0"/>
              <a:t>Tato aktivita roste </a:t>
            </a:r>
            <a:r>
              <a:rPr lang="cs-CZ" altLang="cs-CZ" sz="2000" dirty="0"/>
              <a:t>s vyšším </a:t>
            </a:r>
            <a:r>
              <a:rPr lang="cs-CZ" altLang="cs-CZ" sz="2000" dirty="0" smtClean="0"/>
              <a:t>věkem, </a:t>
            </a:r>
            <a:r>
              <a:rPr lang="cs-CZ" altLang="cs-CZ" sz="2000" dirty="0"/>
              <a:t>společně s četbou časopisů a poslechem hudby.</a:t>
            </a:r>
          </a:p>
          <a:p>
            <a:pPr algn="just"/>
            <a:r>
              <a:rPr lang="cs-CZ" altLang="cs-CZ" sz="2000" dirty="0"/>
              <a:t>Naopak frekvence četby knížek s věkem mírně klesá, děti čtou sice méně často, ale déle.  </a:t>
            </a:r>
          </a:p>
          <a:p>
            <a:pPr algn="just" eaLnBrk="1" hangingPunct="1"/>
            <a:endParaRPr lang="cs-CZ" altLang="cs-CZ" sz="1800" dirty="0" smtClean="0"/>
          </a:p>
          <a:p>
            <a:pPr algn="just" eaLnBrk="1" hangingPunct="1"/>
            <a:endParaRPr lang="cs-CZ" altLang="cs-CZ" sz="1800" b="1" i="1" dirty="0" smtClean="0"/>
          </a:p>
          <a:p>
            <a:pPr algn="just" eaLnBrk="1" hangingPunct="1"/>
            <a:endParaRPr lang="cs-CZ" altLang="cs-CZ" sz="1800" b="1" dirty="0" smtClean="0"/>
          </a:p>
        </p:txBody>
      </p:sp>
      <p:sp>
        <p:nvSpPr>
          <p:cNvPr id="43014" name="Zástupný symbol pro číslo snímku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4DEA8878-FE57-4AB1-A093-C5EF736B1DBE}" type="slidenum">
              <a:rPr lang="cs-CZ" altLang="cs-CZ" smtClean="0">
                <a:solidFill>
                  <a:schemeClr val="bg1"/>
                </a:solidFill>
                <a:latin typeface="Tahoma" pitchFamily="34" charset="0"/>
              </a:rPr>
              <a:pPr/>
              <a:t>28</a:t>
            </a:fld>
            <a:endParaRPr lang="cs-CZ" altLang="cs-CZ" smtClean="0">
              <a:solidFill>
                <a:schemeClr val="bg1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2958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075240" cy="764704"/>
          </a:xfrm>
        </p:spPr>
        <p:txBody>
          <a:bodyPr>
            <a:normAutofit/>
          </a:bodyPr>
          <a:lstStyle/>
          <a:p>
            <a:r>
              <a:rPr lang="cs-CZ" sz="3600" dirty="0" smtClean="0"/>
              <a:t>Mediální aktivity (min/den)</a:t>
            </a:r>
            <a:endParaRPr lang="cs-CZ" sz="3600" dirty="0"/>
          </a:p>
        </p:txBody>
      </p:sp>
      <p:graphicFrame>
        <p:nvGraphicFramePr>
          <p:cNvPr id="3" name="Graf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3013700"/>
              </p:ext>
            </p:extLst>
          </p:nvPr>
        </p:nvGraphicFramePr>
        <p:xfrm>
          <a:off x="179512" y="764704"/>
          <a:ext cx="8784976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af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3825164"/>
              </p:ext>
            </p:extLst>
          </p:nvPr>
        </p:nvGraphicFramePr>
        <p:xfrm>
          <a:off x="179512" y="3501008"/>
          <a:ext cx="8856984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8062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údaje o průzkumu</a:t>
            </a:r>
            <a:endParaRPr lang="cs-CZ" dirty="0"/>
          </a:p>
        </p:txBody>
      </p:sp>
      <p:sp>
        <p:nvSpPr>
          <p:cNvPr id="3074" name="Rectangle 7"/>
          <p:cNvSpPr>
            <a:spLocks noGrp="1" noChangeArrowheads="1"/>
          </p:cNvSpPr>
          <p:nvPr>
            <p:ph idx="1"/>
          </p:nvPr>
        </p:nvSpPr>
        <p:spPr>
          <a:xfrm>
            <a:off x="179512" y="1600200"/>
            <a:ext cx="8712968" cy="4525963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cs-CZ" altLang="cs-CZ" sz="2400" dirty="0" smtClean="0"/>
              <a:t>Garant průzkumu: Knihovnický institut NK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cs-CZ" altLang="cs-CZ" sz="2400" dirty="0" smtClean="0"/>
              <a:t>Dotace: Ministerstvo kultury ČR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cs-CZ" altLang="cs-CZ" sz="2400" dirty="0" smtClean="0"/>
              <a:t>Spolupráce: PhDr. Irena </a:t>
            </a:r>
            <a:r>
              <a:rPr lang="cs-CZ" altLang="cs-CZ" sz="2400" dirty="0" err="1" smtClean="0"/>
              <a:t>Prázová</a:t>
            </a:r>
            <a:r>
              <a:rPr lang="cs-CZ" altLang="cs-CZ" sz="2400" dirty="0" smtClean="0"/>
              <a:t> PhD., PhDr. Kateřina Homolová PhD., PhDr. Hana Landová PhD.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cs-CZ" altLang="cs-CZ" sz="2400" dirty="0" smtClean="0"/>
              <a:t>Praktická část - agentura </a:t>
            </a:r>
            <a:r>
              <a:rPr lang="cs-CZ" altLang="cs-CZ" sz="2400" dirty="0" err="1" smtClean="0"/>
              <a:t>Mediaresearch</a:t>
            </a:r>
            <a:r>
              <a:rPr lang="cs-CZ" altLang="cs-CZ" sz="2400" dirty="0" smtClean="0"/>
              <a:t>, Mgr. Hana </a:t>
            </a:r>
            <a:r>
              <a:rPr lang="cs-CZ" altLang="cs-CZ" sz="2400" dirty="0" err="1" smtClean="0"/>
              <a:t>Friedlaenderová</a:t>
            </a:r>
            <a:endParaRPr lang="cs-CZ" altLang="cs-CZ" sz="24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cs-CZ" altLang="cs-CZ" sz="2400" dirty="0" smtClean="0"/>
              <a:t>Cílový vzorek dětské populace 9-14 let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 smtClean="0"/>
              <a:t>Tři věkové skupiny: 9 až 10, 11 až 12, 13 až 14 let 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 smtClean="0"/>
              <a:t>Kvantitativní část: 1 519 respondentů, individuální rozhovory v domácnostech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 smtClean="0"/>
              <a:t>Kvalitativní část: moderované skupinová diskuse na školách, cca 60 minut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cs-CZ" altLang="cs-CZ" sz="2400" dirty="0" smtClean="0"/>
              <a:t>Realizace výzkumu říjen-listopad 2013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§"/>
            </a:pPr>
            <a:endParaRPr lang="cs-CZ" altLang="cs-CZ" sz="2400" dirty="0"/>
          </a:p>
          <a:p>
            <a:pPr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cs-CZ" altLang="cs-CZ" sz="2400" dirty="0" smtClean="0">
                <a:solidFill>
                  <a:srgbClr val="0070C0"/>
                </a:solidFill>
              </a:rPr>
              <a:t>Možnosti srovnání: Průzkum </a:t>
            </a:r>
            <a:r>
              <a:rPr lang="cs-CZ" altLang="cs-CZ" sz="2400" dirty="0" err="1" smtClean="0">
                <a:solidFill>
                  <a:srgbClr val="0070C0"/>
                </a:solidFill>
              </a:rPr>
              <a:t>Gabal</a:t>
            </a:r>
            <a:r>
              <a:rPr lang="cs-CZ" altLang="cs-CZ" sz="2400" dirty="0" smtClean="0">
                <a:solidFill>
                  <a:srgbClr val="0070C0"/>
                </a:solidFill>
              </a:rPr>
              <a:t>, Václavíková Helšusová2003:     1 092 respondentů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dirty="0" smtClean="0"/>
          </a:p>
          <a:p>
            <a:pPr eaLnBrk="1" hangingPunct="1">
              <a:lnSpc>
                <a:spcPct val="80000"/>
              </a:lnSpc>
            </a:pPr>
            <a:endParaRPr lang="cs-CZ" alt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94978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Nadpis 1"/>
          <p:cNvSpPr>
            <a:spLocks noGrp="1"/>
          </p:cNvSpPr>
          <p:nvPr>
            <p:ph type="ctr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dirty="0"/>
              <a:t>Děti a elektronické knihy</a:t>
            </a:r>
            <a:br>
              <a:rPr lang="cs-CZ" dirty="0"/>
            </a:br>
            <a:endParaRPr lang="cs-CZ" altLang="cs-CZ" dirty="0" smtClean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 dirty="0" smtClean="0"/>
              <a:t>Děti a elektronické knihy</a:t>
            </a:r>
            <a:endParaRPr lang="cs-CZ" b="1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Listopad 2013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A Step Ahead</a:t>
            </a:r>
            <a:endParaRPr lang="cs-CZ"/>
          </a:p>
        </p:txBody>
      </p:sp>
      <p:sp>
        <p:nvSpPr>
          <p:cNvPr id="47110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BD9A568-CB6B-42B7-8C11-CC481F3A04DC}" type="slidenum">
              <a:rPr lang="cs-CZ" altLang="cs-CZ" smtClean="0">
                <a:solidFill>
                  <a:schemeClr val="bg1"/>
                </a:solidFill>
                <a:latin typeface="Tahoma" pitchFamily="34" charset="0"/>
              </a:rPr>
              <a:pPr/>
              <a:t>30</a:t>
            </a:fld>
            <a:endParaRPr lang="cs-CZ" altLang="cs-CZ" smtClean="0">
              <a:solidFill>
                <a:schemeClr val="bg1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6254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Nadpis 2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92211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cs-CZ" altLang="cs-CZ" dirty="0"/>
              <a:t>Děti a elektronické </a:t>
            </a:r>
            <a:r>
              <a:rPr lang="cs-CZ" altLang="cs-CZ" dirty="0" smtClean="0"/>
              <a:t>knihy</a:t>
            </a:r>
          </a:p>
        </p:txBody>
      </p:sp>
      <p:sp>
        <p:nvSpPr>
          <p:cNvPr id="48130" name="Zástupný symbol pro obsah 1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pPr algn="just" eaLnBrk="1" hangingPunct="1"/>
            <a:endParaRPr lang="cs-CZ" altLang="cs-CZ" sz="2400" dirty="0" smtClean="0"/>
          </a:p>
          <a:p>
            <a:pPr algn="just" eaLnBrk="1" hangingPunct="1"/>
            <a:r>
              <a:rPr lang="cs-CZ" altLang="cs-CZ" sz="2400" dirty="0" smtClean="0"/>
              <a:t>Vztah dětí k elektronickým knihám je zatím nejednoznačný.</a:t>
            </a:r>
          </a:p>
          <a:p>
            <a:pPr algn="just" eaLnBrk="1" hangingPunct="1"/>
            <a:r>
              <a:rPr lang="cs-CZ" altLang="cs-CZ" sz="2400" dirty="0" smtClean="0"/>
              <a:t>Zhruba dvě pětiny dětí by rády četbu elektronické knihy zkusily. </a:t>
            </a:r>
          </a:p>
          <a:p>
            <a:pPr algn="just" eaLnBrk="1" hangingPunct="1"/>
            <a:r>
              <a:rPr lang="cs-CZ" altLang="cs-CZ" sz="2400" dirty="0" smtClean="0"/>
              <a:t>Čtvrtina dětí je k elektronickým knihám poměrně skeptická a jednoznačně preferuje klasické knihy.</a:t>
            </a:r>
            <a:r>
              <a:rPr lang="cs-CZ" altLang="cs-CZ" sz="2400" i="1" dirty="0" smtClean="0"/>
              <a:t> </a:t>
            </a:r>
          </a:p>
          <a:p>
            <a:pPr algn="just" eaLnBrk="1" hangingPunct="1"/>
            <a:r>
              <a:rPr lang="cs-CZ" altLang="cs-CZ" sz="2400" dirty="0" smtClean="0"/>
              <a:t>Většina dětí nemá reálnou osobní zkušenost se čtením e-knih, pouze 24 % si pod pojmem elektronická kniha ani nedokáže nic představit.</a:t>
            </a:r>
          </a:p>
          <a:p>
            <a:pPr eaLnBrk="1" hangingPunct="1"/>
            <a:r>
              <a:rPr lang="cs-CZ" altLang="cs-CZ" sz="2400" dirty="0" smtClean="0"/>
              <a:t>Z kvalitativního výzkumu vyplynulo, že děti si myslí, že čtečky a tablety jsou spíše pro starší děti.</a:t>
            </a:r>
          </a:p>
          <a:p>
            <a:pPr algn="just" eaLnBrk="1" hangingPunct="1"/>
            <a:endParaRPr lang="cs-CZ" altLang="cs-CZ" sz="2400" dirty="0" smtClean="0"/>
          </a:p>
          <a:p>
            <a:pPr algn="just" eaLnBrk="1" hangingPunct="1">
              <a:buFont typeface="Wingdings" pitchFamily="2" charset="2"/>
              <a:buNone/>
            </a:pPr>
            <a:endParaRPr lang="cs-CZ" altLang="cs-CZ" sz="2400" dirty="0" smtClean="0"/>
          </a:p>
          <a:p>
            <a:pPr algn="just" eaLnBrk="1" hangingPunct="1">
              <a:buFont typeface="Wingdings" pitchFamily="2" charset="2"/>
              <a:buNone/>
            </a:pPr>
            <a:endParaRPr lang="cs-CZ" altLang="cs-CZ" sz="2400" dirty="0" smtClean="0"/>
          </a:p>
          <a:p>
            <a:pPr algn="just" eaLnBrk="1" hangingPunct="1">
              <a:buFont typeface="Wingdings" pitchFamily="2" charset="2"/>
              <a:buNone/>
            </a:pPr>
            <a:endParaRPr lang="cs-CZ" altLang="cs-CZ" sz="2400" dirty="0" smtClean="0"/>
          </a:p>
          <a:p>
            <a:pPr eaLnBrk="1" hangingPunct="1"/>
            <a:endParaRPr lang="cs-CZ" altLang="cs-CZ" sz="2400" dirty="0" smtClean="0"/>
          </a:p>
        </p:txBody>
      </p:sp>
      <p:sp>
        <p:nvSpPr>
          <p:cNvPr id="48134" name="Zástupný symbol pro číslo snímku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4F5B316C-209C-432C-BF4E-82D7A36BC495}" type="slidenum">
              <a:rPr lang="cs-CZ" altLang="cs-CZ" smtClean="0">
                <a:solidFill>
                  <a:schemeClr val="bg1"/>
                </a:solidFill>
                <a:latin typeface="Tahoma" pitchFamily="34" charset="0"/>
              </a:rPr>
              <a:pPr/>
              <a:t>31</a:t>
            </a:fld>
            <a:endParaRPr lang="cs-CZ" altLang="cs-CZ" smtClean="0">
              <a:solidFill>
                <a:schemeClr val="bg1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744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Čtení e-knih</a:t>
            </a:r>
            <a:endParaRPr lang="cs-CZ" dirty="0"/>
          </a:p>
        </p:txBody>
      </p:sp>
      <p:pic>
        <p:nvPicPr>
          <p:cNvPr id="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199" y="1484784"/>
            <a:ext cx="4539919" cy="5184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5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00200"/>
            <a:ext cx="4340381" cy="4997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0846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Veřejné a školní knihovny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4840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 2"/>
          <p:cNvGraphicFramePr>
            <a:graphicFrameLocks/>
          </p:cNvGraphicFramePr>
          <p:nvPr>
            <p:extLst/>
          </p:nvPr>
        </p:nvGraphicFramePr>
        <p:xfrm>
          <a:off x="179512" y="332656"/>
          <a:ext cx="8604448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3280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často chodíš do knihovny?</a:t>
            </a:r>
            <a:endParaRPr lang="cs-CZ" dirty="0"/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4830924"/>
              </p:ext>
            </p:extLst>
          </p:nvPr>
        </p:nvGraphicFramePr>
        <p:xfrm>
          <a:off x="4648200" y="1600200"/>
          <a:ext cx="44958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Zástupný symbol pro obsah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154891628"/>
              </p:ext>
            </p:extLst>
          </p:nvPr>
        </p:nvGraphicFramePr>
        <p:xfrm>
          <a:off x="0" y="1600200"/>
          <a:ext cx="4495800" cy="47961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ovéPole 9"/>
          <p:cNvSpPr txBox="1"/>
          <p:nvPr/>
        </p:nvSpPr>
        <p:spPr>
          <a:xfrm>
            <a:off x="899592" y="6211696"/>
            <a:ext cx="7494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/>
              <a:t>Pokud mají rodiče nižší vzdělání, tak jejich děti spíše nikdy nebyly v knihovně</a:t>
            </a:r>
          </a:p>
        </p:txBody>
      </p:sp>
      <p:cxnSp>
        <p:nvCxnSpPr>
          <p:cNvPr id="3" name="Přímá spojnice 2"/>
          <p:cNvCxnSpPr/>
          <p:nvPr/>
        </p:nvCxnSpPr>
        <p:spPr>
          <a:xfrm>
            <a:off x="323528" y="4509120"/>
            <a:ext cx="4032448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>
            <a:off x="5004048" y="4513973"/>
            <a:ext cx="4032448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9395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nechodíš do knihovny?</a:t>
            </a:r>
            <a:endParaRPr lang="cs-CZ" dirty="0"/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779912254"/>
              </p:ext>
            </p:extLst>
          </p:nvPr>
        </p:nvGraphicFramePr>
        <p:xfrm>
          <a:off x="457200" y="1600200"/>
          <a:ext cx="3250704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Zástupný symbol pro obsah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760920525"/>
              </p:ext>
            </p:extLst>
          </p:nvPr>
        </p:nvGraphicFramePr>
        <p:xfrm>
          <a:off x="3708400" y="1600200"/>
          <a:ext cx="4978400" cy="49251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36341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všechno v knihovně děláš?</a:t>
            </a:r>
            <a:endParaRPr lang="cs-CZ" dirty="0"/>
          </a:p>
        </p:txBody>
      </p:sp>
      <p:graphicFrame>
        <p:nvGraphicFramePr>
          <p:cNvPr id="7" name="Graf 6"/>
          <p:cNvGraphicFramePr>
            <a:graphicFrameLocks/>
          </p:cNvGraphicFramePr>
          <p:nvPr>
            <p:extLst/>
          </p:nvPr>
        </p:nvGraphicFramePr>
        <p:xfrm>
          <a:off x="251520" y="1268760"/>
          <a:ext cx="8280920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8485" y="4979328"/>
            <a:ext cx="3185515" cy="1872208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3202786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af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0625640"/>
              </p:ext>
            </p:extLst>
          </p:nvPr>
        </p:nvGraphicFramePr>
        <p:xfrm>
          <a:off x="0" y="188640"/>
          <a:ext cx="9144000" cy="6669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7912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af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0541434"/>
              </p:ext>
            </p:extLst>
          </p:nvPr>
        </p:nvGraphicFramePr>
        <p:xfrm>
          <a:off x="107504" y="476672"/>
          <a:ext cx="8712968" cy="6120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86129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2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cs-CZ" altLang="cs-CZ" dirty="0" smtClean="0"/>
              <a:t>Výběrový soubor</a:t>
            </a:r>
          </a:p>
        </p:txBody>
      </p:sp>
      <p:sp>
        <p:nvSpPr>
          <p:cNvPr id="16389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52FF8117-F246-447B-A08E-C5E2281F0D5F}" type="slidenum">
              <a:rPr lang="cs-CZ" altLang="cs-CZ" smtClean="0">
                <a:solidFill>
                  <a:schemeClr val="bg1"/>
                </a:solidFill>
                <a:latin typeface="Tahoma" pitchFamily="34" charset="0"/>
              </a:rPr>
              <a:pPr/>
              <a:t>4</a:t>
            </a:fld>
            <a:endParaRPr lang="cs-CZ" altLang="cs-CZ" smtClean="0">
              <a:solidFill>
                <a:schemeClr val="bg1"/>
              </a:solidFill>
              <a:latin typeface="Tahoma" pitchFamily="34" charset="0"/>
            </a:endParaRPr>
          </a:p>
        </p:txBody>
      </p:sp>
      <p:pic>
        <p:nvPicPr>
          <p:cNvPr id="16390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324" y="1427109"/>
            <a:ext cx="8356600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108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600" dirty="0" smtClean="0"/>
              <a:t>Co knihovna nabízí, co v knihovně chybí?</a:t>
            </a:r>
            <a:endParaRPr lang="cs-CZ" sz="3600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107504" y="1600200"/>
          <a:ext cx="468052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Zástupný symbol pro obsah 6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4355976" y="1600200"/>
          <a:ext cx="468052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44706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Speciální akce pro děti</a:t>
            </a:r>
            <a:endParaRPr lang="cs-CZ" dirty="0"/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12939446"/>
              </p:ext>
            </p:extLst>
          </p:nvPr>
        </p:nvGraphicFramePr>
        <p:xfrm>
          <a:off x="4648200" y="1052736"/>
          <a:ext cx="4316288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Zástupný symbol pro obsah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529392496"/>
              </p:ext>
            </p:extLst>
          </p:nvPr>
        </p:nvGraphicFramePr>
        <p:xfrm>
          <a:off x="457200" y="1196752"/>
          <a:ext cx="4038600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19584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Nadpis 1"/>
          <p:cNvSpPr>
            <a:spLocks noGrp="1"/>
          </p:cNvSpPr>
          <p:nvPr>
            <p:ph type="ctr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cs-CZ" dirty="0"/>
              <a:t>Zdroje informací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cs-CZ" b="1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Listopad 2013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A Step Ahead</a:t>
            </a:r>
            <a:endParaRPr lang="cs-CZ"/>
          </a:p>
        </p:txBody>
      </p:sp>
      <p:sp>
        <p:nvSpPr>
          <p:cNvPr id="62470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9B03494-74EB-4A7D-BE24-CCB68B0774AE}" type="slidenum">
              <a:rPr lang="cs-CZ" altLang="cs-CZ" smtClean="0">
                <a:solidFill>
                  <a:schemeClr val="bg1"/>
                </a:solidFill>
                <a:latin typeface="Tahoma" pitchFamily="34" charset="0"/>
              </a:rPr>
              <a:pPr/>
              <a:t>42</a:t>
            </a:fld>
            <a:endParaRPr lang="cs-CZ" altLang="cs-CZ" smtClean="0">
              <a:solidFill>
                <a:schemeClr val="bg1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0485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dirty="0" smtClean="0"/>
              <a:t>Kde hledáš informace?</a:t>
            </a:r>
            <a:endParaRPr lang="cs-CZ" dirty="0"/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487542841"/>
              </p:ext>
            </p:extLst>
          </p:nvPr>
        </p:nvGraphicFramePr>
        <p:xfrm>
          <a:off x="0" y="1600200"/>
          <a:ext cx="4495800" cy="4997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Zástupný symbol pro obsah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177896705"/>
              </p:ext>
            </p:extLst>
          </p:nvPr>
        </p:nvGraphicFramePr>
        <p:xfrm>
          <a:off x="4664638" y="1340768"/>
          <a:ext cx="4495800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Ovál 1"/>
          <p:cNvSpPr/>
          <p:nvPr/>
        </p:nvSpPr>
        <p:spPr>
          <a:xfrm>
            <a:off x="0" y="4725144"/>
            <a:ext cx="1763688" cy="11521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1282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Nadpis 1"/>
          <p:cNvSpPr>
            <a:spLocks noGrp="1"/>
          </p:cNvSpPr>
          <p:nvPr>
            <p:ph type="ctr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altLang="cs-CZ" dirty="0" smtClean="0"/>
              <a:t>Na závěr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cs-CZ" b="1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Listopad 2013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A Step Ahead</a:t>
            </a:r>
            <a:endParaRPr lang="cs-CZ"/>
          </a:p>
        </p:txBody>
      </p:sp>
      <p:sp>
        <p:nvSpPr>
          <p:cNvPr id="64518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C7914D23-92FF-4F9C-B135-0190A7DF7B9A}" type="slidenum">
              <a:rPr lang="cs-CZ" altLang="cs-CZ" smtClean="0">
                <a:solidFill>
                  <a:schemeClr val="bg1"/>
                </a:solidFill>
                <a:latin typeface="Tahoma" pitchFamily="34" charset="0"/>
              </a:rPr>
              <a:pPr/>
              <a:t>44</a:t>
            </a:fld>
            <a:endParaRPr lang="cs-CZ" altLang="cs-CZ" smtClean="0">
              <a:solidFill>
                <a:schemeClr val="bg1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7938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92088"/>
          </a:xfrm>
        </p:spPr>
        <p:txBody>
          <a:bodyPr>
            <a:normAutofit/>
          </a:bodyPr>
          <a:lstStyle/>
          <a:p>
            <a:r>
              <a:rPr lang="cs-CZ" dirty="0" smtClean="0"/>
              <a:t>Na 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435280" cy="5733256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90000"/>
              </a:lnSpc>
            </a:pPr>
            <a:r>
              <a:rPr lang="cs-CZ" altLang="cs-CZ" dirty="0"/>
              <a:t>Čtenářská gramotnost je jedním z důležitých předpokladů pro budoucí úspěch při vzdělávání, v práci i v osobním životě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Dětí čtou méně </a:t>
            </a:r>
            <a:r>
              <a:rPr lang="cs-CZ" altLang="cs-CZ" dirty="0" smtClean="0"/>
              <a:t>čtou a </a:t>
            </a:r>
            <a:r>
              <a:rPr lang="cs-CZ" altLang="cs-CZ" dirty="0"/>
              <a:t>méně chodí do knihoven než v roce 2003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Vliv ICT – televize, internet, </a:t>
            </a:r>
            <a:r>
              <a:rPr lang="cs-CZ" altLang="cs-CZ" dirty="0" err="1"/>
              <a:t>facebook</a:t>
            </a:r>
            <a:r>
              <a:rPr lang="cs-CZ" altLang="cs-CZ" dirty="0"/>
              <a:t>, hry, </a:t>
            </a:r>
            <a:r>
              <a:rPr lang="cs-CZ" altLang="cs-CZ" dirty="0" err="1"/>
              <a:t>eknihy</a:t>
            </a: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dirty="0"/>
              <a:t>Pro polovinu dětí zůstává čtení zábavou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Motivace k četbě je hlavním předpokladem pro zvládnutí čtení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Najít pro dítě správnou knihu ve správný čas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Děti většinou nemají knižní hrdiny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Výrazné genderové rozdíly – chlapci a dívky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Vliv vzdělání rodičů na čtení dětí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Rozhodující vliv na čtení: rodina a </a:t>
            </a:r>
            <a:r>
              <a:rPr lang="cs-CZ" altLang="cs-CZ" dirty="0" smtClean="0"/>
              <a:t>škola</a:t>
            </a:r>
          </a:p>
          <a:p>
            <a:pPr lvl="1">
              <a:lnSpc>
                <a:spcPct val="90000"/>
              </a:lnSpc>
            </a:pPr>
            <a:r>
              <a:rPr lang="cs-CZ" altLang="cs-CZ" dirty="0" smtClean="0"/>
              <a:t>Podpora čtení jako zábavy</a:t>
            </a:r>
          </a:p>
          <a:p>
            <a:pPr lvl="1">
              <a:lnSpc>
                <a:spcPct val="90000"/>
              </a:lnSpc>
            </a:pPr>
            <a:r>
              <a:rPr lang="cs-CZ" altLang="cs-CZ" dirty="0" smtClean="0"/>
              <a:t>Vliv vzdělání rodičů na čtení dětí</a:t>
            </a:r>
          </a:p>
          <a:p>
            <a:pPr lvl="1">
              <a:lnSpc>
                <a:spcPct val="90000"/>
              </a:lnSpc>
            </a:pPr>
            <a:r>
              <a:rPr lang="cs-CZ" altLang="cs-CZ" dirty="0" smtClean="0"/>
              <a:t>Rodiče jako vzor - předčítání pro </a:t>
            </a:r>
            <a:r>
              <a:rPr lang="cs-CZ" altLang="cs-CZ" dirty="0"/>
              <a:t>menší děti - chlapci</a:t>
            </a:r>
          </a:p>
          <a:p>
            <a:pPr lvl="1">
              <a:lnSpc>
                <a:spcPct val="90000"/>
              </a:lnSpc>
            </a:pPr>
            <a:r>
              <a:rPr lang="cs-CZ" altLang="cs-CZ" dirty="0" smtClean="0"/>
              <a:t>Škola a povinná četba</a:t>
            </a:r>
          </a:p>
          <a:p>
            <a:pPr lvl="1">
              <a:lnSpc>
                <a:spcPct val="90000"/>
              </a:lnSpc>
            </a:pPr>
            <a:r>
              <a:rPr lang="cs-CZ" altLang="cs-CZ" dirty="0" smtClean="0"/>
              <a:t>Spolupráce knihoven a škol</a:t>
            </a: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dirty="0"/>
              <a:t>Kniha a knihovna ztrácí svůj význam jako zdroj informaci</a:t>
            </a:r>
          </a:p>
          <a:p>
            <a:pPr>
              <a:lnSpc>
                <a:spcPct val="90000"/>
              </a:lnSpc>
            </a:pPr>
            <a:r>
              <a:rPr lang="cs-CZ" altLang="cs-CZ" dirty="0" smtClean="0"/>
              <a:t>Knihovna </a:t>
            </a:r>
            <a:r>
              <a:rPr lang="cs-CZ" altLang="cs-CZ" dirty="0"/>
              <a:t>jako zdroj čtení pro zábavu a místo pro mimoškolní aktivity dětí – příjemné a bezpečné </a:t>
            </a:r>
            <a:r>
              <a:rPr lang="cs-CZ" altLang="cs-CZ" dirty="0" smtClean="0"/>
              <a:t>místo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7477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 txBox="1">
            <a:spLocks noChangeArrowheads="1"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cs-CZ" altLang="cs-CZ" sz="6000" dirty="0" smtClean="0">
                <a:solidFill>
                  <a:schemeClr val="bg1"/>
                </a:solidFill>
              </a:rPr>
              <a:t>České děti jako čtenáři v roce 2013</a:t>
            </a:r>
            <a:endParaRPr lang="es-ES" altLang="cs-CZ" sz="6000" dirty="0" smtClean="0">
              <a:solidFill>
                <a:schemeClr val="bg1"/>
              </a:solidFill>
            </a:endParaRPr>
          </a:p>
        </p:txBody>
      </p:sp>
      <p:sp>
        <p:nvSpPr>
          <p:cNvPr id="7" name="Podnadpis 2"/>
          <p:cNvSpPr txBox="1">
            <a:spLocks/>
          </p:cNvSpPr>
          <p:nvPr/>
        </p:nvSpPr>
        <p:spPr>
          <a:xfrm>
            <a:off x="1371600" y="5040166"/>
            <a:ext cx="6400800" cy="1368152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b="1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2800" b="1" kern="1200">
                <a:solidFill>
                  <a:srgbClr val="FF0000"/>
                </a:solidFill>
                <a:latin typeface="Arial Narrow" panose="020B060602020203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cs-CZ" altLang="cs-CZ" dirty="0" smtClean="0"/>
              <a:t>Kroměříž</a:t>
            </a:r>
          </a:p>
          <a:p>
            <a:pPr algn="ctr">
              <a:spcBef>
                <a:spcPts val="0"/>
              </a:spcBef>
            </a:pPr>
            <a:r>
              <a:rPr lang="cs-CZ" altLang="cs-CZ" dirty="0" smtClean="0"/>
              <a:t>10.4.2014</a:t>
            </a:r>
          </a:p>
          <a:p>
            <a:pPr algn="ctr">
              <a:spcBef>
                <a:spcPts val="0"/>
              </a:spcBef>
            </a:pPr>
            <a:r>
              <a:rPr lang="cs-CZ" altLang="cs-CZ" dirty="0" smtClean="0"/>
              <a:t>Vít Richter</a:t>
            </a:r>
          </a:p>
          <a:p>
            <a:pPr algn="ctr">
              <a:spcBef>
                <a:spcPts val="0"/>
              </a:spcBef>
            </a:pPr>
            <a:r>
              <a:rPr lang="cs-CZ" altLang="cs-CZ" dirty="0" smtClean="0"/>
              <a:t>Národní knihovna ČR</a:t>
            </a:r>
          </a:p>
          <a:p>
            <a:pPr algn="ctr">
              <a:spcBef>
                <a:spcPts val="0"/>
              </a:spcBef>
            </a:pPr>
            <a:r>
              <a:rPr lang="cs-CZ" dirty="0" smtClean="0">
                <a:hlinkClick r:id="rId3"/>
              </a:rPr>
              <a:t>vit.richter@nkp.cz</a:t>
            </a:r>
            <a:endParaRPr lang="cs-CZ" dirty="0" smtClean="0"/>
          </a:p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511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Oblíbenost četby a frekvence čtení</a:t>
            </a:r>
            <a:endParaRPr lang="cs-CZ" dirty="0"/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7168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si myslíš o čtení knih?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107504" y="1600200"/>
          <a:ext cx="4388296" cy="5141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>
                <a:solidFill>
                  <a:srgbClr val="FF0000"/>
                </a:solidFill>
              </a:rPr>
              <a:t>Čtení je zábavné 46 %</a:t>
            </a:r>
          </a:p>
          <a:p>
            <a:endParaRPr lang="cs-CZ" dirty="0">
              <a:solidFill>
                <a:srgbClr val="FF0000"/>
              </a:solidFill>
            </a:endParaRPr>
          </a:p>
          <a:p>
            <a:r>
              <a:rPr lang="cs-CZ" dirty="0" smtClean="0">
                <a:solidFill>
                  <a:srgbClr val="FF0000"/>
                </a:solidFill>
              </a:rPr>
              <a:t>Čtení je důležité pro vzdělání 34 %</a:t>
            </a:r>
          </a:p>
          <a:p>
            <a:endParaRPr lang="cs-CZ" dirty="0">
              <a:solidFill>
                <a:srgbClr val="FF0000"/>
              </a:solidFill>
            </a:endParaRPr>
          </a:p>
          <a:p>
            <a:r>
              <a:rPr lang="cs-CZ" dirty="0" smtClean="0">
                <a:solidFill>
                  <a:srgbClr val="FF0000"/>
                </a:solidFill>
              </a:rPr>
              <a:t>Čtení je nuda 18 %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812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si myslíš o čtení?</a:t>
            </a:r>
            <a:endParaRPr lang="cs-CZ" dirty="0"/>
          </a:p>
        </p:txBody>
      </p:sp>
      <p:graphicFrame>
        <p:nvGraphicFramePr>
          <p:cNvPr id="6" name="Graf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6938824"/>
              </p:ext>
            </p:extLst>
          </p:nvPr>
        </p:nvGraphicFramePr>
        <p:xfrm>
          <a:off x="107504" y="1340768"/>
          <a:ext cx="9289032" cy="5517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44133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Baví tě číst knížky?</a:t>
            </a:r>
            <a:endParaRPr lang="cs-CZ" dirty="0"/>
          </a:p>
        </p:txBody>
      </p:sp>
      <p:graphicFrame>
        <p:nvGraphicFramePr>
          <p:cNvPr id="3" name="Graf 2"/>
          <p:cNvGraphicFramePr>
            <a:graphicFrameLocks/>
          </p:cNvGraphicFramePr>
          <p:nvPr>
            <p:extLst/>
          </p:nvPr>
        </p:nvGraphicFramePr>
        <p:xfrm>
          <a:off x="107504" y="1556792"/>
          <a:ext cx="8784976" cy="5301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2570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Kolik knih přečteš za měsíc?</a:t>
            </a:r>
            <a:endParaRPr lang="cs-CZ" dirty="0"/>
          </a:p>
        </p:txBody>
      </p:sp>
      <p:graphicFrame>
        <p:nvGraphicFramePr>
          <p:cNvPr id="3" name="Graf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8309245"/>
              </p:ext>
            </p:extLst>
          </p:nvPr>
        </p:nvGraphicFramePr>
        <p:xfrm>
          <a:off x="107504" y="1844824"/>
          <a:ext cx="8856984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8126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2285</TotalTime>
  <Words>1143</Words>
  <Application>Microsoft Office PowerPoint</Application>
  <PresentationFormat>Předvádění na obrazovce (4:3)</PresentationFormat>
  <Paragraphs>235</Paragraphs>
  <Slides>46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46</vt:i4>
      </vt:variant>
    </vt:vector>
  </HeadingPairs>
  <TitlesOfParts>
    <vt:vector size="47" baseType="lpstr">
      <vt:lpstr>Motiv systému Office</vt:lpstr>
      <vt:lpstr>Prezentace aplikace PowerPoint</vt:lpstr>
      <vt:lpstr>Hlavní témata</vt:lpstr>
      <vt:lpstr>Základní údaje o průzkumu</vt:lpstr>
      <vt:lpstr>Výběrový soubor</vt:lpstr>
      <vt:lpstr>Oblíbenost četby a frekvence čtení</vt:lpstr>
      <vt:lpstr>Co si myslíš o čtení knih?</vt:lpstr>
      <vt:lpstr>Co si myslíš o čtení?</vt:lpstr>
      <vt:lpstr>Baví tě číst knížky?</vt:lpstr>
      <vt:lpstr>Kolik knih přečteš za měsíc?</vt:lpstr>
      <vt:lpstr>Kolik knih přečteš za měsíc?</vt:lpstr>
      <vt:lpstr>Prezentace aplikace PowerPoint</vt:lpstr>
      <vt:lpstr>Výrazný pokles frekvence četby</vt:lpstr>
      <vt:lpstr>Prezentace aplikace PowerPoint</vt:lpstr>
      <vt:lpstr>Co nejčastěji čteš?</vt:lpstr>
      <vt:lpstr>Jaké žánry nejraději čteš?</vt:lpstr>
      <vt:lpstr>Obliba žánrů dle věku dítěte</vt:lpstr>
      <vt:lpstr>Oblíbené čtení – konkrétní knihy a autoři </vt:lpstr>
      <vt:lpstr>Čtenářské zázemí v rodině </vt:lpstr>
      <vt:lpstr>Čtení a rodina</vt:lpstr>
      <vt:lpstr>Čtou ti někdy rodiče?</vt:lpstr>
      <vt:lpstr>Čtenářské zázemí v rodině – rodiče jako čtenářské vzory</vt:lpstr>
      <vt:lpstr>Čtenářské zázemí v rodině – rodiče jako čtenářské vzory</vt:lpstr>
      <vt:lpstr>Kniha jako dar</vt:lpstr>
      <vt:lpstr>Dostáváš od učitelů seznam doporučené četby?</vt:lpstr>
      <vt:lpstr>Čtení a škola</vt:lpstr>
      <vt:lpstr>Děti a jejich volný čas</vt:lpstr>
      <vt:lpstr>Prezentace aplikace PowerPoint</vt:lpstr>
      <vt:lpstr>Děti a volný čas</vt:lpstr>
      <vt:lpstr>Mediální aktivity (min/den)</vt:lpstr>
      <vt:lpstr>Děti a elektronické knihy </vt:lpstr>
      <vt:lpstr>Děti a elektronické knihy</vt:lpstr>
      <vt:lpstr>Čtení e-knih</vt:lpstr>
      <vt:lpstr>Veřejné a školní knihovny</vt:lpstr>
      <vt:lpstr>Prezentace aplikace PowerPoint</vt:lpstr>
      <vt:lpstr>Jak často chodíš do knihovny?</vt:lpstr>
      <vt:lpstr>Proč nechodíš do knihovny?</vt:lpstr>
      <vt:lpstr>Co všechno v knihovně děláš?</vt:lpstr>
      <vt:lpstr>Prezentace aplikace PowerPoint</vt:lpstr>
      <vt:lpstr>Prezentace aplikace PowerPoint</vt:lpstr>
      <vt:lpstr>Co knihovna nabízí, co v knihovně chybí?</vt:lpstr>
      <vt:lpstr>Speciální akce pro děti</vt:lpstr>
      <vt:lpstr>Zdroje informací</vt:lpstr>
      <vt:lpstr>Kde hledáš informace?</vt:lpstr>
      <vt:lpstr>Na závěr</vt:lpstr>
      <vt:lpstr>Na závěr</vt:lpstr>
      <vt:lpstr>Prezentace aplikace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Richter Vít</dc:creator>
  <cp:lastModifiedBy>Vrtalová Zuzana</cp:lastModifiedBy>
  <cp:revision>75</cp:revision>
  <dcterms:created xsi:type="dcterms:W3CDTF">2014-02-02T09:56:51Z</dcterms:created>
  <dcterms:modified xsi:type="dcterms:W3CDTF">2014-04-11T08:54:52Z</dcterms:modified>
</cp:coreProperties>
</file>