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4" r:id="rId9"/>
    <p:sldId id="277" r:id="rId10"/>
    <p:sldId id="278" r:id="rId11"/>
    <p:sldId id="279" r:id="rId12"/>
    <p:sldId id="29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300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75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3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AA00-6C0C-4C74-9021-2E495E1349D9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8E4E7-2E33-420F-A275-1B53FE44B8E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2BHhNgLEyA" TargetMode="External"/><Relationship Id="rId2" Type="http://schemas.openxmlformats.org/officeDocument/2006/relationships/hyperlink" Target="http://www.avas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xswain.com/eicar.html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news.cz/antivirus-je-mrtvy-rika-symantec-poloviny-utoku-si-vubec-nevsim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zive.cz/clanky/na-cesko-opet-utoci-phishing-obeti-si-za-to-mohou-samy/sc-3-a-173472/default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facebook.com/help/325807937506242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exifdelet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zpecnyinternet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arek@kfbz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p1Smn492VI" TargetMode="External"/><Relationship Id="rId2" Type="http://schemas.openxmlformats.org/officeDocument/2006/relationships/hyperlink" Target="http://www.truecryp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58" y="-531440"/>
            <a:ext cx="919645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4509120"/>
            <a:ext cx="7772400" cy="798509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Bezpečnost v Internetu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57950" y="5357826"/>
            <a:ext cx="2400272" cy="1185874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/>
              <a:t>Jan Marek</a:t>
            </a:r>
          </a:p>
          <a:p>
            <a:pPr algn="r"/>
            <a:r>
              <a:rPr lang="cs-CZ" sz="2000" dirty="0" smtClean="0"/>
              <a:t>Krajská knihovna Zlín</a:t>
            </a:r>
          </a:p>
          <a:p>
            <a:pPr algn="r"/>
            <a:r>
              <a:rPr lang="cs-CZ" sz="2000" dirty="0" smtClean="0"/>
              <a:t>15.5.2014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- antivirus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Vhodnou volbou pro domácí počítač může být antivirový program zdarma od společnosti </a:t>
            </a:r>
            <a:r>
              <a:rPr lang="cs-CZ" sz="2800" dirty="0" err="1" smtClean="0"/>
              <a:t>Avast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Aplikace se dá stáhnout ze stránek </a:t>
            </a:r>
            <a:r>
              <a:rPr lang="cs-CZ" sz="2800" dirty="0" smtClean="0">
                <a:hlinkClick r:id="rId2"/>
              </a:rPr>
              <a:t>www.</a:t>
            </a:r>
            <a:r>
              <a:rPr lang="cs-CZ" sz="2800" dirty="0" err="1" smtClean="0">
                <a:hlinkClick r:id="rId2"/>
              </a:rPr>
              <a:t>avast.com</a:t>
            </a:r>
            <a:r>
              <a:rPr lang="cs-CZ" sz="2800" dirty="0" smtClean="0"/>
              <a:t>.</a:t>
            </a:r>
          </a:p>
        </p:txBody>
      </p:sp>
      <p:pic>
        <p:nvPicPr>
          <p:cNvPr id="4" name="Picture 2" descr="http://media.idownloadblog.com/wp-content/uploads/2012/12/YouTube-for-iOS-app-icon-full-siz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43250"/>
            <a:ext cx="1785950" cy="17859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467808" y="3800440"/>
            <a:ext cx="6361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Videoukázka</a:t>
            </a:r>
            <a:r>
              <a:rPr lang="cs-CZ" sz="2800" dirty="0" smtClean="0"/>
              <a:t> instalace a nastavení aplikace</a:t>
            </a:r>
          </a:p>
          <a:p>
            <a:r>
              <a:rPr lang="cs-CZ" sz="2800" dirty="0" err="1" smtClean="0"/>
              <a:t>Avast</a:t>
            </a:r>
            <a:r>
              <a:rPr lang="cs-CZ" sz="2800" dirty="0" smtClean="0"/>
              <a:t> na Windows 7.</a:t>
            </a:r>
            <a:endParaRPr lang="cs-CZ" sz="28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5488632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Funkčnost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ntivirového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programu lze odzkoušet pomocí testovacího viru 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eicar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/>
              </a:rPr>
              <a:t>http://www.</a:t>
            </a:r>
            <a:r>
              <a:rPr lang="cs-CZ" sz="2800" dirty="0" err="1" smtClean="0">
                <a:hlinkClick r:id="rId5"/>
              </a:rPr>
              <a:t>rexswain.com</a:t>
            </a:r>
            <a:r>
              <a:rPr lang="cs-CZ" sz="2800" dirty="0" smtClean="0">
                <a:hlinkClick r:id="rId5"/>
              </a:rPr>
              <a:t>/</a:t>
            </a:r>
            <a:r>
              <a:rPr lang="cs-CZ" sz="2800" dirty="0" err="1" smtClean="0">
                <a:hlinkClick r:id="rId5"/>
              </a:rPr>
              <a:t>eicar.html</a:t>
            </a:r>
            <a:r>
              <a:rPr lang="cs-CZ" sz="2800" dirty="0" smtClean="0"/>
              <a:t>.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- antivirus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42"/>
            <a:ext cx="8385787" cy="44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</a:t>
            </a:r>
            <a:r>
              <a:rPr lang="cs-CZ" b="1" dirty="0" smtClean="0">
                <a:solidFill>
                  <a:srgbClr val="0070C0"/>
                </a:solidFill>
              </a:rPr>
              <a:t>– záloha dat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Ne vždy jde všechna rizika omezit, nicméně jejich dopad můžeme zmírnit například zálohou dat.</a:t>
            </a:r>
            <a:endParaRPr lang="cs-CZ" sz="28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Na PC se může nezvratně poškodit disk, telefon a 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 může být odcizen nebo ztracen </a:t>
            </a:r>
            <a:r>
              <a:rPr lang="cs-CZ" sz="2800" dirty="0" err="1" smtClean="0"/>
              <a:t>apodobně</a:t>
            </a:r>
            <a:r>
              <a:rPr lang="cs-CZ" sz="2800" dirty="0" smtClean="0"/>
              <a:t>.</a:t>
            </a:r>
            <a:endParaRPr lang="cs-CZ" sz="28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b="1" dirty="0" smtClean="0"/>
              <a:t>Záloha</a:t>
            </a:r>
            <a:r>
              <a:rPr lang="cs-CZ" sz="2800" dirty="0" smtClean="0"/>
              <a:t> znamená, že jsou data v kopii na jiném datovém nosiči. Neznamená to stejný PC jen jiná složka!</a:t>
            </a:r>
            <a:endParaRPr lang="cs-CZ" sz="28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Pro zvýšení bezpečnosti můžeme zálohu dat uložit geograficky jinde než ostrá data.</a:t>
            </a:r>
            <a:endParaRPr lang="cs-CZ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- když nevím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Existuje plno skvělých rad a informací v celém Internetu, tím základním doporučením je: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/>
            <a:r>
              <a:rPr lang="cs-CZ" sz="2800" dirty="0" smtClean="0"/>
              <a:t> nespěchat</a:t>
            </a:r>
          </a:p>
          <a:p>
            <a:pPr marL="0" indent="0"/>
            <a:r>
              <a:rPr lang="cs-CZ" sz="2800" dirty="0" smtClean="0"/>
              <a:t> pořádně číst</a:t>
            </a:r>
          </a:p>
          <a:p>
            <a:pPr marL="0" indent="0"/>
            <a:r>
              <a:rPr lang="cs-CZ" sz="2800" dirty="0" smtClean="0"/>
              <a:t> všemu nevěřit</a:t>
            </a:r>
          </a:p>
          <a:p>
            <a:pPr marL="0" indent="0"/>
            <a:r>
              <a:rPr lang="cs-CZ" sz="2800" dirty="0" smtClean="0"/>
              <a:t> sledovat chování počítače</a:t>
            </a:r>
          </a:p>
          <a:p>
            <a:pPr marL="0" indent="0"/>
            <a:r>
              <a:rPr lang="cs-CZ" sz="2800" dirty="0" smtClean="0"/>
              <a:t> selský rozum</a:t>
            </a:r>
          </a:p>
          <a:p>
            <a:pPr marL="0" indent="0"/>
            <a:r>
              <a:rPr lang="cs-CZ" sz="2800" dirty="0" smtClean="0"/>
              <a:t> počítačové poradny, literatura, diskusní fóra, a jiné.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Výběr prohlížeče webových stránek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Který prohlížeč je ten nejlepší?</a:t>
            </a:r>
          </a:p>
          <a:p>
            <a:pPr marL="0" indent="0">
              <a:buNone/>
            </a:pPr>
            <a:r>
              <a:rPr lang="cs-CZ" sz="2800" dirty="0" smtClean="0"/>
              <a:t>Správná odpověď asi neexistuje, každý má své výhody a nevýhody.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2800" b="1" dirty="0" smtClean="0"/>
              <a:t>Možné prohlížeče:</a:t>
            </a:r>
          </a:p>
          <a:p>
            <a:pPr marL="0" indent="0"/>
            <a:r>
              <a:rPr lang="cs-CZ" sz="2800" dirty="0" smtClean="0"/>
              <a:t> Internet Explorer – nejvíce napadán (nejrozšířenější)</a:t>
            </a:r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err="1" smtClean="0"/>
              <a:t>Mozilla</a:t>
            </a:r>
            <a:r>
              <a:rPr lang="cs-CZ" sz="2800" dirty="0" smtClean="0"/>
              <a:t> </a:t>
            </a:r>
            <a:r>
              <a:rPr lang="cs-CZ" sz="2800" dirty="0" err="1" smtClean="0"/>
              <a:t>Firefox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err="1" smtClean="0"/>
              <a:t>Google</a:t>
            </a:r>
            <a:r>
              <a:rPr lang="cs-CZ" sz="2800" dirty="0" smtClean="0"/>
              <a:t> Chrome</a:t>
            </a:r>
          </a:p>
          <a:p>
            <a:pPr marL="0" indent="0"/>
            <a:r>
              <a:rPr lang="cs-CZ" sz="2800" dirty="0" smtClean="0"/>
              <a:t> Opera, Safari a další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462" y="4463752"/>
            <a:ext cx="2990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Nastavení prohlížeče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Většina prohlížečů je po instalaci do počítače nastavena </a:t>
            </a:r>
            <a:r>
              <a:rPr lang="cs-CZ" sz="2800" b="1" dirty="0" smtClean="0"/>
              <a:t>optimálně</a:t>
            </a:r>
            <a:r>
              <a:rPr lang="cs-CZ" sz="2800" dirty="0" smtClean="0"/>
              <a:t> (vhodně pro většinu webů a uživatelů).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2800" dirty="0" smtClean="0"/>
              <a:t>Pokud přistoupíte k měnění nastavení prohlížeče webových stránek, postupujte opatrně a kroky si zaznamenávejte, aby jste mohly změny vrátit.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3600400" cy="171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3240360" cy="22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Bezpečné prohlížení webů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Pokud se jedná o certifikované portály všimnout si </a:t>
            </a:r>
            <a:r>
              <a:rPr lang="cs-CZ" sz="2800" b="1" dirty="0" smtClean="0"/>
              <a:t>platnosti certifikátu</a:t>
            </a:r>
            <a:r>
              <a:rPr lang="cs-CZ" sz="2800" dirty="0" smtClean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557786" cy="301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43682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Bezpečné prohlížení webů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Neplatný certifikát webu v Internet Exploreru.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67525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Bezpečné prohlížení webů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Neplatný certifikát webu ve </a:t>
            </a:r>
            <a:r>
              <a:rPr lang="cs-CZ" sz="2800" dirty="0" err="1" smtClean="0"/>
              <a:t>Firefoxu</a:t>
            </a:r>
            <a:r>
              <a:rPr lang="cs-CZ" sz="28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6912768" cy="42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Bezpečné prohlížení webů - </a:t>
            </a:r>
            <a:r>
              <a:rPr lang="cs-CZ" b="1" dirty="0" err="1" smtClean="0">
                <a:solidFill>
                  <a:srgbClr val="0070C0"/>
                </a:solidFill>
              </a:rPr>
              <a:t>phishing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136904" cy="45651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err="1" smtClean="0"/>
              <a:t>Phishing</a:t>
            </a:r>
            <a:r>
              <a:rPr lang="cs-CZ" sz="2800" dirty="0" smtClean="0"/>
              <a:t> - je podvodná technika používaná na Internetu k získávání citlivých údajů v elektronické komunikaci. K nalákání důvěřivé veřejnosti komunikace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800" dirty="0" smtClean="0"/>
              <a:t>předstírá, že pochází z populárních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800" dirty="0" smtClean="0"/>
              <a:t>sociálních sítí, aukčních webů, on-line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800" dirty="0" smtClean="0"/>
              <a:t>platebních portálů, úřadů státní správy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800" dirty="0" smtClean="0"/>
              <a:t>nebo od  IT administrátorů.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cs-CZ" sz="2800" dirty="0" smtClean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2800" b="1" dirty="0" smtClean="0">
                <a:hlinkClick r:id="rId2"/>
              </a:rPr>
              <a:t>ukázka </a:t>
            </a:r>
            <a:r>
              <a:rPr lang="cs-CZ" sz="2800" b="1" dirty="0" err="1" smtClean="0">
                <a:hlinkClick r:id="rId2"/>
              </a:rPr>
              <a:t>Phishingu</a:t>
            </a:r>
            <a:endParaRPr lang="cs-CZ" sz="2800" b="1" dirty="0" smtClean="0"/>
          </a:p>
          <a:p>
            <a:pPr marL="0" indent="0">
              <a:buNone/>
            </a:pPr>
            <a:endParaRPr lang="cs-CZ" sz="2800" dirty="0" smtClean="0"/>
          </a:p>
        </p:txBody>
      </p:sp>
      <p:pic>
        <p:nvPicPr>
          <p:cNvPr id="4098" name="Picture 2" descr="http://www.svethardware.cz/pozor-na-phishing/29606/img/body-21.47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96952"/>
            <a:ext cx="28575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Bezpečný Internet - pojmy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Internet – </a:t>
            </a:r>
            <a:r>
              <a:rPr lang="cs-CZ" sz="2800" dirty="0" err="1" smtClean="0"/>
              <a:t>Internet</a:t>
            </a:r>
            <a:r>
              <a:rPr lang="cs-CZ" sz="2800" dirty="0" smtClean="0"/>
              <a:t> je celosvětový systém navzájem propojených počítačových sítí, ve kterých mezi sebou počítače komunikují.</a:t>
            </a:r>
            <a:endParaRPr lang="cs-CZ" sz="2800" b="1" dirty="0" smtClean="0"/>
          </a:p>
          <a:p>
            <a:pPr marL="0" indent="0">
              <a:buNone/>
            </a:pPr>
            <a:endParaRPr lang="cs-CZ" sz="1000" b="1" dirty="0" smtClean="0"/>
          </a:p>
          <a:p>
            <a:pPr marL="0" indent="0">
              <a:buNone/>
            </a:pPr>
            <a:r>
              <a:rPr lang="cs-CZ" sz="2800" b="1" dirty="0" smtClean="0"/>
              <a:t>Bezpečí</a:t>
            </a:r>
            <a:r>
              <a:rPr lang="cs-CZ" sz="2800" dirty="0" smtClean="0"/>
              <a:t> – pocit, když si myslíme, že nám nic nehrozí, resp. nejsme přímo ohrožování nějakým rizikem.</a:t>
            </a:r>
            <a:endParaRPr lang="cs-CZ" sz="2800" b="1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800" b="1" dirty="0" smtClean="0"/>
              <a:t>Riziko</a:t>
            </a:r>
            <a:r>
              <a:rPr lang="cs-CZ" sz="2800" dirty="0" smtClean="0"/>
              <a:t> – situace při které dochází k poškození nebo ztrátě zdrojů, pocitů…</a:t>
            </a:r>
          </a:p>
          <a:p>
            <a:pPr marL="0" indent="0">
              <a:buNone/>
            </a:pPr>
            <a:endParaRPr lang="cs-CZ" sz="1000" b="1" dirty="0" smtClean="0"/>
          </a:p>
          <a:p>
            <a:pPr marL="0" indent="0">
              <a:buNone/>
            </a:pPr>
            <a:r>
              <a:rPr lang="cs-CZ" sz="2800" b="1" dirty="0" smtClean="0"/>
              <a:t>Zabezpečení</a:t>
            </a:r>
            <a:r>
              <a:rPr lang="cs-CZ" sz="2800" dirty="0" smtClean="0"/>
              <a:t> – způsob snížení rizika = navození pocitu bezpečí.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Online komunikace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Nebezpečí </a:t>
            </a:r>
            <a:r>
              <a:rPr lang="cs-CZ" sz="2800" dirty="0" smtClean="0"/>
              <a:t>– nelze ověřit osobu na druhé straně, nelze jí tedy věřit. Mnoho citlivých údajů na jednom místě. Prodej údajů ke komerčním účelům. Odcizení identity.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b="1" dirty="0" smtClean="0"/>
              <a:t>Nejznámější: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err="1" smtClean="0"/>
              <a:t>Facebook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ICQ</a:t>
            </a:r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err="1" smtClean="0"/>
              <a:t>Skype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err="1" smtClean="0"/>
              <a:t>Twitter</a:t>
            </a:r>
            <a:r>
              <a:rPr lang="cs-CZ" sz="2800" dirty="0" smtClean="0"/>
              <a:t> a další…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96320"/>
            <a:ext cx="50579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Online </a:t>
            </a:r>
            <a:r>
              <a:rPr lang="cs-CZ" b="1" dirty="0" smtClean="0">
                <a:solidFill>
                  <a:srgbClr val="0070C0"/>
                </a:solidFill>
              </a:rPr>
              <a:t>komunikace - </a:t>
            </a:r>
            <a:r>
              <a:rPr lang="cs-CZ" b="1" dirty="0" err="1" smtClean="0">
                <a:solidFill>
                  <a:srgbClr val="0070C0"/>
                </a:solidFill>
              </a:rPr>
              <a:t>Facebook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Na </a:t>
            </a:r>
            <a:r>
              <a:rPr lang="cs-CZ" sz="2800" dirty="0" err="1" smtClean="0"/>
              <a:t>Facebooku</a:t>
            </a:r>
            <a:r>
              <a:rPr lang="cs-CZ" sz="2800" dirty="0" smtClean="0"/>
              <a:t> je potřeba zabezpečit svá data víc, než kdekoliv jinde. Je matematicky spočítáno, že skrze 7 lidí propojených na </a:t>
            </a:r>
            <a:r>
              <a:rPr lang="cs-CZ" sz="2800" dirty="0" err="1" smtClean="0"/>
              <a:t>Facebooku</a:t>
            </a:r>
            <a:r>
              <a:rPr lang="cs-CZ" sz="2800" dirty="0" smtClean="0"/>
              <a:t>, znáte vlastně celý svět.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Co lze nastavit a zabezpečit?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smtClean="0"/>
              <a:t>kdo mě může kontakto</a:t>
            </a:r>
            <a:r>
              <a:rPr lang="cs-CZ" sz="2800" dirty="0" smtClean="0"/>
              <a:t>vat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kdo může prohlížet mé příspěvky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smtClean="0"/>
              <a:t>lze mě označit na fotografiích</a:t>
            </a:r>
          </a:p>
          <a:p>
            <a:pPr marL="0" indent="0"/>
            <a:r>
              <a:rPr lang="cs-CZ" sz="2800" dirty="0" smtClean="0"/>
              <a:t> </a:t>
            </a:r>
            <a:r>
              <a:rPr lang="cs-CZ" sz="2800" dirty="0" smtClean="0"/>
              <a:t>a další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Informace na </a:t>
            </a:r>
            <a:r>
              <a:rPr lang="cs-CZ" sz="2800" dirty="0" smtClean="0">
                <a:hlinkClick r:id="rId2"/>
              </a:rPr>
              <a:t>https://www.facebook.com/help</a:t>
            </a:r>
            <a:r>
              <a:rPr lang="cs-CZ" sz="2800" dirty="0" smtClean="0">
                <a:hlinkClick r:id="rId2"/>
              </a:rPr>
              <a:t>/</a:t>
            </a:r>
            <a:endParaRPr lang="cs-CZ" sz="2800" dirty="0" smtClean="0"/>
          </a:p>
        </p:txBody>
      </p:sp>
      <p:pic>
        <p:nvPicPr>
          <p:cNvPr id="1026" name="Picture 2" descr="https://fbcdn-dragon-a.akamaihd.net/hphotos-ak-ash3/t39.2365-6/851576_488493084566003_11942762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08497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Uklízení po sobě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 případě sdílení počítače, popř. užívání veřejného počítače je vhodné po použití počítač vyčistit, resp. smazat námi nastřádané údaje.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b="1" dirty="0" smtClean="0"/>
              <a:t>Mezi doporučené prvky patří: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smazání historie v prohlížečích web. stránek</a:t>
            </a:r>
          </a:p>
          <a:p>
            <a:pPr marL="0" indent="0"/>
            <a:r>
              <a:rPr lang="cs-CZ" sz="2800" dirty="0" smtClean="0"/>
              <a:t> smazání uložených hesel v prohlížečích web. stránek</a:t>
            </a:r>
          </a:p>
          <a:p>
            <a:pPr marL="0" indent="0"/>
            <a:r>
              <a:rPr lang="cs-CZ" sz="2800" dirty="0" smtClean="0"/>
              <a:t> smazání dočasných souborů a </a:t>
            </a:r>
            <a:r>
              <a:rPr lang="cs-CZ" sz="2800" dirty="0" err="1" smtClean="0"/>
              <a:t>cookies</a:t>
            </a:r>
            <a:endParaRPr lang="cs-CZ" sz="2800" dirty="0" smtClean="0"/>
          </a:p>
          <a:p>
            <a:pPr marL="0" indent="0"/>
            <a:r>
              <a:rPr lang="cs-CZ" sz="2800" dirty="0" smtClean="0"/>
              <a:t> smazání dalších informací (</a:t>
            </a:r>
            <a:r>
              <a:rPr lang="cs-CZ" sz="2800" dirty="0" err="1" smtClean="0"/>
              <a:t>exif</a:t>
            </a:r>
            <a:r>
              <a:rPr lang="cs-CZ" sz="2800" dirty="0" smtClean="0"/>
              <a:t> z fotografií)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Uklízení po sobě - prohlížeče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9719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2767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Uklízení po sobě - počítač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Pro potřebu smazání informací obsažených v počítači je vhodné použít programy k tomu určené, mezi nejpoužívanější patří aplikace </a:t>
            </a:r>
            <a:r>
              <a:rPr lang="cs-CZ" sz="2800" b="1" dirty="0" err="1" smtClean="0"/>
              <a:t>CCleaner</a:t>
            </a:r>
            <a:r>
              <a:rPr lang="cs-CZ" sz="2800" dirty="0" smtClean="0"/>
              <a:t> (freeware).</a:t>
            </a:r>
          </a:p>
          <a:p>
            <a:pPr marL="0" indent="0">
              <a:buNone/>
            </a:pPr>
            <a:r>
              <a:rPr lang="cs-CZ" sz="2800" dirty="0" smtClean="0"/>
              <a:t>Aplikaci lze použít jako </a:t>
            </a:r>
            <a:r>
              <a:rPr lang="cs-CZ" sz="2800" b="1" dirty="0" smtClean="0"/>
              <a:t>portable</a:t>
            </a:r>
            <a:r>
              <a:rPr lang="cs-CZ" sz="2800" dirty="0" smtClean="0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799" y="1628800"/>
            <a:ext cx="4467641" cy="44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Uklízení po sobě - fotografie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Poslední dobou se začíná poukazovat na možnosti nových fotoaparátů ukládat do fotografií do EXIF informací údaje typu GPS souřadnic, datum a čas pořízení fotografie, fotoaparát typ, sériové číslo atd.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Kde opět tyto informace putují s fotografiemi Internetem ať už šířeny pomocí emailů, sociálních sítí.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err="1" smtClean="0"/>
              <a:t>Exif</a:t>
            </a:r>
            <a:r>
              <a:rPr lang="cs-CZ" sz="2800" dirty="0" smtClean="0"/>
              <a:t> jednoduše smažeme použitím příslušné aplikace</a:t>
            </a:r>
          </a:p>
          <a:p>
            <a:pPr marL="0" indent="0">
              <a:buNone/>
            </a:pPr>
            <a:r>
              <a:rPr lang="cs-CZ" sz="2800" dirty="0" smtClean="0"/>
              <a:t>například ze stránek </a:t>
            </a: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easyexifdelete.com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Uklízení po sobě - fotografie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Example of Exif Data in a 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848872" cy="527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Desatero bezpečného Internetu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Toto desatero bylo převzato z webu </a:t>
            </a: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bezpecnyinternet.cz</a:t>
            </a:r>
            <a:endParaRPr lang="cs-CZ" sz="2800" dirty="0" smtClean="0"/>
          </a:p>
          <a:p>
            <a:pPr marL="0" indent="0">
              <a:buNone/>
            </a:pPr>
            <a:endParaRPr lang="cs-CZ" sz="1000" b="1" dirty="0" smtClean="0"/>
          </a:p>
          <a:p>
            <a:pPr marL="514350" indent="-514350">
              <a:buAutoNum type="arabicPeriod"/>
            </a:pPr>
            <a:r>
              <a:rPr lang="pl-PL" sz="2800" dirty="0" smtClean="0"/>
              <a:t>Nedávej nikomu adresu ani telefon. Nevíš, kdo se skrývá za monitorem na druhé straně.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Neposílej nikomu, koho neznáš, svou fotografii a už vůbec ne intimní. Svou intimní fotku neposílej ani kamarádovi nebo kamarádce - nikdy nevíš, co s ní může někdy udělat.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Udržuj hesla (k e-mailu i jiné) v tajnosti, nesděluj je ani blízkému kamarádovi.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Desatero bezpečného Internetu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925144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cs-CZ" sz="2800" dirty="0" smtClean="0"/>
              <a:t>Nikdy neodpovídej na neslušné, hrubé nebo vulgární maily a vzkazy. Ignoruj je.</a:t>
            </a:r>
          </a:p>
          <a:p>
            <a:pPr marL="514350" indent="-514350">
              <a:buNone/>
            </a:pPr>
            <a:endParaRPr lang="cs-CZ" sz="1000" dirty="0" smtClean="0"/>
          </a:p>
          <a:p>
            <a:pPr marL="514350" indent="-514350">
              <a:buAutoNum type="arabicPeriod" startAt="5"/>
            </a:pPr>
            <a:r>
              <a:rPr lang="cs-CZ" sz="2800" dirty="0" smtClean="0"/>
              <a:t>Nedomlouvej si schůzku přes internet, aniž bys o tom řekl někomu jinému.</a:t>
            </a:r>
          </a:p>
          <a:p>
            <a:pPr marL="514350" indent="-514350">
              <a:buNone/>
            </a:pPr>
            <a:endParaRPr lang="cs-CZ" sz="1000" dirty="0" smtClean="0"/>
          </a:p>
          <a:p>
            <a:pPr marL="514350" indent="-514350">
              <a:buAutoNum type="arabicPeriod" startAt="6"/>
            </a:pPr>
            <a:r>
              <a:rPr lang="cs-CZ" sz="2800" dirty="0" smtClean="0"/>
              <a:t>Pokud narazíš na obrázek, video nebo e-mail, který tě šokuje, opusť webovou stránku.</a:t>
            </a:r>
          </a:p>
          <a:p>
            <a:pPr marL="514350" indent="-514350">
              <a:buNone/>
            </a:pPr>
            <a:endParaRPr lang="cs-CZ" sz="1000" dirty="0" smtClean="0"/>
          </a:p>
          <a:p>
            <a:pPr marL="514350" indent="-514350">
              <a:buNone/>
            </a:pPr>
            <a:r>
              <a:rPr lang="cs-CZ" sz="2800" dirty="0" smtClean="0"/>
              <a:t>7.	Svěř se dospělému/zkušenějšímu/policii, pokud tě stránky nebo něčí vzkazy uvedou do rozpaků, nebo tě dokonce vyděsí.</a:t>
            </a: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Desatero bezpečného Internetu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290892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cs-CZ" sz="2800" dirty="0" smtClean="0"/>
              <a:t>Nedej šanci virům. Neotevírej přílohu zprávy, která přišla z neznámé adresy.</a:t>
            </a:r>
          </a:p>
          <a:p>
            <a:pPr marL="514350" indent="-514350">
              <a:buNone/>
            </a:pPr>
            <a:endParaRPr lang="cs-CZ" sz="1000" dirty="0" smtClean="0"/>
          </a:p>
          <a:p>
            <a:pPr marL="514350" indent="-514350">
              <a:buAutoNum type="arabicPeriod" startAt="9"/>
            </a:pPr>
            <a:r>
              <a:rPr lang="cs-CZ" sz="2800" dirty="0" smtClean="0"/>
              <a:t>Nevěř každé informaci, kterou na internetu získáš.</a:t>
            </a:r>
          </a:p>
          <a:p>
            <a:pPr marL="514350" indent="-514350">
              <a:buNone/>
            </a:pPr>
            <a:endParaRPr lang="cs-CZ" sz="1000" dirty="0" smtClean="0"/>
          </a:p>
          <a:p>
            <a:pPr marL="514350" indent="-514350">
              <a:buNone/>
            </a:pPr>
            <a:r>
              <a:rPr lang="cs-CZ" sz="2800" dirty="0" smtClean="0"/>
              <a:t>10.	Když se s někým nechceš bavit, nebav se.</a:t>
            </a:r>
          </a:p>
          <a:p>
            <a:pPr marL="514350" indent="-514350">
              <a:buNone/>
            </a:pP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Základní otázky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Co chceme chránit?</a:t>
            </a:r>
          </a:p>
          <a:p>
            <a:pPr marL="0" indent="0"/>
            <a:r>
              <a:rPr lang="cs-CZ" sz="2800" dirty="0" smtClean="0"/>
              <a:t> zařízení - počítač/notebook/tablet/mobilní telefon/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disk/…</a:t>
            </a:r>
          </a:p>
          <a:p>
            <a:pPr marL="0" indent="0"/>
            <a:r>
              <a:rPr lang="cs-CZ" sz="2800" dirty="0" smtClean="0"/>
              <a:t> informace na našem zařízení uložená</a:t>
            </a:r>
          </a:p>
          <a:p>
            <a:pPr marL="0" indent="0"/>
            <a:r>
              <a:rPr lang="cs-CZ" sz="2800" dirty="0" smtClean="0"/>
              <a:t> informace uložené v Internetu</a:t>
            </a:r>
          </a:p>
          <a:p>
            <a:pPr marL="0" indent="0"/>
            <a:r>
              <a:rPr lang="cs-CZ" sz="2800" dirty="0" smtClean="0"/>
              <a:t> osobní citlivé informace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b="1" dirty="0" smtClean="0"/>
              <a:t>Proti komu chráníme?</a:t>
            </a:r>
          </a:p>
          <a:p>
            <a:pPr marL="0" indent="0"/>
            <a:r>
              <a:rPr lang="cs-CZ" sz="2800" dirty="0" smtClean="0"/>
              <a:t> hacker, virus</a:t>
            </a:r>
          </a:p>
          <a:p>
            <a:pPr marL="0" indent="0"/>
            <a:r>
              <a:rPr lang="cs-CZ" sz="2800" dirty="0" smtClean="0"/>
              <a:t> cizí lidé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Bezpečnost z pohledu zákona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Bezpečnost v Internetu a i na počítači, musíme dodržovat i podle zákonů ČR, EU a jiných…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Mezi základní patří:</a:t>
            </a:r>
          </a:p>
          <a:p>
            <a:pPr marL="0" indent="0"/>
            <a:r>
              <a:rPr lang="cs-CZ" sz="2800" dirty="0" smtClean="0"/>
              <a:t> ochrana osobních údajů</a:t>
            </a:r>
          </a:p>
          <a:p>
            <a:pPr marL="0" indent="0"/>
            <a:r>
              <a:rPr lang="cs-CZ" sz="2800" dirty="0" smtClean="0"/>
              <a:t> autorská práva</a:t>
            </a:r>
          </a:p>
          <a:p>
            <a:pPr marL="0" indent="0"/>
            <a:r>
              <a:rPr lang="cs-CZ" sz="2800" dirty="0" smtClean="0"/>
              <a:t> dětská pornografie</a:t>
            </a:r>
          </a:p>
        </p:txBody>
      </p:sp>
      <p:pic>
        <p:nvPicPr>
          <p:cNvPr id="39938" name="Picture 2" descr="http://img.mf.cz/604/059/2-paragra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04800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Etické zásady a doporučení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Nikdy nepředávejte své či cizí osobní údaje, ani jiné údaje osobě, kterou neznáte. Může se jednat o sociální inženýrství.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Dále se snažte vyvarovat zbytečnému násilí a souhlasem s mylnými názory, nikdy nevíte kdo čte a poslouchá.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Internet není, nebyl a nikdy nebude anonymní</a:t>
            </a:r>
            <a:r>
              <a:rPr lang="cs-CZ" sz="2800" b="1" dirty="0" smtClean="0">
                <a:solidFill>
                  <a:srgbClr val="FF0000"/>
                </a:solidFill>
              </a:rPr>
              <a:t>. Stejně tak není, nebyl a nikdy nebude BEZPEČNÝ.</a:t>
            </a:r>
            <a:endParaRPr lang="cs-CZ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139952" y="5357826"/>
            <a:ext cx="4618270" cy="118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 Marek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marek@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kfbz.cz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Krajská knihovna Františka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Bartoše ve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Zlíně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297" y="4110186"/>
            <a:ext cx="32289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Postup zabezpečení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b="1" dirty="0" smtClean="0"/>
              <a:t>Prevence </a:t>
            </a:r>
            <a:r>
              <a:rPr lang="cs-CZ" sz="2800" dirty="0" smtClean="0"/>
              <a:t>– ochrana před riziky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Detekce </a:t>
            </a:r>
            <a:r>
              <a:rPr lang="cs-CZ" sz="2800" dirty="0" smtClean="0"/>
              <a:t>– odhalení hrozícího rizika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Náprava </a:t>
            </a:r>
            <a:r>
              <a:rPr lang="cs-CZ" sz="2800" dirty="0" smtClean="0"/>
              <a:t>– odstranění rizika</a:t>
            </a:r>
          </a:p>
          <a:p>
            <a:pPr marL="514350" indent="-514350">
              <a:buAutoNum type="arabicPeriod"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Tyto 3 body jsou stálým „kolotočem“ jak být a zůstat v bezpečí jak v Internetu tak mít zabezpečen svůj počítač, svá data a informace.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fyzický přístup (zamykání, hesla, šifry)</a:t>
            </a:r>
          </a:p>
          <a:p>
            <a:r>
              <a:rPr lang="cs-CZ" sz="2800" dirty="0" smtClean="0"/>
              <a:t>aktualizovaný operační systém (Windows – automat)</a:t>
            </a:r>
          </a:p>
          <a:p>
            <a:r>
              <a:rPr lang="cs-CZ" sz="2800" dirty="0" smtClean="0"/>
              <a:t>antivirový program (legální, aktualizovaný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zálohování dat</a:t>
            </a:r>
          </a:p>
          <a:p>
            <a:r>
              <a:rPr lang="cs-CZ" sz="2800" dirty="0" smtClean="0"/>
              <a:t>povědomí </a:t>
            </a:r>
            <a:r>
              <a:rPr lang="cs-CZ" sz="2800" dirty="0" smtClean="0"/>
              <a:t>o tom </a:t>
            </a:r>
            <a:r>
              <a:rPr lang="cs-CZ" sz="2800" b="1" dirty="0" smtClean="0"/>
              <a:t>„co to po mě chce“</a:t>
            </a:r>
          </a:p>
          <a:p>
            <a:r>
              <a:rPr lang="cs-CZ" sz="2800" dirty="0" smtClean="0"/>
              <a:t>určitá </a:t>
            </a:r>
            <a:r>
              <a:rPr lang="cs-CZ" sz="2800" dirty="0" smtClean="0"/>
              <a:t>míra paranoie</a:t>
            </a:r>
          </a:p>
          <a:p>
            <a:r>
              <a:rPr lang="cs-CZ" sz="2800" dirty="0" smtClean="0"/>
              <a:t>profesionální </a:t>
            </a:r>
            <a:r>
              <a:rPr lang="cs-CZ" sz="2800" dirty="0" smtClean="0"/>
              <a:t>přístup (poradenství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</p:txBody>
      </p:sp>
      <p:pic>
        <p:nvPicPr>
          <p:cNvPr id="16385" name="Picture 1" descr="d:\marek\Plocha\shutterstock_183804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861048"/>
            <a:ext cx="2511152" cy="251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- hesla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Je vhodné si zvolit </a:t>
            </a:r>
            <a:r>
              <a:rPr lang="cs-CZ" sz="2800" b="1" dirty="0" smtClean="0"/>
              <a:t>různá hesla pro různé přístupy </a:t>
            </a:r>
            <a:r>
              <a:rPr lang="cs-CZ" sz="2800" dirty="0" smtClean="0"/>
              <a:t>a aplikace? Nebo mít jen jedno univerzální?</a:t>
            </a:r>
          </a:p>
          <a:p>
            <a:pPr marL="0" indent="0">
              <a:buNone/>
            </a:pPr>
            <a:r>
              <a:rPr lang="cs-CZ" sz="2800" dirty="0" smtClean="0"/>
              <a:t>Můžeme si svá </a:t>
            </a:r>
            <a:r>
              <a:rPr lang="cs-CZ" sz="2800" b="1" dirty="0" smtClean="0"/>
              <a:t>hesla zvolit i podle úrovně</a:t>
            </a:r>
            <a:r>
              <a:rPr lang="cs-CZ" sz="2800" dirty="0" smtClean="0"/>
              <a:t> informací, které jimi chráníme.</a:t>
            </a:r>
          </a:p>
          <a:p>
            <a:pPr marL="0" indent="0">
              <a:buNone/>
            </a:pPr>
            <a:r>
              <a:rPr lang="cs-CZ" sz="2800" b="1" dirty="0" smtClean="0"/>
              <a:t>Jak složité má heslo být?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Pozor na některé znaky!</a:t>
            </a:r>
          </a:p>
          <a:p>
            <a:pPr marL="0" indent="0">
              <a:buNone/>
            </a:pPr>
            <a:r>
              <a:rPr lang="cs-CZ" sz="2800" b="1" dirty="0" smtClean="0"/>
              <a:t>Jak dlouhé má být heslo?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6 – 8 znaků.</a:t>
            </a:r>
          </a:p>
          <a:p>
            <a:pPr marL="0" indent="0">
              <a:buNone/>
            </a:pPr>
            <a:r>
              <a:rPr lang="cs-CZ" sz="2800" b="1" dirty="0" smtClean="0"/>
              <a:t>Jak neztratit heslo? </a:t>
            </a:r>
            <a:r>
              <a:rPr lang="cs-CZ" sz="2800" dirty="0" smtClean="0"/>
              <a:t>Zápisníček – knihovna, mobilní telefon.</a:t>
            </a:r>
          </a:p>
        </p:txBody>
      </p:sp>
      <p:pic>
        <p:nvPicPr>
          <p:cNvPr id="15362" name="Picture 2" descr="http://img.abicko.cz/img/5/article/971688_heslo-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148" y="3140968"/>
            <a:ext cx="344233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- šifrování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K zašifrování dat můžeme použít volně dostupné a vysoce funkční aplikace. Příkladem takových aplikací může být program </a:t>
            </a:r>
            <a:r>
              <a:rPr lang="cs-CZ" sz="2800" b="1" dirty="0" err="1" smtClean="0"/>
              <a:t>TrueCrypt</a:t>
            </a:r>
            <a:r>
              <a:rPr lang="cs-CZ" sz="2800" dirty="0" smtClean="0"/>
              <a:t> (</a:t>
            </a:r>
            <a:r>
              <a:rPr lang="cs-CZ" sz="2800" dirty="0" smtClean="0">
                <a:hlinkClick r:id="rId2"/>
              </a:rPr>
              <a:t>www.</a:t>
            </a:r>
            <a:r>
              <a:rPr lang="cs-CZ" sz="2800" dirty="0" err="1" smtClean="0">
                <a:hlinkClick r:id="rId2"/>
              </a:rPr>
              <a:t>truecrypt.org</a:t>
            </a:r>
            <a:r>
              <a:rPr lang="cs-CZ" sz="2800" dirty="0" smtClean="0"/>
              <a:t>)</a:t>
            </a:r>
          </a:p>
        </p:txBody>
      </p:sp>
      <p:pic>
        <p:nvPicPr>
          <p:cNvPr id="5" name="Picture 2" descr="http://media.idownloadblog.com/wp-content/uploads/2012/12/YouTube-for-iOS-app-icon-full-siz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87266"/>
            <a:ext cx="1785950" cy="17859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39816" y="3944456"/>
            <a:ext cx="6361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Videoukázka</a:t>
            </a:r>
            <a:r>
              <a:rPr lang="cs-CZ" sz="2800" dirty="0" smtClean="0"/>
              <a:t> instalace a nastavení aplikace</a:t>
            </a:r>
          </a:p>
          <a:p>
            <a:r>
              <a:rPr lang="cs-CZ" sz="2800" dirty="0" err="1" smtClean="0"/>
              <a:t>TrueCrypt</a:t>
            </a:r>
            <a:r>
              <a:rPr lang="cs-CZ" sz="2800" dirty="0" smtClean="0"/>
              <a:t> na PC s Windows 7.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- aktualizace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Velice důležitým prvkem pro zabezpečení našeho počítače je pravidelná aktualizace operačního systému a nainstalovaných aplikací.</a:t>
            </a:r>
          </a:p>
        </p:txBody>
      </p:sp>
      <p:pic>
        <p:nvPicPr>
          <p:cNvPr id="11266" name="Picture 2" descr="https://s3.amazonaws.com/images.healthypasswords.com/PatchTuesday_Windows7_WindowsUpdate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4608512" cy="3064092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478" y="2708920"/>
            <a:ext cx="278693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65104"/>
            <a:ext cx="2345432" cy="179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Zabezpečení počítače - antivirus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Naprosto nezbytným doplňkem počítače je antivirový program. Ten má za úkol zajistit, aby se v počítači nespustil virový kód.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Je potřeba poznamenat, že antivirový program funguje ve všech 3 fázích našeho „kolotoče zabezpečení“.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 smtClean="0"/>
              <a:t>Je potřeba si uvědomit, že antivirový program není všemocný a má své limity (omezení).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b="1" dirty="0" smtClean="0"/>
              <a:t>Nejznámější antiviry:</a:t>
            </a:r>
            <a:r>
              <a:rPr lang="cs-CZ" sz="2800" dirty="0" smtClean="0"/>
              <a:t> Symantec, </a:t>
            </a:r>
            <a:r>
              <a:rPr lang="cs-CZ" sz="2800" dirty="0" err="1" smtClean="0"/>
              <a:t>Eset</a:t>
            </a:r>
            <a:r>
              <a:rPr lang="cs-CZ" sz="2800" dirty="0" smtClean="0"/>
              <a:t>, </a:t>
            </a:r>
            <a:r>
              <a:rPr lang="cs-CZ" sz="2800" dirty="0" err="1" smtClean="0"/>
              <a:t>Avast</a:t>
            </a:r>
            <a:r>
              <a:rPr lang="cs-CZ" sz="2800" dirty="0" smtClean="0"/>
              <a:t>, </a:t>
            </a:r>
            <a:r>
              <a:rPr lang="cs-CZ" sz="2800" dirty="0" err="1" smtClean="0"/>
              <a:t>McAfee</a:t>
            </a:r>
            <a:r>
              <a:rPr lang="cs-CZ" sz="2800" dirty="0" smtClean="0"/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1307</Words>
  <Application>Microsoft Office PowerPoint</Application>
  <PresentationFormat>Předvádění na obrazovce (4:3)</PresentationFormat>
  <Paragraphs>185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Bezpečnost v Internetu</vt:lpstr>
      <vt:lpstr>Bezpečný Internet - pojmy</vt:lpstr>
      <vt:lpstr>Základní otázky</vt:lpstr>
      <vt:lpstr>Postup zabezpečení</vt:lpstr>
      <vt:lpstr>Zabezpečení počítače</vt:lpstr>
      <vt:lpstr>Zabezpečení počítače - hesla</vt:lpstr>
      <vt:lpstr>Zabezpečení počítače - šifrování</vt:lpstr>
      <vt:lpstr>Zabezpečení počítače - aktualizace</vt:lpstr>
      <vt:lpstr>Zabezpečení počítače - antivirus</vt:lpstr>
      <vt:lpstr>Zabezpečení počítače - antivirus</vt:lpstr>
      <vt:lpstr>Zabezpečení počítače - antivirus</vt:lpstr>
      <vt:lpstr>Zabezpečení počítače – záloha dat</vt:lpstr>
      <vt:lpstr>Zabezpečení počítače - když nevím</vt:lpstr>
      <vt:lpstr>Výběr prohlížeče webových stránek</vt:lpstr>
      <vt:lpstr>Nastavení prohlížeče</vt:lpstr>
      <vt:lpstr>Bezpečné prohlížení webů</vt:lpstr>
      <vt:lpstr>Bezpečné prohlížení webů</vt:lpstr>
      <vt:lpstr>Bezpečné prohlížení webů</vt:lpstr>
      <vt:lpstr>Bezpečné prohlížení webů - phishing</vt:lpstr>
      <vt:lpstr>Online komunikace</vt:lpstr>
      <vt:lpstr>Online komunikace - Facebook</vt:lpstr>
      <vt:lpstr>Uklízení po sobě</vt:lpstr>
      <vt:lpstr>Uklízení po sobě - prohlížeče</vt:lpstr>
      <vt:lpstr>Uklízení po sobě - počítač</vt:lpstr>
      <vt:lpstr>Uklízení po sobě - fotografie</vt:lpstr>
      <vt:lpstr>Uklízení po sobě - fotografie</vt:lpstr>
      <vt:lpstr>Desatero bezpečného Internetu</vt:lpstr>
      <vt:lpstr>Desatero bezpečného Internetu</vt:lpstr>
      <vt:lpstr>Desatero bezpečného Internetu</vt:lpstr>
      <vt:lpstr>Bezpečnost z pohledu zákona</vt:lpstr>
      <vt:lpstr>Etické zásady a doporučení</vt:lpstr>
      <vt:lpstr>Děkuji za pozornost</vt:lpstr>
    </vt:vector>
  </TitlesOfParts>
  <Company>KKFB, po.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Elektonické čtečky - ebooky</dc:title>
  <dc:creator>Jan Marek</dc:creator>
  <cp:lastModifiedBy>Jan Marek</cp:lastModifiedBy>
  <cp:revision>127</cp:revision>
  <dcterms:created xsi:type="dcterms:W3CDTF">2013-06-05T04:39:44Z</dcterms:created>
  <dcterms:modified xsi:type="dcterms:W3CDTF">2014-05-15T04:48:13Z</dcterms:modified>
</cp:coreProperties>
</file>