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648747-EA93-4952-BFDE-DF8840B720E9}" type="datetimeFigureOut">
              <a:rPr lang="cs-CZ" smtClean="0"/>
              <a:t>5. 6. 2014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1064913-4CC6-4B27-BDED-99E5661D0716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cfDGu42K9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Autorská pohádka</a:t>
            </a:r>
            <a:b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 české literatuře</a:t>
            </a:r>
            <a:endParaRPr lang="cs-C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6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Radůza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Čáp </a:t>
            </a:r>
            <a:r>
              <a:rPr lang="cs-CZ" dirty="0" err="1" smtClean="0"/>
              <a:t>nejni</a:t>
            </a:r>
            <a:r>
              <a:rPr lang="cs-CZ" dirty="0" smtClean="0"/>
              <a:t> kondor (Baobab, 2011)</a:t>
            </a:r>
          </a:p>
          <a:p>
            <a:pPr lvl="1"/>
            <a:r>
              <a:rPr lang="cs-CZ" dirty="0" smtClean="0"/>
              <a:t>Snaha o dětský pohled, ale kniha spíš pro dospělé</a:t>
            </a:r>
          </a:p>
          <a:p>
            <a:pPr lvl="8"/>
            <a:r>
              <a:rPr lang="cs-CZ" dirty="0" smtClean="0"/>
              <a:t>Ilustrace Dagmar Urbánková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38" y="3140968"/>
            <a:ext cx="2095500" cy="3314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76794"/>
            <a:ext cx="4352111" cy="32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Tatínkovské</a:t>
            </a:r>
            <a:r>
              <a:rPr lang="cs-CZ" dirty="0" smtClean="0"/>
              <a:t>“ pohádky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Arnošt </a:t>
            </a:r>
            <a:r>
              <a:rPr lang="cs-CZ" dirty="0" err="1" smtClean="0"/>
              <a:t>Goldflam</a:t>
            </a:r>
            <a:r>
              <a:rPr lang="cs-CZ" dirty="0" smtClean="0"/>
              <a:t> – Tatínek není k zahození</a:t>
            </a:r>
          </a:p>
          <a:p>
            <a:pPr lvl="1"/>
            <a:r>
              <a:rPr lang="cs-CZ" dirty="0" smtClean="0"/>
              <a:t>(Nakladatelství Andrej Šťastný, 2004)</a:t>
            </a:r>
          </a:p>
          <a:p>
            <a:pPr lvl="1"/>
            <a:r>
              <a:rPr lang="cs-CZ" dirty="0" smtClean="0"/>
              <a:t>ML 2005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4005064"/>
            <a:ext cx="2038350" cy="2238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3797594" cy="25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5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Tatínkovské</a:t>
            </a:r>
            <a:r>
              <a:rPr lang="cs-CZ" dirty="0" smtClean="0"/>
              <a:t>“ pohádky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Zdeněk Svěrák – Tatínku, ta se ti povedla</a:t>
            </a:r>
          </a:p>
          <a:p>
            <a:pPr lvl="1"/>
            <a:r>
              <a:rPr lang="cs-CZ" dirty="0" smtClean="0"/>
              <a:t>(Albatros, 2005)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enderové rozdělení úloh v rodině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45024"/>
            <a:ext cx="3793604" cy="24215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92364"/>
            <a:ext cx="2667622" cy="35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2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Tatínkovské</a:t>
            </a:r>
            <a:r>
              <a:rPr lang="cs-CZ" dirty="0" smtClean="0"/>
              <a:t>“ pohádky – další tipy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Ludvík Středa – </a:t>
            </a:r>
            <a:r>
              <a:rPr lang="cs-CZ" i="1" dirty="0" smtClean="0"/>
              <a:t>Tatínkovy pohádky </a:t>
            </a:r>
            <a:r>
              <a:rPr lang="cs-CZ" dirty="0" smtClean="0"/>
              <a:t>(1997)</a:t>
            </a:r>
          </a:p>
          <a:p>
            <a:pPr lvl="1"/>
            <a:r>
              <a:rPr lang="cs-CZ" dirty="0" smtClean="0"/>
              <a:t>První čtení, holčička miluje pohádky svého táty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Arnošt </a:t>
            </a:r>
            <a:r>
              <a:rPr lang="cs-CZ" dirty="0" err="1" smtClean="0"/>
              <a:t>Goldflam</a:t>
            </a:r>
            <a:r>
              <a:rPr lang="cs-CZ" dirty="0" smtClean="0"/>
              <a:t> – </a:t>
            </a:r>
            <a:r>
              <a:rPr lang="cs-CZ" i="1" dirty="0" smtClean="0"/>
              <a:t>Tatínek 002 </a:t>
            </a:r>
            <a:r>
              <a:rPr lang="cs-CZ" dirty="0" smtClean="0"/>
              <a:t>(2006)</a:t>
            </a:r>
          </a:p>
          <a:p>
            <a:pPr lvl="1"/>
            <a:r>
              <a:rPr lang="cs-CZ" dirty="0" smtClean="0"/>
              <a:t>volné pokračování knihy Tatínek není k zahození</a:t>
            </a:r>
          </a:p>
          <a:p>
            <a:pPr lvl="1"/>
            <a:endParaRPr lang="cs-CZ" dirty="0"/>
          </a:p>
          <a:p>
            <a:r>
              <a:rPr lang="cs-CZ" dirty="0" smtClean="0"/>
              <a:t>Reiner, </a:t>
            </a:r>
            <a:r>
              <a:rPr lang="cs-CZ" dirty="0" err="1" smtClean="0"/>
              <a:t>Šrut</a:t>
            </a:r>
            <a:r>
              <a:rPr lang="cs-CZ" dirty="0" smtClean="0"/>
              <a:t>, </a:t>
            </a:r>
            <a:r>
              <a:rPr lang="cs-CZ" dirty="0" err="1" smtClean="0"/>
              <a:t>Viewegh</a:t>
            </a:r>
            <a:r>
              <a:rPr lang="cs-CZ" dirty="0" smtClean="0"/>
              <a:t> – </a:t>
            </a:r>
            <a:r>
              <a:rPr lang="cs-CZ" i="1" dirty="0" smtClean="0"/>
              <a:t>Tři tatínci a maminka</a:t>
            </a:r>
          </a:p>
          <a:p>
            <a:pPr lvl="1"/>
            <a:r>
              <a:rPr lang="cs-CZ" dirty="0" smtClean="0"/>
              <a:t>Nefunkční kniha X zajímavý projekt (ale ne pro děti)</a:t>
            </a:r>
          </a:p>
          <a:p>
            <a:pPr marL="402336" lvl="1" indent="0">
              <a:buNone/>
            </a:pPr>
            <a:endParaRPr lang="cs-CZ" dirty="0"/>
          </a:p>
          <a:p>
            <a:pPr marL="402336" lvl="1" indent="0">
              <a:buNone/>
            </a:pPr>
            <a:r>
              <a:rPr lang="cs-CZ" dirty="0" smtClean="0"/>
              <a:t>Lenka Rožnovská – </a:t>
            </a:r>
            <a:r>
              <a:rPr lang="cs-CZ" i="1" dirty="0" smtClean="0"/>
              <a:t>Tatínku, nezlob!</a:t>
            </a:r>
          </a:p>
          <a:p>
            <a:pPr marL="402336" lvl="1" indent="0">
              <a:buNone/>
            </a:pPr>
            <a:r>
              <a:rPr lang="cs-CZ" dirty="0"/>
              <a:t>	</a:t>
            </a:r>
            <a:r>
              <a:rPr lang="cs-CZ" dirty="0" smtClean="0"/>
              <a:t>nonsens, bláznivé příhody rodiny Všetečkových, jazykový humor</a:t>
            </a:r>
          </a:p>
        </p:txBody>
      </p:sp>
    </p:spTree>
    <p:extLst>
      <p:ext uri="{BB962C8B-B14F-4D97-AF65-F5344CB8AC3E}">
        <p14:creationId xmlns:p14="http://schemas.microsoft.com/office/powerpoint/2010/main" val="237791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Markéta Pilátová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Víla </a:t>
            </a:r>
            <a:r>
              <a:rPr lang="cs-CZ" dirty="0" err="1" smtClean="0"/>
              <a:t>Vivivíla</a:t>
            </a:r>
            <a:r>
              <a:rPr lang="cs-CZ" dirty="0" smtClean="0"/>
              <a:t> a stíny zvířat (Nakl. LN, 2009)</a:t>
            </a:r>
          </a:p>
          <a:p>
            <a:r>
              <a:rPr lang="cs-CZ" dirty="0" smtClean="0"/>
              <a:t>Víla </a:t>
            </a:r>
            <a:r>
              <a:rPr lang="cs-CZ" dirty="0" err="1" smtClean="0"/>
              <a:t>Vivivíla</a:t>
            </a:r>
            <a:r>
              <a:rPr lang="cs-CZ" dirty="0" smtClean="0"/>
              <a:t> a Piráti jižního moře (Nakl. LN, 2010)</a:t>
            </a:r>
          </a:p>
          <a:p>
            <a:pPr lvl="1"/>
            <a:r>
              <a:rPr lang="cs-CZ" dirty="0" smtClean="0"/>
              <a:t>víla punkerka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12" y="188640"/>
            <a:ext cx="2507929" cy="14086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86" y="3209390"/>
            <a:ext cx="3305530" cy="33615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23812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Pavel </a:t>
            </a:r>
            <a:r>
              <a:rPr lang="cs-CZ" dirty="0" err="1" smtClean="0"/>
              <a:t>Šrut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fenomén </a:t>
            </a:r>
            <a:r>
              <a:rPr lang="cs-CZ" dirty="0" err="1" smtClean="0"/>
              <a:t>Lichožrouti</a:t>
            </a:r>
            <a:r>
              <a:rPr lang="cs-CZ" dirty="0" smtClean="0"/>
              <a:t> (2008; 2010; 2013)</a:t>
            </a:r>
            <a:endParaRPr lang="cs-CZ" dirty="0"/>
          </a:p>
          <a:p>
            <a:r>
              <a:rPr lang="cs-CZ" dirty="0" smtClean="0"/>
              <a:t>Pan Kdybych hledá kamaráda (2009)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73016"/>
            <a:ext cx="3001516" cy="30015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33" y="3900459"/>
            <a:ext cx="2170155" cy="24157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262773" cy="31987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98" y="2676872"/>
            <a:ext cx="2381250" cy="3200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33" y="116632"/>
            <a:ext cx="2281799" cy="13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„</a:t>
            </a:r>
            <a:r>
              <a:rPr lang="cs-CZ" i="1" dirty="0" err="1"/>
              <a:t>Lichožrouti</a:t>
            </a:r>
            <a:r>
              <a:rPr lang="cs-CZ" i="1" dirty="0"/>
              <a:t> nejsou žádné pohádkové bytosti, skřítci nebo permoníci, kteří jsou vlastně výplodem lidské fantazie. </a:t>
            </a:r>
            <a:r>
              <a:rPr lang="cs-CZ" i="1" dirty="0" err="1"/>
              <a:t>Lichožrouti</a:t>
            </a:r>
            <a:r>
              <a:rPr lang="cs-CZ" i="1" dirty="0"/>
              <a:t> však reálně existují, žijí v každé domácnosti. Poznáme to podle toho, že každé ráno máme o jednu ponožku méně. Ale protože </a:t>
            </a:r>
            <a:r>
              <a:rPr lang="cs-CZ" i="1" dirty="0" err="1"/>
              <a:t>ponožkožrouti</a:t>
            </a:r>
            <a:r>
              <a:rPr lang="cs-CZ" i="1" dirty="0"/>
              <a:t> žerou vždy jen jednu z páru, nesou název </a:t>
            </a:r>
            <a:r>
              <a:rPr lang="cs-CZ" i="1" dirty="0" err="1"/>
              <a:t>Lichožrouti</a:t>
            </a:r>
            <a:r>
              <a:rPr lang="cs-CZ" i="1" dirty="0"/>
              <a:t>,"</a:t>
            </a:r>
            <a:r>
              <a:rPr lang="cs-CZ" dirty="0"/>
              <a:t> osvětlil spisovatel Pavel </a:t>
            </a:r>
            <a:r>
              <a:rPr lang="cs-CZ" dirty="0" err="1"/>
              <a:t>Šrut</a:t>
            </a:r>
            <a:r>
              <a:rPr lang="cs-CZ" dirty="0"/>
              <a:t> v rozhovoru pro ČT24. </a:t>
            </a:r>
            <a:endParaRPr lang="cs-CZ" dirty="0" smtClean="0"/>
          </a:p>
          <a:p>
            <a:endParaRPr lang="cs-CZ" dirty="0"/>
          </a:p>
          <a:p>
            <a:r>
              <a:rPr lang="cs-CZ" sz="2100" dirty="0"/>
              <a:t>Odkaz navíc: </a:t>
            </a:r>
            <a:r>
              <a:rPr lang="cs-CZ" sz="2100" dirty="0">
                <a:hlinkClick r:id="rId2"/>
              </a:rPr>
              <a:t>http://</a:t>
            </a:r>
            <a:r>
              <a:rPr lang="cs-CZ" sz="2100" dirty="0" smtClean="0">
                <a:hlinkClick r:id="rId2"/>
              </a:rPr>
              <a:t>www.youtube.com/watch?v=mcfDGu42K9g</a:t>
            </a:r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5352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Nikl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7378" y="1136712"/>
            <a:ext cx="7498080" cy="4800600"/>
          </a:xfrm>
        </p:spPr>
        <p:txBody>
          <a:bodyPr/>
          <a:lstStyle/>
          <a:p>
            <a:r>
              <a:rPr lang="cs-CZ" sz="2400" dirty="0" smtClean="0"/>
              <a:t>Pohádka o </a:t>
            </a:r>
            <a:r>
              <a:rPr lang="cs-CZ" sz="2400" dirty="0" err="1" smtClean="0"/>
              <a:t>Rybitince</a:t>
            </a:r>
            <a:r>
              <a:rPr lang="cs-CZ" sz="2400" dirty="0" smtClean="0"/>
              <a:t> (</a:t>
            </a:r>
            <a:r>
              <a:rPr lang="cs-CZ" sz="2400" dirty="0" err="1" smtClean="0"/>
              <a:t>Meander</a:t>
            </a:r>
            <a:r>
              <a:rPr lang="cs-CZ" sz="2400" dirty="0" smtClean="0"/>
              <a:t>, 2008)</a:t>
            </a:r>
          </a:p>
          <a:p>
            <a:r>
              <a:rPr lang="cs-CZ" sz="2400" dirty="0" smtClean="0"/>
              <a:t>Pohádka o </a:t>
            </a:r>
            <a:r>
              <a:rPr lang="cs-CZ" sz="2400" dirty="0" err="1" smtClean="0"/>
              <a:t>Rybabě</a:t>
            </a:r>
            <a:r>
              <a:rPr lang="cs-CZ" sz="2400" dirty="0" smtClean="0"/>
              <a:t> a Mořské duši (</a:t>
            </a:r>
            <a:r>
              <a:rPr lang="cs-CZ" sz="2400" dirty="0" err="1" smtClean="0"/>
              <a:t>Meander</a:t>
            </a:r>
            <a:r>
              <a:rPr lang="cs-CZ" sz="2400" dirty="0" smtClean="0"/>
              <a:t>, 2002)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1733178" cy="17331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05064"/>
            <a:ext cx="5421283" cy="2757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16224"/>
            <a:ext cx="2993098" cy="24208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24036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Nikl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Lingvistické pohádky (</a:t>
            </a:r>
            <a:r>
              <a:rPr lang="cs-CZ" sz="2400" dirty="0" err="1" smtClean="0"/>
              <a:t>Meander</a:t>
            </a:r>
            <a:r>
              <a:rPr lang="cs-CZ" sz="2400" dirty="0" smtClean="0"/>
              <a:t>, 2006)</a:t>
            </a:r>
          </a:p>
          <a:p>
            <a:pPr lvl="1"/>
            <a:r>
              <a:rPr lang="cs-CZ" sz="2000" dirty="0" smtClean="0"/>
              <a:t>jazyková ekvilibristika</a:t>
            </a:r>
          </a:p>
          <a:p>
            <a:pPr lvl="1"/>
            <a:r>
              <a:rPr lang="cs-CZ" sz="2000" dirty="0" smtClean="0"/>
              <a:t>hříčky, nonsens, neotřelost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4392488" cy="37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6976948" cy="6221482"/>
          </a:xfrm>
        </p:spPr>
      </p:pic>
    </p:spTree>
    <p:extLst>
      <p:ext uri="{BB962C8B-B14F-4D97-AF65-F5344CB8AC3E}">
        <p14:creationId xmlns:p14="http://schemas.microsoft.com/office/powerpoint/2010/main" val="351058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pohádka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Čeňková (2006): „Autorská pohádka je umělý příběh s pohádkovými rysy – nejčastěji kouzelnými prvky – určený zpravidla dětem.“</a:t>
            </a:r>
          </a:p>
          <a:p>
            <a:endParaRPr lang="cs-CZ" dirty="0"/>
          </a:p>
          <a:p>
            <a:r>
              <a:rPr lang="cs-CZ" dirty="0" smtClean="0"/>
              <a:t>Otázky: Kde začíná umělecký text a kde končí adaptace lidového motivu? Co je ještě pohádka a co už je fantasy?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77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Zdeněk Karel Slabý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Nedokončené pohádky (Portál, 2009)</a:t>
            </a:r>
          </a:p>
          <a:p>
            <a:pPr lvl="1"/>
            <a:r>
              <a:rPr lang="cs-CZ" dirty="0" smtClean="0"/>
              <a:t>hra a hravost</a:t>
            </a:r>
          </a:p>
          <a:p>
            <a:pPr lvl="1"/>
            <a:r>
              <a:rPr lang="cs-CZ" dirty="0" smtClean="0"/>
              <a:t>možnost dokončovat příběhy a konfrontovat nápady dětí s nápady autora</a:t>
            </a:r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4153644" cy="28175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22687"/>
            <a:ext cx="18478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0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Knihy s „přidanou hodnotou“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velký fenomén současnosti – vytvářet neotřelé přílohy knih</a:t>
            </a:r>
            <a:endParaRPr lang="cs-CZ" dirty="0"/>
          </a:p>
          <a:p>
            <a:r>
              <a:rPr lang="cs-CZ" sz="2800" dirty="0" err="1" smtClean="0"/>
              <a:t>např</a:t>
            </a:r>
            <a:r>
              <a:rPr lang="cs-CZ" sz="2800" dirty="0" smtClean="0"/>
              <a:t>:  Olga Černá - Kouzelná baterka (Baobab, 2003; </a:t>
            </a:r>
            <a:r>
              <a:rPr lang="cs-CZ" sz="2800" dirty="0" err="1" smtClean="0"/>
              <a:t>ilustr</a:t>
            </a:r>
            <a:r>
              <a:rPr lang="cs-CZ" sz="2800" dirty="0" smtClean="0"/>
              <a:t>. Michaela </a:t>
            </a:r>
            <a:r>
              <a:rPr lang="cs-CZ" sz="2800" dirty="0" err="1" smtClean="0"/>
              <a:t>Kukovičová</a:t>
            </a:r>
            <a:r>
              <a:rPr lang="cs-CZ" sz="2800" dirty="0" smtClean="0"/>
              <a:t>)</a:t>
            </a:r>
          </a:p>
          <a:p>
            <a:pPr lvl="1"/>
            <a:r>
              <a:rPr lang="cs-CZ" sz="2000" dirty="0" err="1" smtClean="0"/>
              <a:t>miniknížka</a:t>
            </a:r>
            <a:r>
              <a:rPr lang="cs-CZ" sz="2000" dirty="0" smtClean="0"/>
              <a:t> (dětská promítačka) jako příloha </a:t>
            </a:r>
            <a:r>
              <a:rPr lang="cs-CZ" sz="2000" dirty="0" smtClean="0">
                <a:sym typeface="Wingdings" pitchFamily="2" charset="2"/>
              </a:rPr>
              <a:t> umožňuje rozpohybovat jednoho z hlavních hrdinů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93880"/>
            <a:ext cx="1909986" cy="19099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0735"/>
            <a:ext cx="3744416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1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Knihy s „přidanou hodnotou“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Jan Hlaváč – Krtčí výlety (Baobab, 2006; </a:t>
            </a:r>
            <a:r>
              <a:rPr lang="cs-CZ" dirty="0" err="1" smtClean="0"/>
              <a:t>ilustr</a:t>
            </a:r>
            <a:r>
              <a:rPr lang="cs-CZ" dirty="0" smtClean="0"/>
              <a:t>. Jitka Petrová)</a:t>
            </a:r>
          </a:p>
          <a:p>
            <a:pPr lvl="1"/>
            <a:r>
              <a:rPr lang="cs-CZ" dirty="0" smtClean="0"/>
              <a:t>součástí knihy je CD s počítačovou hrou</a:t>
            </a:r>
          </a:p>
          <a:p>
            <a:pPr marL="402336" lvl="1" indent="0">
              <a:buNone/>
            </a:pPr>
            <a:endParaRPr lang="cs-CZ" dirty="0" smtClean="0"/>
          </a:p>
          <a:p>
            <a:pPr marL="402336" lvl="1" indent="0">
              <a:buNone/>
            </a:pPr>
            <a:endParaRPr lang="cs-CZ" dirty="0"/>
          </a:p>
          <a:p>
            <a:pPr marL="1060704" lvl="4" indent="0">
              <a:buNone/>
            </a:pPr>
            <a:endParaRPr lang="cs-CZ" dirty="0" smtClean="0"/>
          </a:p>
          <a:p>
            <a:pPr marL="1060704" lvl="4" indent="0">
              <a:buNone/>
            </a:pPr>
            <a:endParaRPr lang="cs-CZ" dirty="0"/>
          </a:p>
          <a:p>
            <a:pPr marL="1060704" lvl="4" indent="0">
              <a:buNone/>
            </a:pPr>
            <a:endParaRPr lang="cs-CZ" dirty="0" smtClean="0"/>
          </a:p>
          <a:p>
            <a:pPr marL="1060704" lvl="4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032448" cy="26882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40071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Knihy s „přidanou hodnotou“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5216" indent="-457200"/>
            <a:r>
              <a:rPr lang="cs-CZ" sz="2800" dirty="0"/>
              <a:t>Marka Míková – </a:t>
            </a:r>
            <a:r>
              <a:rPr lang="cs-CZ" sz="2800" dirty="0" err="1"/>
              <a:t>Knihafoss</a:t>
            </a:r>
            <a:r>
              <a:rPr lang="cs-CZ" sz="2800" dirty="0"/>
              <a:t> (Baobab, </a:t>
            </a:r>
            <a:r>
              <a:rPr lang="cs-CZ" sz="2800" dirty="0" smtClean="0"/>
              <a:t>2007)</a:t>
            </a:r>
            <a:endParaRPr lang="cs-CZ" sz="2800" dirty="0"/>
          </a:p>
          <a:p>
            <a:pPr marL="859536" lvl="1" indent="-457200"/>
            <a:r>
              <a:rPr lang="cs-CZ" sz="2400" dirty="0"/>
              <a:t>	součástí je CD s písničkami, jejichž texty jsou v knize také uvedeny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89920"/>
            <a:ext cx="2667000" cy="2819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26668"/>
            <a:ext cx="5004048" cy="33360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7" y="1944216"/>
            <a:ext cx="1715683" cy="12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Irena Gálová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Lískulka</a:t>
            </a:r>
            <a:r>
              <a:rPr lang="cs-CZ" dirty="0" smtClean="0"/>
              <a:t> (1996); </a:t>
            </a:r>
            <a:r>
              <a:rPr lang="cs-CZ" dirty="0" err="1" smtClean="0"/>
              <a:t>Lískulka</a:t>
            </a:r>
            <a:r>
              <a:rPr lang="cs-CZ" dirty="0" smtClean="0"/>
              <a:t> se toulá (1999); </a:t>
            </a:r>
            <a:r>
              <a:rPr lang="cs-CZ" dirty="0" err="1" smtClean="0"/>
              <a:t>Lískulka</a:t>
            </a:r>
            <a:r>
              <a:rPr lang="cs-CZ" dirty="0" smtClean="0"/>
              <a:t> v pohádkovém světě (1999); </a:t>
            </a:r>
            <a:r>
              <a:rPr lang="cs-CZ" dirty="0" err="1" smtClean="0"/>
              <a:t>Lískulka</a:t>
            </a:r>
            <a:r>
              <a:rPr lang="cs-CZ" dirty="0" smtClean="0"/>
              <a:t> na ostrově </a:t>
            </a:r>
            <a:r>
              <a:rPr lang="cs-CZ" dirty="0" err="1" smtClean="0"/>
              <a:t>Žbiribiri</a:t>
            </a:r>
            <a:r>
              <a:rPr lang="cs-CZ" dirty="0" smtClean="0"/>
              <a:t> (2001)</a:t>
            </a:r>
          </a:p>
          <a:p>
            <a:pPr lvl="1"/>
            <a:r>
              <a:rPr lang="cs-CZ" dirty="0" smtClean="0"/>
              <a:t>původně ve slovenštině</a:t>
            </a:r>
          </a:p>
          <a:p>
            <a:pPr lvl="1"/>
            <a:r>
              <a:rPr lang="cs-CZ" dirty="0" smtClean="0"/>
              <a:t>předobraz socializačního procesu malého dítěte</a:t>
            </a:r>
          </a:p>
          <a:p>
            <a:pPr lvl="1"/>
            <a:r>
              <a:rPr lang="cs-CZ" dirty="0" smtClean="0"/>
              <a:t>večerníčkové zpracování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00" y="4059070"/>
            <a:ext cx="2056948" cy="26740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79580"/>
            <a:ext cx="1660145" cy="20330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84345"/>
            <a:ext cx="4031729" cy="14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Alois Mikulka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Karkulka v maskáčích </a:t>
            </a:r>
            <a:r>
              <a:rPr lang="cs-CZ" dirty="0"/>
              <a:t>(</a:t>
            </a:r>
            <a:r>
              <a:rPr lang="cs-CZ" dirty="0" smtClean="0"/>
              <a:t>Albatros, 2003)</a:t>
            </a:r>
          </a:p>
          <a:p>
            <a:pPr lvl="1"/>
            <a:r>
              <a:rPr lang="cs-CZ" dirty="0" smtClean="0"/>
              <a:t>nonsens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59" y="2204864"/>
            <a:ext cx="3170257" cy="44367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1895"/>
            <a:ext cx="4381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2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Naučné pohádky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Irena Gálová (</a:t>
            </a:r>
            <a:r>
              <a:rPr lang="cs-CZ" dirty="0" err="1" smtClean="0"/>
              <a:t>ilustr</a:t>
            </a:r>
            <a:r>
              <a:rPr lang="cs-CZ" dirty="0" smtClean="0"/>
              <a:t>. Zdenka Krejčová) – Jak přišly pampelišky na svět (Fraus, 2006)</a:t>
            </a:r>
          </a:p>
          <a:p>
            <a:pPr lvl="1"/>
            <a:r>
              <a:rPr lang="cs-CZ" dirty="0" smtClean="0"/>
              <a:t>součástí 2 CD s namluvenými pohádkami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06098"/>
            <a:ext cx="2448272" cy="32582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4183310" cy="313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5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Naučné pohádky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Daniela </a:t>
            </a:r>
            <a:r>
              <a:rPr lang="cs-CZ" dirty="0" err="1" smtClean="0"/>
              <a:t>Krolupperová</a:t>
            </a:r>
            <a:endParaRPr lang="cs-CZ" dirty="0"/>
          </a:p>
          <a:p>
            <a:pPr lvl="1"/>
            <a:r>
              <a:rPr lang="cs-CZ" dirty="0" smtClean="0"/>
              <a:t>Zákeřné keře (Portál, 2010)</a:t>
            </a:r>
          </a:p>
          <a:p>
            <a:pPr lvl="1"/>
            <a:r>
              <a:rPr lang="cs-CZ" dirty="0" err="1" smtClean="0"/>
              <a:t>Viropis</a:t>
            </a:r>
            <a:r>
              <a:rPr lang="cs-CZ" dirty="0" smtClean="0"/>
              <a:t> aneb Jak bacit bacila (Albatros, 2004)</a:t>
            </a:r>
          </a:p>
          <a:p>
            <a:pPr lvl="1"/>
            <a:r>
              <a:rPr lang="cs-CZ" dirty="0" smtClean="0"/>
              <a:t>o jedovatých rostlinách, spíše pro malé děti (MŠ)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2" y="3664275"/>
            <a:ext cx="2160240" cy="29187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26877"/>
            <a:ext cx="2381250" cy="23812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4" y="260648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5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Markéta Baňková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Straka v říši entropie (nakl. Prchal Petr, 2010)</a:t>
            </a:r>
          </a:p>
          <a:p>
            <a:pPr lvl="1"/>
            <a:r>
              <a:rPr lang="cs-CZ" dirty="0" smtClean="0"/>
              <a:t>naučné, ML objev roku 2011</a:t>
            </a:r>
          </a:p>
          <a:p>
            <a:pPr lvl="1"/>
            <a:r>
              <a:rPr lang="cs-CZ" dirty="0" smtClean="0"/>
              <a:t>o fyzikálních jevech, ale </a:t>
            </a:r>
            <a:br>
              <a:rPr lang="cs-CZ" dirty="0" smtClean="0"/>
            </a:br>
            <a:r>
              <a:rPr lang="cs-CZ" dirty="0" smtClean="0"/>
              <a:t>i o životě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01427"/>
            <a:ext cx="2664296" cy="37245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76198"/>
            <a:ext cx="3339548" cy="25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2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Ivan Binar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Bibiana píská na prsty (2009, </a:t>
            </a:r>
            <a:r>
              <a:rPr lang="cs-CZ" dirty="0" err="1" smtClean="0"/>
              <a:t>Meander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prolínání se společenskou prózou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2574032" cy="3861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359080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3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pohádka dříve a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Cesta od „Broučků“ až ke „Karkulce v maskáčích“</a:t>
            </a:r>
          </a:p>
          <a:p>
            <a:endParaRPr lang="cs-CZ" dirty="0" smtClean="0"/>
          </a:p>
          <a:p>
            <a:r>
              <a:rPr lang="cs-CZ" dirty="0" smtClean="0"/>
              <a:t>19. století – moralistní texty</a:t>
            </a:r>
          </a:p>
          <a:p>
            <a:endParaRPr lang="cs-CZ" dirty="0"/>
          </a:p>
          <a:p>
            <a:r>
              <a:rPr lang="cs-CZ" dirty="0" smtClean="0"/>
              <a:t>Přínos pro AP – období 20. a 30. let 20. století </a:t>
            </a:r>
            <a:r>
              <a:rPr lang="cs-CZ" dirty="0" smtClean="0">
                <a:sym typeface="Wingdings" pitchFamily="2" charset="2"/>
              </a:rPr>
              <a:t> sociální pohádky, pohádky zvířecí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Význam bratrů Čapkových</a:t>
            </a:r>
          </a:p>
        </p:txBody>
      </p:sp>
    </p:spTree>
    <p:extLst>
      <p:ext uri="{BB962C8B-B14F-4D97-AF65-F5344CB8AC3E}">
        <p14:creationId xmlns:p14="http://schemas.microsoft.com/office/powerpoint/2010/main" val="3348963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Martina Komárková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pastelce bez barvy (Albatros, 2008)</a:t>
            </a:r>
          </a:p>
          <a:p>
            <a:pPr lvl="1"/>
            <a:r>
              <a:rPr lang="cs-CZ" dirty="0" smtClean="0"/>
              <a:t>o hledání sebe sama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3224488" cy="39392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329947" cy="24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76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František </a:t>
            </a:r>
            <a:r>
              <a:rPr lang="cs-CZ" dirty="0" err="1" smtClean="0"/>
              <a:t>Řečinský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Drak </a:t>
            </a:r>
            <a:r>
              <a:rPr lang="cs-CZ" dirty="0" err="1" smtClean="0"/>
              <a:t>Kalvác</a:t>
            </a:r>
            <a:r>
              <a:rPr lang="cs-CZ" dirty="0" smtClean="0"/>
              <a:t> (Ikarus, 2006)</a:t>
            </a:r>
          </a:p>
          <a:p>
            <a:pPr lvl="1"/>
            <a:r>
              <a:rPr lang="cs-CZ" dirty="0" smtClean="0"/>
              <a:t>dračí pohádka, o zlém drakovi, svatba, proměna draka v hodného a užitečného tvora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9000"/>
            <a:ext cx="5080000" cy="2743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2139"/>
            <a:ext cx="3049521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27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100" dirty="0" smtClean="0"/>
              <a:t>motivicky jsou knihy velmi rozmanité</a:t>
            </a:r>
          </a:p>
          <a:p>
            <a:pPr lvl="1"/>
            <a:r>
              <a:rPr lang="cs-CZ" sz="2100" dirty="0" smtClean="0"/>
              <a:t>reakce na soudobé reálie</a:t>
            </a:r>
          </a:p>
          <a:p>
            <a:pPr lvl="1"/>
            <a:r>
              <a:rPr lang="cs-CZ" sz="2100" dirty="0" smtClean="0"/>
              <a:t>fantazijní svět</a:t>
            </a:r>
          </a:p>
          <a:p>
            <a:pPr lvl="1"/>
            <a:r>
              <a:rPr lang="cs-CZ" sz="2100" dirty="0" smtClean="0"/>
              <a:t>prolínání s jinými žánry</a:t>
            </a:r>
          </a:p>
          <a:p>
            <a:pPr lvl="1"/>
            <a:r>
              <a:rPr lang="cs-CZ" sz="2100" dirty="0" smtClean="0"/>
              <a:t>obohacování o dárky</a:t>
            </a:r>
          </a:p>
          <a:p>
            <a:pPr lvl="1"/>
            <a:r>
              <a:rPr lang="cs-CZ" sz="2100" dirty="0" smtClean="0"/>
              <a:t>snaha zaujmout, ohromit vizuálním provedením</a:t>
            </a:r>
          </a:p>
          <a:p>
            <a:pPr lvl="1"/>
            <a:endParaRPr lang="cs-CZ" sz="2100" dirty="0" smtClean="0"/>
          </a:p>
          <a:p>
            <a:r>
              <a:rPr lang="cs-CZ" sz="2100" dirty="0" smtClean="0"/>
              <a:t>nelze zhodnotit jako celek – příliš nesourodý žánr a vývoj velmi složitý</a:t>
            </a:r>
          </a:p>
          <a:p>
            <a:endParaRPr lang="cs-CZ" sz="2100" dirty="0" smtClean="0"/>
          </a:p>
          <a:p>
            <a:r>
              <a:rPr lang="cs-CZ" sz="2100" dirty="0" smtClean="0"/>
              <a:t>sklon k emotivitě, experimentu, nonsensu</a:t>
            </a:r>
          </a:p>
          <a:p>
            <a:endParaRPr lang="cs-CZ" sz="2100" dirty="0" smtClean="0"/>
          </a:p>
          <a:p>
            <a:r>
              <a:rPr lang="cs-CZ" sz="2100" dirty="0" smtClean="0"/>
              <a:t>mezigenerační přesah – oslovuje nejen děti, ale i dospělé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781930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– výběr: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ČEŇKOVÁ, J. a kol. </a:t>
            </a:r>
            <a:r>
              <a:rPr lang="cs-CZ" sz="1800" i="1" dirty="0"/>
              <a:t>Vývoj literatury pro děti a mládež a její žánrové struktury: adaptace mýtů, pohádek a pověstí, autorská pohádka, poezie, próza a komiks pro děti a mládež</a:t>
            </a:r>
            <a:r>
              <a:rPr lang="cs-CZ" sz="1800" dirty="0"/>
              <a:t>. Vyd. 1. Praha: Portál, 2006. 171 s. ISBN 80-7367-095-X.</a:t>
            </a:r>
          </a:p>
          <a:p>
            <a:r>
              <a:rPr lang="cs-CZ" sz="1800" dirty="0" smtClean="0"/>
              <a:t>ŠUBRTOVÁ</a:t>
            </a:r>
            <a:r>
              <a:rPr lang="cs-CZ" sz="1800" dirty="0"/>
              <a:t>, Milena a kol. </a:t>
            </a:r>
            <a:r>
              <a:rPr lang="cs-CZ" sz="1800" i="1" dirty="0"/>
              <a:t>Slovník autorů literatury pro děti a mládež. II., Čeští spisovatelé</a:t>
            </a:r>
            <a:r>
              <a:rPr lang="cs-CZ" sz="1800" dirty="0"/>
              <a:t>. 1. vyd. Praha: </a:t>
            </a:r>
            <a:r>
              <a:rPr lang="cs-CZ" sz="1800" dirty="0" err="1"/>
              <a:t>Libri</a:t>
            </a:r>
            <a:r>
              <a:rPr lang="cs-CZ" sz="1800" dirty="0"/>
              <a:t>, 2012. 465 s. ISBN 978-80-7277-506-4</a:t>
            </a:r>
            <a:r>
              <a:rPr lang="cs-CZ" sz="1800" dirty="0" smtClean="0"/>
              <a:t>.</a:t>
            </a:r>
          </a:p>
          <a:p>
            <a:r>
              <a:rPr lang="cs-CZ" sz="1800" dirty="0"/>
              <a:t>TOMAN, Jaroslav. </a:t>
            </a:r>
            <a:r>
              <a:rPr lang="cs-CZ" sz="1800" i="1" dirty="0"/>
              <a:t>Současná česká literatura pro děti a mládež: (tvorba devadesátých let 20. století)</a:t>
            </a:r>
            <a:r>
              <a:rPr lang="cs-CZ" sz="1800" dirty="0"/>
              <a:t>. Brno: CERM, 2000. 31 s. ISBN 80-7204-170-3.</a:t>
            </a:r>
          </a:p>
          <a:p>
            <a:r>
              <a:rPr lang="cs-CZ" sz="1800" dirty="0" smtClean="0"/>
              <a:t>URBANOVÁ</a:t>
            </a:r>
            <a:r>
              <a:rPr lang="cs-CZ" sz="1800" dirty="0"/>
              <a:t>, S. </a:t>
            </a:r>
            <a:r>
              <a:rPr lang="cs-CZ" sz="1800" i="1" dirty="0"/>
              <a:t>Meandry a metamorfózy dětské </a:t>
            </a:r>
            <a:r>
              <a:rPr lang="cs-CZ" sz="1800" i="1" dirty="0" smtClean="0"/>
              <a:t>literatury.</a:t>
            </a:r>
            <a:r>
              <a:rPr lang="cs-CZ" sz="1800" dirty="0"/>
              <a:t> </a:t>
            </a:r>
            <a:r>
              <a:rPr lang="cs-CZ" sz="1800" dirty="0" smtClean="0"/>
              <a:t>1</a:t>
            </a:r>
            <a:r>
              <a:rPr lang="cs-CZ" sz="1800" dirty="0"/>
              <a:t>. vyd. Olomouc: </a:t>
            </a:r>
            <a:r>
              <a:rPr lang="cs-CZ" sz="1800" dirty="0" err="1"/>
              <a:t>Votobia</a:t>
            </a:r>
            <a:r>
              <a:rPr lang="cs-CZ" sz="1800" dirty="0"/>
              <a:t>, 2003. 363 s. ISBN </a:t>
            </a:r>
            <a:r>
              <a:rPr lang="cs-CZ" sz="1800" dirty="0" smtClean="0"/>
              <a:t>80-7198-548-1.</a:t>
            </a:r>
            <a:endParaRPr lang="cs-CZ" sz="1800" dirty="0"/>
          </a:p>
          <a:p>
            <a:r>
              <a:rPr lang="cs-CZ" sz="1800" dirty="0"/>
              <a:t>URBANOVÁ, S. a KOLEKTIV. </a:t>
            </a:r>
            <a:r>
              <a:rPr lang="cs-CZ" sz="1800" i="1" dirty="0"/>
              <a:t>Sedm klíčů k otevření literatury pro děti a mládež 90.let XX. </a:t>
            </a:r>
            <a:r>
              <a:rPr lang="cs-CZ" sz="1800" i="1" dirty="0" smtClean="0"/>
              <a:t>století</a:t>
            </a:r>
            <a:r>
              <a:rPr lang="cs-CZ" sz="1800" i="1" dirty="0"/>
              <a:t>.</a:t>
            </a:r>
            <a:r>
              <a:rPr lang="cs-CZ" sz="1800" dirty="0"/>
              <a:t> 1. vyd. </a:t>
            </a:r>
            <a:r>
              <a:rPr lang="cs-CZ" sz="1800" dirty="0" smtClean="0"/>
              <a:t>Olomouc: </a:t>
            </a:r>
            <a:r>
              <a:rPr lang="cs-CZ" sz="1800" dirty="0" err="1" smtClean="0"/>
              <a:t>Votobia</a:t>
            </a:r>
            <a:r>
              <a:rPr lang="cs-CZ" sz="1800" dirty="0"/>
              <a:t>, 2004. 457 s. ISBN </a:t>
            </a:r>
            <a:r>
              <a:rPr lang="cs-CZ" sz="1800" dirty="0" smtClean="0"/>
              <a:t>80-7220-185-9. </a:t>
            </a:r>
          </a:p>
          <a:p>
            <a:r>
              <a:rPr lang="cs-CZ" sz="1800" dirty="0" smtClean="0"/>
              <a:t>VAŘEJKOVÁ, V. </a:t>
            </a:r>
            <a:r>
              <a:rPr lang="cs-CZ" sz="1800" i="1" dirty="0" smtClean="0"/>
              <a:t>Česká autorská pohádka.</a:t>
            </a:r>
            <a:r>
              <a:rPr lang="cs-CZ" sz="1800" dirty="0" smtClean="0"/>
              <a:t> 1. vyd. Brno: Akademické nakladatelství CERM, 1998. 16 s. ISBN 80-7204-092-8.</a:t>
            </a:r>
          </a:p>
          <a:p>
            <a:r>
              <a:rPr lang="cs-CZ" sz="1800" dirty="0" smtClean="0"/>
              <a:t>Analyzované knihy + obrázky </a:t>
            </a:r>
            <a:r>
              <a:rPr lang="cs-CZ" sz="1800" dirty="0" smtClean="0"/>
              <a:t>Internet</a:t>
            </a:r>
          </a:p>
          <a:p>
            <a:r>
              <a:rPr lang="cs-CZ" sz="1800" smtClean="0"/>
              <a:t>Aj.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8789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pohádka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Nejen příběhová próza podléhala ideologickým tlakům (40. a 50. léta, schematismus, násilná ideologizace)</a:t>
            </a:r>
          </a:p>
          <a:p>
            <a:endParaRPr lang="cs-CZ" dirty="0" smtClean="0"/>
          </a:p>
          <a:p>
            <a:r>
              <a:rPr lang="cs-CZ" dirty="0" smtClean="0"/>
              <a:t>60. léta – rozkvět nonsensového vyprávěcího postupu, výrazné pronikání humoru, parodie a satiry do pohádkových textů</a:t>
            </a:r>
          </a:p>
          <a:p>
            <a:endParaRPr lang="cs-CZ" dirty="0"/>
          </a:p>
          <a:p>
            <a:r>
              <a:rPr lang="cs-CZ" dirty="0" smtClean="0"/>
              <a:t>70. a 80. léta – autorská pohádka ovlivněná filmem a televizí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5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pohádka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 roce 1989 – hodnotově rozkolísané období, roztříštěnost nakladatelských aktivit X otevřená konfrontace se světovou knižní produkcí (pozor na trivialitu)</a:t>
            </a:r>
          </a:p>
          <a:p>
            <a:endParaRPr lang="cs-CZ" dirty="0"/>
          </a:p>
          <a:p>
            <a:r>
              <a:rPr lang="cs-CZ" dirty="0" smtClean="0"/>
              <a:t>Ediční návrat ke zlatému fondu LDM a k umlčovaným autorům a také příklon k překladové literatuře</a:t>
            </a:r>
          </a:p>
          <a:p>
            <a:r>
              <a:rPr lang="cs-CZ" dirty="0" smtClean="0">
                <a:sym typeface="Wingdings" pitchFamily="2" charset="2"/>
              </a:rPr>
              <a:t> domácí tvorba první poloviny 90. let = „</a:t>
            </a:r>
            <a:r>
              <a:rPr lang="cs-CZ" i="1" dirty="0" smtClean="0">
                <a:sym typeface="Wingdings" pitchFamily="2" charset="2"/>
              </a:rPr>
              <a:t>stojatá tůňka</a:t>
            </a:r>
            <a:r>
              <a:rPr lang="cs-CZ" dirty="0" smtClean="0">
                <a:sym typeface="Wingdings" pitchFamily="2" charset="2"/>
              </a:rPr>
              <a:t>“ (Petr Matoušek)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65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pohádka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Nenaplněná proroctví literárních kritiků z 90. let </a:t>
            </a:r>
            <a:r>
              <a:rPr lang="cs-CZ" dirty="0" smtClean="0">
                <a:sym typeface="Wingdings" pitchFamily="2" charset="2"/>
              </a:rPr>
              <a:t> překonán pokles zájmu o současnou českou literární produkci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 smtClean="0"/>
              <a:t>Zahraniční literatura na českém trhu utiskovala české autory a jejich díla - Zdeněk Zapletal (1995) se obával, že „</a:t>
            </a:r>
            <a:r>
              <a:rPr lang="cs-CZ" i="1" dirty="0" smtClean="0"/>
              <a:t>všudypřítomní kačeři, želví a žabí mutanti, strýček Skrblík a jim podobní knokautují  Čapka, Ladu, Broučky a četné další</a:t>
            </a:r>
            <a:r>
              <a:rPr lang="cs-CZ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7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pohádka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300" dirty="0"/>
              <a:t>Vliv moderní společnosti na tematiku i možnosti recepce </a:t>
            </a:r>
            <a:r>
              <a:rPr lang="cs-CZ" sz="2300" dirty="0" smtClean="0"/>
              <a:t>pohádek</a:t>
            </a:r>
          </a:p>
          <a:p>
            <a:endParaRPr lang="cs-CZ" sz="2300" dirty="0"/>
          </a:p>
          <a:p>
            <a:r>
              <a:rPr lang="cs-CZ" sz="2300" dirty="0" smtClean="0"/>
              <a:t>Mísení žánrů</a:t>
            </a:r>
          </a:p>
          <a:p>
            <a:endParaRPr lang="cs-CZ" sz="2300" dirty="0"/>
          </a:p>
          <a:p>
            <a:r>
              <a:rPr lang="cs-CZ" sz="2300" dirty="0" smtClean="0"/>
              <a:t>Tenká hranice mezi jednotlivými typy i žánry – fantasy vs. pohádka, nebo fantasy = pohádka?</a:t>
            </a:r>
          </a:p>
          <a:p>
            <a:endParaRPr lang="cs-CZ" sz="2300" dirty="0"/>
          </a:p>
          <a:p>
            <a:r>
              <a:rPr lang="cs-CZ" sz="2300" dirty="0" smtClean="0"/>
              <a:t>„</a:t>
            </a:r>
            <a:r>
              <a:rPr lang="cs-CZ" sz="2300" i="1" dirty="0" smtClean="0"/>
              <a:t>Zákonitosti </a:t>
            </a:r>
            <a:r>
              <a:rPr lang="cs-CZ" sz="2300" i="1" dirty="0"/>
              <a:t>pohádky jsou zákonitostmi poetickými, založenými podobně, jako je tomu u poezie, na celostním vnímání, na poetické, ne racionální logice... Oproti tomu fantasy je ve své podstatě, ač to snad bude znít poněkud paradoxně, žánrem mnohem </a:t>
            </a:r>
            <a:r>
              <a:rPr lang="cs-CZ" sz="2300" i="1" dirty="0" smtClean="0"/>
              <a:t>racionalističtějším</a:t>
            </a:r>
            <a:r>
              <a:rPr lang="cs-CZ" sz="2300" dirty="0" smtClean="0"/>
              <a:t>.“ (Nováková, 2008)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9196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Autorská pohádka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Knihy píší i lidé, od kterých bychom to nečekali – bezdětní, celebrity X mediální záměr nekopíruje kvalitu </a:t>
            </a:r>
            <a:r>
              <a:rPr lang="cs-CZ" dirty="0" smtClean="0">
                <a:sym typeface="Wingdings" pitchFamily="2" charset="2"/>
              </a:rPr>
              <a:t> děti jako recipienti dost podceňovaní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8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Radůza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</a:t>
            </a:r>
            <a:r>
              <a:rPr lang="cs-CZ" dirty="0" err="1" smtClean="0"/>
              <a:t>Mourince</a:t>
            </a:r>
            <a:r>
              <a:rPr lang="cs-CZ" dirty="0" smtClean="0"/>
              <a:t> a Lojzíkovi</a:t>
            </a:r>
          </a:p>
          <a:p>
            <a:pPr marL="82296" indent="0">
              <a:buNone/>
            </a:pPr>
            <a:r>
              <a:rPr lang="cs-CZ" dirty="0" smtClean="0"/>
              <a:t>   (Brio, 2008)</a:t>
            </a:r>
          </a:p>
          <a:p>
            <a:pPr lvl="1"/>
            <a:r>
              <a:rPr lang="cs-CZ" dirty="0" err="1" smtClean="0"/>
              <a:t>miniknížka</a:t>
            </a:r>
            <a:r>
              <a:rPr lang="cs-CZ" dirty="0" smtClean="0"/>
              <a:t> (48 stran) + 2CD</a:t>
            </a:r>
          </a:p>
          <a:p>
            <a:pPr lvl="1"/>
            <a:r>
              <a:rPr lang="cs-CZ" sz="1800" dirty="0"/>
              <a:t>Veselé pohádky, které vždy skončí tak, že </a:t>
            </a:r>
            <a:r>
              <a:rPr lang="cs-CZ" sz="1800" dirty="0" smtClean="0"/>
              <a:t>„nikdo </a:t>
            </a:r>
            <a:r>
              <a:rPr lang="cs-CZ" sz="1800" dirty="0"/>
              <a:t>už nikdy nebyl sám a nikomu už nikdy nebylo </a:t>
            </a:r>
            <a:r>
              <a:rPr lang="cs-CZ" sz="1800" dirty="0" smtClean="0"/>
              <a:t>smutno“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38922"/>
            <a:ext cx="2314575" cy="2552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21" y="4010558"/>
            <a:ext cx="2945904" cy="22094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73" y="326491"/>
            <a:ext cx="1793776" cy="25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292</TotalTime>
  <Words>1022</Words>
  <Application>Microsoft Office PowerPoint</Application>
  <PresentationFormat>Předvádění na obrazovce (4:3)</PresentationFormat>
  <Paragraphs>154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Slunovrat</vt:lpstr>
      <vt:lpstr>Autorská pohádka v české literatuře</vt:lpstr>
      <vt:lpstr>Autorská pohádka</vt:lpstr>
      <vt:lpstr>Autorská pohádka dříve a dnes</vt:lpstr>
      <vt:lpstr>Autorská pohádka</vt:lpstr>
      <vt:lpstr>Autorská pohádka</vt:lpstr>
      <vt:lpstr>Autorská pohádka</vt:lpstr>
      <vt:lpstr>Autorská pohádka</vt:lpstr>
      <vt:lpstr>Autorská pohádka</vt:lpstr>
      <vt:lpstr>Radůza</vt:lpstr>
      <vt:lpstr>Radůza</vt:lpstr>
      <vt:lpstr>„Tatínkovské“ pohádky</vt:lpstr>
      <vt:lpstr>„Tatínkovské“ pohádky</vt:lpstr>
      <vt:lpstr>„Tatínkovské“ pohádky – další tipy</vt:lpstr>
      <vt:lpstr>Markéta Pilátová</vt:lpstr>
      <vt:lpstr>Pavel Šrut</vt:lpstr>
      <vt:lpstr>Prezentace aplikace PowerPoint</vt:lpstr>
      <vt:lpstr>Petr Nikl</vt:lpstr>
      <vt:lpstr>Petr Nikl</vt:lpstr>
      <vt:lpstr>Prezentace aplikace PowerPoint</vt:lpstr>
      <vt:lpstr>Zdeněk Karel Slabý</vt:lpstr>
      <vt:lpstr>Knihy s „přidanou hodnotou“</vt:lpstr>
      <vt:lpstr>Knihy s „přidanou hodnotou“</vt:lpstr>
      <vt:lpstr>Knihy s „přidanou hodnotou“</vt:lpstr>
      <vt:lpstr>Irena Gálová</vt:lpstr>
      <vt:lpstr>Alois Mikulka</vt:lpstr>
      <vt:lpstr>Naučné pohádky</vt:lpstr>
      <vt:lpstr>Naučné pohádky</vt:lpstr>
      <vt:lpstr>Markéta Baňková</vt:lpstr>
      <vt:lpstr>Ivan Binar</vt:lpstr>
      <vt:lpstr>Martina Komárková</vt:lpstr>
      <vt:lpstr>František Řečinský</vt:lpstr>
      <vt:lpstr>Shrnutí</vt:lpstr>
      <vt:lpstr>Zdroje – výběr: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Autorská pohádka v české literatuře</dc:title>
  <dc:creator>lenovo</dc:creator>
  <cp:lastModifiedBy>lenovo</cp:lastModifiedBy>
  <cp:revision>35</cp:revision>
  <dcterms:created xsi:type="dcterms:W3CDTF">2014-02-25T19:53:04Z</dcterms:created>
  <dcterms:modified xsi:type="dcterms:W3CDTF">2014-06-05T19:39:04Z</dcterms:modified>
</cp:coreProperties>
</file>