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8" r:id="rId5"/>
    <p:sldId id="259" r:id="rId6"/>
    <p:sldId id="260" r:id="rId7"/>
    <p:sldId id="265" r:id="rId8"/>
    <p:sldId id="266" r:id="rId9"/>
    <p:sldId id="267" r:id="rId10"/>
    <p:sldId id="268" r:id="rId11"/>
    <p:sldId id="261" r:id="rId12"/>
    <p:sldId id="262" r:id="rId13"/>
    <p:sldId id="263" r:id="rId14"/>
    <p:sldId id="264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9" r:id="rId23"/>
    <p:sldId id="276" r:id="rId24"/>
    <p:sldId id="277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190" autoAdjust="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F3E7F67-90A0-42A7-BB9A-97317736E2F9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B011220-0E9F-4D8A-A31B-14489013B2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E7F67-90A0-42A7-BB9A-97317736E2F9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11220-0E9F-4D8A-A31B-14489013B2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E7F67-90A0-42A7-BB9A-97317736E2F9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11220-0E9F-4D8A-A31B-14489013B2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F3E7F67-90A0-42A7-BB9A-97317736E2F9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B011220-0E9F-4D8A-A31B-14489013B2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F3E7F67-90A0-42A7-BB9A-97317736E2F9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B011220-0E9F-4D8A-A31B-14489013B2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E7F67-90A0-42A7-BB9A-97317736E2F9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11220-0E9F-4D8A-A31B-14489013B2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E7F67-90A0-42A7-BB9A-97317736E2F9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11220-0E9F-4D8A-A31B-14489013B2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F3E7F67-90A0-42A7-BB9A-97317736E2F9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B011220-0E9F-4D8A-A31B-14489013B2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E7F67-90A0-42A7-BB9A-97317736E2F9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11220-0E9F-4D8A-A31B-14489013B2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F3E7F67-90A0-42A7-BB9A-97317736E2F9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B011220-0E9F-4D8A-A31B-14489013B2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F3E7F67-90A0-42A7-BB9A-97317736E2F9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B011220-0E9F-4D8A-A31B-14489013B2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F3E7F67-90A0-42A7-BB9A-97317736E2F9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B011220-0E9F-4D8A-A31B-14489013B23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6. RDA Jmenné autority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Školení KKFB 11. 2. 2015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Fiktivní entity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Doplněk: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fiktivní, legendární, mytologická… postava, bůh, božstvo  </a:t>
            </a:r>
          </a:p>
          <a:p>
            <a:r>
              <a:rPr lang="cs-CZ" dirty="0" smtClean="0"/>
              <a:t>V 100 $c používat vždy, zde uvádět v jednotném čísle, </a:t>
            </a:r>
          </a:p>
          <a:p>
            <a:r>
              <a:rPr lang="cs-CZ" dirty="0" smtClean="0"/>
              <a:t>např.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100 0 $a Jupiter $c římský bůh </a:t>
            </a:r>
          </a:p>
          <a:p>
            <a:r>
              <a:rPr lang="cs-CZ" dirty="0" smtClean="0"/>
              <a:t>V 368 používat v množném čísle s vazbou na tematické autority(zatím jen ve tvaru VT)</a:t>
            </a:r>
          </a:p>
          <a:p>
            <a:r>
              <a:rPr lang="cs-CZ" dirty="0" smtClean="0"/>
              <a:t>např.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368 $c římští bohové, 368 $c fiktivní postavy 368 $c legendární postavy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„Současný autor“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Ze stávajícího pokynu (viz Metodika) pro tvorbu nových personálních záhlaví v případech, kdy autor používá své jméno a alespoň jeden pseudonym, nebo více pseudonymů, vypadavá termín (a tedy i druhá, souběžná, podmínka)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„současný autor“.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Vytváří se odkaz viz též (500)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Když:</a:t>
            </a:r>
          </a:p>
          <a:p>
            <a:r>
              <a:rPr lang="cs-CZ" dirty="0" smtClean="0"/>
              <a:t>autor publikuje pod více jmény a pod každým důsledně jiný druh literatury(tzv. </a:t>
            </a:r>
            <a:r>
              <a:rPr lang="cs-CZ" u="sng" dirty="0" smtClean="0">
                <a:solidFill>
                  <a:schemeClr val="accent1">
                    <a:lumMod val="75000"/>
                  </a:schemeClr>
                </a:solidFill>
              </a:rPr>
              <a:t>dvě bibliografické entity!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) </a:t>
            </a:r>
          </a:p>
          <a:p>
            <a:r>
              <a:rPr lang="cs-CZ" dirty="0" smtClean="0"/>
              <a:t>autor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propůjčuje své jméno </a:t>
            </a:r>
            <a:r>
              <a:rPr lang="cs-CZ" dirty="0" smtClean="0"/>
              <a:t>jinému autorovi, který např. nemohl publikovat (tzv. „</a:t>
            </a:r>
            <a:r>
              <a:rPr lang="cs-CZ" u="sng" dirty="0" smtClean="0"/>
              <a:t>pokrývači</a:t>
            </a:r>
            <a:r>
              <a:rPr lang="cs-CZ" dirty="0" smtClean="0"/>
              <a:t>“)</a:t>
            </a:r>
          </a:p>
          <a:p>
            <a:r>
              <a:rPr lang="cs-CZ" dirty="0" smtClean="0"/>
              <a:t>několik autorů používá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společný pseudonym</a:t>
            </a:r>
          </a:p>
          <a:p>
            <a:r>
              <a:rPr lang="cs-CZ" dirty="0" smtClean="0"/>
              <a:t>Pokud (</a:t>
            </a:r>
            <a:r>
              <a:rPr lang="cs-CZ" strike="sngStrike" dirty="0" smtClean="0">
                <a:solidFill>
                  <a:schemeClr val="accent1">
                    <a:lumMod val="75000"/>
                  </a:schemeClr>
                </a:solidFill>
              </a:rPr>
              <a:t>současný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cs-CZ" dirty="0" smtClean="0"/>
              <a:t> autor užívá více než jeden pseudonym, nebo své skutečné jméno a jeden či více pseudonymů, použijte jako základ záhlaví pro každé dílo jméno, které je uvedeno v popisovaném díle 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Nová pole pro strojové zpracování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Rozšíření formátu MARC 21 pro AUTORITY</a:t>
            </a:r>
          </a:p>
          <a:p>
            <a:r>
              <a:rPr lang="cs-CZ" dirty="0" smtClean="0"/>
              <a:t>046 – Speciální kódovaná data (O) </a:t>
            </a:r>
          </a:p>
          <a:p>
            <a:r>
              <a:rPr lang="cs-CZ" dirty="0" smtClean="0"/>
              <a:t>368 – Jiné označení osoby nebo korporace (O) </a:t>
            </a:r>
          </a:p>
          <a:p>
            <a:r>
              <a:rPr lang="cs-CZ" dirty="0" smtClean="0"/>
              <a:t>370 – Související místo (O) </a:t>
            </a:r>
          </a:p>
          <a:p>
            <a:r>
              <a:rPr lang="cs-CZ" dirty="0" smtClean="0"/>
              <a:t>372 – Oblast působnosti (O) </a:t>
            </a:r>
          </a:p>
          <a:p>
            <a:r>
              <a:rPr lang="cs-CZ" dirty="0" smtClean="0"/>
              <a:t>373 – </a:t>
            </a:r>
            <a:r>
              <a:rPr lang="cs-CZ" dirty="0" smtClean="0"/>
              <a:t>Afiliace </a:t>
            </a:r>
            <a:r>
              <a:rPr lang="cs-CZ" dirty="0" smtClean="0"/>
              <a:t>(korporace spojená s osobou)(O) </a:t>
            </a:r>
          </a:p>
          <a:p>
            <a:r>
              <a:rPr lang="cs-CZ" dirty="0" smtClean="0"/>
              <a:t>374 - Povolání (O) </a:t>
            </a:r>
          </a:p>
          <a:p>
            <a:r>
              <a:rPr lang="cs-CZ" dirty="0" smtClean="0"/>
              <a:t>375 - Pohlaví (O) </a:t>
            </a:r>
          </a:p>
          <a:p>
            <a:r>
              <a:rPr lang="cs-CZ" dirty="0" smtClean="0"/>
              <a:t>376 – Informace o rodu/rodině (O) </a:t>
            </a:r>
          </a:p>
          <a:p>
            <a:r>
              <a:rPr lang="cs-CZ" dirty="0" smtClean="0"/>
              <a:t>377 – Související jazyk (O)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Nová pole pro strojové zpracování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380 – Forma díla (O) </a:t>
            </a:r>
          </a:p>
          <a:p>
            <a:r>
              <a:rPr lang="cs-CZ" dirty="0" smtClean="0"/>
              <a:t>381 – Další odlišující charakteristiky díla či vyjádření (O) </a:t>
            </a:r>
          </a:p>
          <a:p>
            <a:r>
              <a:rPr lang="cs-CZ" dirty="0" smtClean="0"/>
              <a:t>382 – Obsazení hudebního díla (O)</a:t>
            </a:r>
          </a:p>
          <a:p>
            <a:r>
              <a:rPr lang="cs-CZ" dirty="0" smtClean="0"/>
              <a:t>383 – Číselné označení hudebního díla (O)</a:t>
            </a:r>
          </a:p>
          <a:p>
            <a:r>
              <a:rPr lang="cs-CZ" dirty="0" smtClean="0"/>
              <a:t>384 – Tónina (O) 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Korporace a 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cs typeface="Arabic Typesetting" pitchFamily="66" charset="-78"/>
              </a:rPr>
              <a:t>1.	Změny </a:t>
            </a:r>
            <a:r>
              <a:rPr lang="cs-CZ" dirty="0" smtClean="0">
                <a:solidFill>
                  <a:srgbClr val="FF0000"/>
                </a:solidFill>
                <a:cs typeface="Arabic Typesetting" pitchFamily="66" charset="-78"/>
              </a:rPr>
              <a:t>v </a:t>
            </a:r>
            <a:r>
              <a:rPr lang="cs-CZ" u="sng" dirty="0" smtClean="0">
                <a:solidFill>
                  <a:srgbClr val="FF0000"/>
                </a:solidFill>
                <a:cs typeface="Arabic Typesetting" pitchFamily="66" charset="-78"/>
              </a:rPr>
              <a:t>korporativním záhlaví</a:t>
            </a:r>
          </a:p>
          <a:p>
            <a:pPr marL="0" indent="0">
              <a:buNone/>
            </a:pPr>
            <a:r>
              <a:rPr lang="cs-CZ" dirty="0" smtClean="0">
                <a:cs typeface="Arabic Typesetting" pitchFamily="66" charset="-78"/>
              </a:rPr>
              <a:t>	</a:t>
            </a:r>
            <a:r>
              <a:rPr lang="cs-CZ" i="1" dirty="0" smtClean="0">
                <a:cs typeface="Arabic Typesetting" pitchFamily="66" charset="-78"/>
              </a:rPr>
              <a:t>(Tyto změny se týkají především názvu akcí.)</a:t>
            </a:r>
          </a:p>
          <a:p>
            <a:pPr marL="0" indent="0">
              <a:buNone/>
            </a:pPr>
            <a:endParaRPr lang="cs-CZ" dirty="0" smtClean="0">
              <a:cs typeface="Arabic Typesetting" pitchFamily="66" charset="-78"/>
            </a:endParaRPr>
          </a:p>
          <a:p>
            <a:pPr marL="0" indent="0">
              <a:buNone/>
            </a:pPr>
            <a:r>
              <a:rPr lang="cs-CZ" dirty="0" smtClean="0">
                <a:cs typeface="Arabic Typesetting" pitchFamily="66" charset="-78"/>
              </a:rPr>
              <a:t>2.  	</a:t>
            </a:r>
            <a:r>
              <a:rPr lang="cs-CZ" u="sng" dirty="0" smtClean="0">
                <a:cs typeface="Arabic Typesetting" pitchFamily="66" charset="-78"/>
              </a:rPr>
              <a:t>Nová pole </a:t>
            </a:r>
            <a:r>
              <a:rPr lang="cs-CZ" dirty="0" smtClean="0">
                <a:cs typeface="Arabic Typesetting" pitchFamily="66" charset="-78"/>
              </a:rPr>
              <a:t>v </a:t>
            </a:r>
            <a:r>
              <a:rPr lang="cs-CZ" dirty="0" err="1" smtClean="0">
                <a:cs typeface="Arabic Typesetting" pitchFamily="66" charset="-78"/>
              </a:rPr>
              <a:t>autoritním</a:t>
            </a:r>
            <a:r>
              <a:rPr lang="cs-CZ" dirty="0" smtClean="0">
                <a:cs typeface="Arabic Typesetting" pitchFamily="66" charset="-78"/>
              </a:rPr>
              <a:t> záznamu pro korporace</a:t>
            </a:r>
          </a:p>
          <a:p>
            <a:pPr marL="0" indent="0">
              <a:buNone/>
            </a:pPr>
            <a:r>
              <a:rPr lang="cs-CZ" dirty="0" smtClean="0">
                <a:cs typeface="Arabic Typesetting" pitchFamily="66" charset="-78"/>
              </a:rPr>
              <a:t>	</a:t>
            </a:r>
            <a:r>
              <a:rPr lang="cs-CZ" i="1" dirty="0" smtClean="0">
                <a:cs typeface="Arabic Typesetting" pitchFamily="66" charset="-78"/>
              </a:rPr>
              <a:t>(Pole 3XX)</a:t>
            </a:r>
          </a:p>
          <a:p>
            <a:pPr marL="0" indent="0">
              <a:buNone/>
            </a:pPr>
            <a:endParaRPr lang="cs-CZ" dirty="0" smtClean="0">
              <a:cs typeface="Arabic Typesetting" pitchFamily="66" charset="-78"/>
            </a:endParaRPr>
          </a:p>
          <a:p>
            <a:pPr marL="0" indent="0">
              <a:buNone/>
            </a:pPr>
            <a:r>
              <a:rPr lang="cs-CZ" dirty="0" smtClean="0">
                <a:cs typeface="Arabic Typesetting" pitchFamily="66" charset="-78"/>
              </a:rPr>
              <a:t>3.	</a:t>
            </a:r>
            <a:r>
              <a:rPr lang="cs-CZ" u="sng" dirty="0" smtClean="0">
                <a:cs typeface="Arabic Typesetting" pitchFamily="66" charset="-78"/>
              </a:rPr>
              <a:t>Změna v používání stávajících polí</a:t>
            </a:r>
            <a:r>
              <a:rPr lang="cs-CZ" dirty="0" smtClean="0">
                <a:cs typeface="Arabic Typesetting" pitchFamily="66" charset="-78"/>
              </a:rPr>
              <a:t> v </a:t>
            </a:r>
            <a:r>
              <a:rPr lang="cs-CZ" dirty="0" err="1" smtClean="0">
                <a:cs typeface="Arabic Typesetting" pitchFamily="66" charset="-78"/>
              </a:rPr>
              <a:t>autoritním</a:t>
            </a:r>
            <a:r>
              <a:rPr lang="cs-CZ" dirty="0" smtClean="0">
                <a:cs typeface="Arabic Typesetting" pitchFamily="66" charset="-78"/>
              </a:rPr>
              <a:t> 	záznamu pro korporace</a:t>
            </a:r>
          </a:p>
          <a:p>
            <a:pPr marL="0" indent="0">
              <a:buNone/>
            </a:pPr>
            <a:r>
              <a:rPr lang="cs-CZ" dirty="0" smtClean="0">
                <a:cs typeface="Arabic Typesetting" pitchFamily="66" charset="-78"/>
              </a:rPr>
              <a:t>	</a:t>
            </a:r>
            <a:r>
              <a:rPr lang="cs-CZ" i="1" dirty="0" smtClean="0">
                <a:cs typeface="Arabic Typesetting" pitchFamily="66" charset="-78"/>
              </a:rPr>
              <a:t>(Změna pole pro zápis poznámky)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Datum konání 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Podle RDA už není možné zapsat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datum konání </a:t>
            </a:r>
            <a:r>
              <a:rPr lang="cs-CZ" dirty="0" smtClean="0"/>
              <a:t>	akce jako součást názvu akce v záhlaví, ale 	zapisuje se vždy do </a:t>
            </a:r>
            <a:r>
              <a:rPr lang="cs-CZ" dirty="0" err="1" smtClean="0"/>
              <a:t>podpole</a:t>
            </a:r>
            <a:r>
              <a:rPr lang="cs-CZ" dirty="0" smtClean="0"/>
              <a:t> pro data konání 	akce. 	</a:t>
            </a:r>
          </a:p>
          <a:p>
            <a:endParaRPr lang="cs-CZ" dirty="0" smtClean="0"/>
          </a:p>
          <a:p>
            <a:r>
              <a:rPr lang="cs-CZ" dirty="0" smtClean="0"/>
              <a:t>RDA:	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Expo (1986 : Vancouver, Britská Kolumbie)</a:t>
            </a:r>
          </a:p>
          <a:p>
            <a:endParaRPr lang="cs-CZ" dirty="0" smtClean="0"/>
          </a:p>
          <a:p>
            <a:r>
              <a:rPr lang="cs-CZ" dirty="0" smtClean="0"/>
              <a:t>AACR2:</a:t>
            </a:r>
          </a:p>
          <a:p>
            <a:r>
              <a:rPr lang="cs-CZ" dirty="0" smtClean="0"/>
              <a:t>Expo '86 (Vancouver, Britská Kolumbie)</a:t>
            </a:r>
          </a:p>
          <a:p>
            <a:r>
              <a:rPr lang="cs-CZ" dirty="0" smtClean="0"/>
              <a:t>	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Místo konání 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 když je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místo konání </a:t>
            </a:r>
            <a:r>
              <a:rPr lang="cs-CZ" dirty="0" smtClean="0"/>
              <a:t>akce součástí názvu akce, v 	záhlaví se tento údaj vždy opakuje v </a:t>
            </a:r>
            <a:r>
              <a:rPr lang="cs-CZ" dirty="0" err="1" smtClean="0"/>
              <a:t>podpoli</a:t>
            </a:r>
            <a:r>
              <a:rPr lang="cs-CZ" dirty="0" smtClean="0"/>
              <a:t> pro 	místo 	konání akce.</a:t>
            </a:r>
          </a:p>
          <a:p>
            <a:endParaRPr lang="cs-CZ" dirty="0" smtClean="0"/>
          </a:p>
          <a:p>
            <a:r>
              <a:rPr lang="cs-CZ" dirty="0" smtClean="0"/>
              <a:t>RDA:	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Festival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EuroArt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Praha (10. : 2009 : Praha, Česko)</a:t>
            </a:r>
          </a:p>
          <a:p>
            <a:endParaRPr lang="cs-CZ" dirty="0" smtClean="0"/>
          </a:p>
          <a:p>
            <a:r>
              <a:rPr lang="cs-CZ" dirty="0" smtClean="0"/>
              <a:t>AACR2:</a:t>
            </a:r>
          </a:p>
          <a:p>
            <a:r>
              <a:rPr lang="cs-CZ" dirty="0" smtClean="0"/>
              <a:t>Festival </a:t>
            </a:r>
            <a:r>
              <a:rPr lang="cs-CZ" dirty="0" err="1" smtClean="0"/>
              <a:t>EuroArt</a:t>
            </a:r>
            <a:r>
              <a:rPr lang="cs-CZ" dirty="0" smtClean="0"/>
              <a:t> Praha (10. : 2009)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Více míst konání 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Pokud se akce koná na dvou místech, uvedou se 	v příslušném </a:t>
            </a:r>
            <a:r>
              <a:rPr lang="cs-CZ" dirty="0" err="1" smtClean="0"/>
              <a:t>podpoli</a:t>
            </a:r>
            <a:r>
              <a:rPr lang="cs-CZ" dirty="0" smtClean="0"/>
              <a:t> obě místa a oddělí se 	středníkem.</a:t>
            </a:r>
          </a:p>
          <a:p>
            <a:endParaRPr lang="cs-CZ" dirty="0" smtClean="0"/>
          </a:p>
          <a:p>
            <a:r>
              <a:rPr lang="cs-CZ" dirty="0" smtClean="0"/>
              <a:t>RDA:	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Dny evropského filmu (14. : 2007 : Praha, Česko; Brno, Česko)</a:t>
            </a:r>
          </a:p>
          <a:p>
            <a:endParaRPr lang="cs-CZ" dirty="0" smtClean="0"/>
          </a:p>
          <a:p>
            <a:r>
              <a:rPr lang="cs-CZ" dirty="0" smtClean="0"/>
              <a:t>AACR2:</a:t>
            </a:r>
          </a:p>
          <a:p>
            <a:r>
              <a:rPr lang="cs-CZ" dirty="0" smtClean="0"/>
              <a:t>Dny evropského filmu (14. : 2007 : Praha a Brno, Česko)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Více míst konání 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Pokud se akce koná na více než dvou místech, 	uvedou se v příslušném </a:t>
            </a:r>
            <a:r>
              <a:rPr lang="cs-CZ" dirty="0" err="1" smtClean="0"/>
              <a:t>podpoli</a:t>
            </a:r>
            <a:r>
              <a:rPr lang="cs-CZ" dirty="0" smtClean="0"/>
              <a:t> všechna místa 	konání akce a oddělí se středníkem.</a:t>
            </a:r>
          </a:p>
          <a:p>
            <a:r>
              <a:rPr lang="cs-CZ" dirty="0" smtClean="0"/>
              <a:t>RDA:	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Vzájemnost konfrontace (1. : 1996 : Aš, Česko; Tišnov, Česko; Brno, Česko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r>
              <a:rPr lang="cs-CZ" dirty="0" smtClean="0"/>
              <a:t>Pokud je více míst konání než čtyři, uvede se pouze stát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Festival X (2015 : Česko)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Personální autority – Přehled změn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Změna zápisu dat v záhlavích personálních autorit</a:t>
            </a:r>
          </a:p>
          <a:p>
            <a:r>
              <a:rPr lang="cs-CZ" dirty="0" smtClean="0"/>
              <a:t>Doplňky rodinných vztahů (např. </a:t>
            </a:r>
            <a:r>
              <a:rPr lang="cs-CZ" dirty="0" err="1" smtClean="0"/>
              <a:t>Jr</a:t>
            </a:r>
            <a:r>
              <a:rPr lang="cs-CZ" dirty="0" smtClean="0"/>
              <a:t>., </a:t>
            </a:r>
            <a:r>
              <a:rPr lang="cs-CZ" dirty="0" err="1" smtClean="0"/>
              <a:t>Sr</a:t>
            </a:r>
            <a:r>
              <a:rPr lang="cs-CZ" dirty="0" smtClean="0"/>
              <a:t>., </a:t>
            </a:r>
            <a:r>
              <a:rPr lang="cs-CZ" dirty="0" err="1" smtClean="0"/>
              <a:t>fils</a:t>
            </a:r>
            <a:r>
              <a:rPr lang="cs-CZ" dirty="0" smtClean="0"/>
              <a:t>, </a:t>
            </a:r>
            <a:r>
              <a:rPr lang="cs-CZ" dirty="0" err="1" smtClean="0"/>
              <a:t>père</a:t>
            </a:r>
            <a:r>
              <a:rPr lang="cs-CZ" dirty="0" smtClean="0"/>
              <a:t>) a římské číslice (např. III.) jsou brány jako fráze </a:t>
            </a:r>
          </a:p>
          <a:p>
            <a:r>
              <a:rPr lang="cs-CZ" dirty="0" smtClean="0"/>
              <a:t>Záhlaví se vytváří pro fiktivní entity a skutečné entity, které nejsou lidského původu</a:t>
            </a:r>
          </a:p>
          <a:p>
            <a:r>
              <a:rPr lang="cs-CZ" dirty="0" smtClean="0"/>
              <a:t>RDA neznají pojem „současný autor“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Kvalifikátor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Přidává se u seriálového (hromadného) záhlaví pokud z názvu nevyplývá, že jde o akci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Knihovny bez hranic (seminář)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Knihovny bez hranic (2000 : Vsetín, Česko)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Nová pole 3xx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Pole 3XX  slouží k uvádění vybraných údajů z příslušné části autoritního záznamu (obvykle z poznámky, u korporací i ze záhlaví) ve strukturované podobě.</a:t>
            </a:r>
          </a:p>
          <a:p>
            <a:r>
              <a:rPr lang="cs-CZ" dirty="0" smtClean="0"/>
              <a:t>Umožňuje uvádět jako selekční údaje i ty údaje, které jsou dosud v </a:t>
            </a:r>
            <a:r>
              <a:rPr lang="cs-CZ" dirty="0" err="1" smtClean="0"/>
              <a:t>autoritním</a:t>
            </a:r>
            <a:r>
              <a:rPr lang="cs-CZ" dirty="0" smtClean="0"/>
              <a:t> záznamu uváděny často ve volně tvořené poznámce (a lze je tedy vyhledat pouze fulltextovým vyhledáváním).</a:t>
            </a:r>
          </a:p>
          <a:p>
            <a:r>
              <a:rPr lang="cs-CZ" dirty="0" smtClean="0"/>
              <a:t>Forma údajů v poli 3XX se přebírá z příslušných databází (soubor tematických autorit, soubor geografických autorit, …)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Nová pole 3xx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368 – Jiné označení osoby nebo korporace (O) </a:t>
            </a:r>
          </a:p>
          <a:p>
            <a:r>
              <a:rPr lang="cs-CZ" dirty="0" smtClean="0"/>
              <a:t>370 – Související místo (O) </a:t>
            </a:r>
          </a:p>
          <a:p>
            <a:r>
              <a:rPr lang="cs-CZ" dirty="0" smtClean="0"/>
              <a:t>372 – Oblast působnosti (O) </a:t>
            </a:r>
          </a:p>
          <a:p>
            <a:r>
              <a:rPr lang="cs-CZ" dirty="0" smtClean="0"/>
              <a:t>377 – Související jazyk (O)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Poznámky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Poznámka v poli 680 (Veřejná všeobecná poznámka) se v autoritních záznamech pro korporace bude nadále používat pouze výjimečně, jen pro informaci o možné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zaměnitelnosti:</a:t>
            </a:r>
          </a:p>
          <a:p>
            <a:endParaRPr lang="cs-CZ" dirty="0" smtClean="0"/>
          </a:p>
          <a:p>
            <a:r>
              <a:rPr lang="cs-CZ" dirty="0" smtClean="0"/>
              <a:t>110 2	$a Rada Evropy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680  	$i Nezaměňovat s: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		$a Evropská rada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Poznámky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ostatních případech se pole 680 nahradí poznámkou v poli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678 (Biografické nebo historické údaje):</a:t>
            </a:r>
          </a:p>
          <a:p>
            <a:endParaRPr lang="cs-CZ" dirty="0" smtClean="0"/>
          </a:p>
          <a:p>
            <a:r>
              <a:rPr lang="cs-CZ" dirty="0" smtClean="0"/>
              <a:t>110 2	$a	Spolek </a:t>
            </a:r>
            <a:r>
              <a:rPr lang="cs-CZ" dirty="0" err="1" smtClean="0"/>
              <a:t>Juristic</a:t>
            </a:r>
            <a:endParaRPr lang="cs-CZ" dirty="0" smtClean="0"/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678 0 	$a	Poskytovatel webového prostoru pro společnosti či jednotlivce v oblasti právní 	vědy, vydavatel webu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Juristic.cz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fontAlgn="t"/>
            <a:r>
              <a:rPr lang="en-US" b="1" dirty="0" smtClean="0"/>
              <a:t>AACR2</a:t>
            </a:r>
            <a:endParaRPr lang="cs-CZ" dirty="0" smtClean="0"/>
          </a:p>
          <a:p>
            <a:pPr fontAlgn="t"/>
            <a:r>
              <a:rPr lang="en-US" dirty="0" smtClean="0"/>
              <a:t>Smith, John, 1900 </a:t>
            </a:r>
            <a:r>
              <a:rPr lang="cs-CZ" dirty="0" smtClean="0"/>
              <a:t>led.</a:t>
            </a:r>
            <a:r>
              <a:rPr lang="en-US" dirty="0" smtClean="0"/>
              <a:t> 10-</a:t>
            </a:r>
            <a:endParaRPr lang="cs-CZ" dirty="0" smtClean="0"/>
          </a:p>
          <a:p>
            <a:pPr fontAlgn="t"/>
            <a:endParaRPr lang="cs-CZ" dirty="0" smtClean="0"/>
          </a:p>
          <a:p>
            <a:pPr fontAlgn="t"/>
            <a:r>
              <a:rPr lang="en-US" dirty="0" smtClean="0"/>
              <a:t>Smith, John, ca. 1837-1896</a:t>
            </a:r>
            <a:endParaRPr lang="cs-CZ" dirty="0" smtClean="0"/>
          </a:p>
          <a:p>
            <a:pPr fontAlgn="t"/>
            <a:r>
              <a:rPr lang="en-US" dirty="0" smtClean="0"/>
              <a:t>Smith, John, 1837-ca. 1896</a:t>
            </a:r>
            <a:endParaRPr lang="cs-CZ" dirty="0" smtClean="0"/>
          </a:p>
          <a:p>
            <a:pPr fontAlgn="t"/>
            <a:r>
              <a:rPr lang="en-US" dirty="0" smtClean="0"/>
              <a:t>Smith, John, ca. 1837-ca. 1896</a:t>
            </a:r>
            <a:endParaRPr lang="cs-CZ" dirty="0" smtClean="0"/>
          </a:p>
          <a:p>
            <a:pPr fontAlgn="t"/>
            <a:r>
              <a:rPr lang="en-US" dirty="0" smtClean="0"/>
              <a:t>Smith, John, </a:t>
            </a:r>
            <a:r>
              <a:rPr lang="cs-CZ" dirty="0" err="1" smtClean="0"/>
              <a:t>nar</a:t>
            </a:r>
            <a:r>
              <a:rPr lang="en-US" dirty="0" smtClean="0"/>
              <a:t>. 1825</a:t>
            </a:r>
            <a:endParaRPr lang="cs-CZ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pPr fontAlgn="t"/>
            <a:r>
              <a:rPr lang="en-US" b="1" dirty="0" smtClean="0"/>
              <a:t>RDA</a:t>
            </a:r>
            <a:endParaRPr lang="cs-CZ" b="1" dirty="0" smtClean="0"/>
          </a:p>
          <a:p>
            <a:pPr fontAlgn="t"/>
            <a:r>
              <a:rPr lang="en-US" dirty="0" smtClean="0"/>
              <a:t>Smith, John, 1900 </a:t>
            </a:r>
            <a:r>
              <a:rPr lang="en-US" b="1" dirty="0" err="1" smtClean="0"/>
              <a:t>leden</a:t>
            </a:r>
            <a:r>
              <a:rPr lang="en-US" dirty="0" smtClean="0"/>
              <a:t> 10.-  </a:t>
            </a:r>
            <a:endParaRPr lang="cs-CZ" dirty="0" smtClean="0"/>
          </a:p>
          <a:p>
            <a:pPr fontAlgn="t"/>
            <a:r>
              <a:rPr lang="cs-CZ" dirty="0" smtClean="0"/>
              <a:t>S</a:t>
            </a:r>
            <a:r>
              <a:rPr lang="en-US" dirty="0" err="1" smtClean="0"/>
              <a:t>mith</a:t>
            </a:r>
            <a:r>
              <a:rPr lang="en-US" dirty="0" smtClean="0"/>
              <a:t>, John, </a:t>
            </a:r>
            <a:r>
              <a:rPr lang="en-US" b="1" dirty="0" err="1" smtClean="0"/>
              <a:t>asi</a:t>
            </a:r>
            <a:r>
              <a:rPr lang="en-US" dirty="0" smtClean="0"/>
              <a:t> 1837-1896</a:t>
            </a:r>
            <a:endParaRPr lang="cs-CZ" dirty="0" smtClean="0"/>
          </a:p>
          <a:p>
            <a:pPr fontAlgn="t"/>
            <a:r>
              <a:rPr lang="en-US" dirty="0" smtClean="0"/>
              <a:t>Smith, John, 1837-</a:t>
            </a:r>
            <a:r>
              <a:rPr lang="en-US" b="1" dirty="0" smtClean="0"/>
              <a:t>asi</a:t>
            </a:r>
            <a:r>
              <a:rPr lang="en-US" dirty="0" smtClean="0"/>
              <a:t> 1896</a:t>
            </a:r>
            <a:endParaRPr lang="cs-CZ" dirty="0" smtClean="0"/>
          </a:p>
          <a:p>
            <a:pPr fontAlgn="t"/>
            <a:r>
              <a:rPr lang="en-US" dirty="0" smtClean="0"/>
              <a:t>Smith, John, </a:t>
            </a:r>
            <a:r>
              <a:rPr lang="en-US" b="1" dirty="0" err="1" smtClean="0"/>
              <a:t>asi</a:t>
            </a:r>
            <a:r>
              <a:rPr lang="en-US" dirty="0" smtClean="0"/>
              <a:t> 1837-</a:t>
            </a:r>
            <a:r>
              <a:rPr lang="en-US" b="1" dirty="0" smtClean="0"/>
              <a:t>asi</a:t>
            </a:r>
            <a:r>
              <a:rPr lang="en-US" dirty="0" smtClean="0"/>
              <a:t> 1896</a:t>
            </a:r>
            <a:endParaRPr lang="cs-CZ" dirty="0" smtClean="0"/>
          </a:p>
          <a:p>
            <a:pPr fontAlgn="t"/>
            <a:r>
              <a:rPr lang="en-US" dirty="0" smtClean="0"/>
              <a:t>Smith, John, 1825-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AACR2</a:t>
            </a:r>
          </a:p>
          <a:p>
            <a:pPr fontAlgn="t"/>
            <a:r>
              <a:rPr lang="en-US" dirty="0" smtClean="0"/>
              <a:t>Smith, John, </a:t>
            </a:r>
            <a:r>
              <a:rPr lang="cs-CZ" dirty="0" err="1" smtClean="0"/>
              <a:t>zemř</a:t>
            </a:r>
            <a:r>
              <a:rPr lang="en-US" dirty="0" smtClean="0"/>
              <a:t>. 1859</a:t>
            </a:r>
            <a:endParaRPr lang="cs-CZ" dirty="0" smtClean="0"/>
          </a:p>
          <a:p>
            <a:pPr fontAlgn="t"/>
            <a:r>
              <a:rPr lang="en-US" dirty="0" smtClean="0"/>
              <a:t>Johnson, Carl F., </a:t>
            </a:r>
            <a:r>
              <a:rPr lang="cs-CZ" dirty="0" smtClean="0"/>
              <a:t>činný </a:t>
            </a:r>
            <a:r>
              <a:rPr lang="en-US" dirty="0" smtClean="0"/>
              <a:t>1893-1940</a:t>
            </a:r>
            <a:endParaRPr lang="cs-CZ" dirty="0" smtClean="0"/>
          </a:p>
          <a:p>
            <a:pPr fontAlgn="t"/>
            <a:r>
              <a:rPr lang="cs-CZ" dirty="0" smtClean="0"/>
              <a:t>Seneca, </a:t>
            </a:r>
            <a:r>
              <a:rPr lang="cs-CZ" dirty="0" err="1" smtClean="0"/>
              <a:t>Lucius</a:t>
            </a:r>
            <a:r>
              <a:rPr lang="cs-CZ" dirty="0" smtClean="0"/>
              <a:t> </a:t>
            </a:r>
            <a:r>
              <a:rPr lang="cs-CZ" dirty="0" err="1" smtClean="0"/>
              <a:t>Annaeus</a:t>
            </a:r>
            <a:r>
              <a:rPr lang="cs-CZ" dirty="0" smtClean="0"/>
              <a:t>, ca 4 př. </a:t>
            </a:r>
            <a:r>
              <a:rPr lang="cs-CZ" dirty="0" err="1" smtClean="0"/>
              <a:t>Kr</a:t>
            </a:r>
            <a:r>
              <a:rPr lang="cs-CZ" dirty="0" smtClean="0"/>
              <a:t>.-65 po </a:t>
            </a:r>
            <a:r>
              <a:rPr lang="cs-CZ" dirty="0" err="1" smtClean="0"/>
              <a:t>Kr</a:t>
            </a:r>
            <a:r>
              <a:rPr lang="cs-CZ" dirty="0" smtClean="0"/>
              <a:t>.</a:t>
            </a:r>
          </a:p>
          <a:p>
            <a:pPr fontAlgn="t"/>
            <a:r>
              <a:rPr lang="cs-CZ" dirty="0" smtClean="0"/>
              <a:t>Činný 16. stol.-17. stol.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b="1" dirty="0" smtClean="0"/>
              <a:t>RDA</a:t>
            </a:r>
          </a:p>
          <a:p>
            <a:pPr fontAlgn="t"/>
            <a:r>
              <a:rPr lang="en-US" dirty="0" smtClean="0"/>
              <a:t>Smith, John,</a:t>
            </a:r>
            <a:r>
              <a:rPr lang="cs-CZ" dirty="0" smtClean="0"/>
              <a:t> </a:t>
            </a:r>
            <a:r>
              <a:rPr lang="en-US" dirty="0" smtClean="0"/>
              <a:t> -1859 </a:t>
            </a:r>
            <a:endParaRPr lang="cs-CZ" dirty="0" smtClean="0"/>
          </a:p>
          <a:p>
            <a:pPr fontAlgn="t"/>
            <a:endParaRPr lang="cs-CZ" dirty="0" smtClean="0"/>
          </a:p>
          <a:p>
            <a:pPr fontAlgn="t"/>
            <a:r>
              <a:rPr lang="en-US" dirty="0" smtClean="0"/>
              <a:t>Johnson, Carl F., </a:t>
            </a:r>
            <a:r>
              <a:rPr lang="en-US" dirty="0" err="1" smtClean="0"/>
              <a:t>činný</a:t>
            </a:r>
            <a:r>
              <a:rPr lang="en-US" dirty="0" smtClean="0"/>
              <a:t> 1893-1940</a:t>
            </a:r>
            <a:endParaRPr lang="cs-CZ" dirty="0" smtClean="0"/>
          </a:p>
          <a:p>
            <a:pPr fontAlgn="t"/>
            <a:r>
              <a:rPr lang="cs-CZ" dirty="0" smtClean="0"/>
              <a:t>Seneca, </a:t>
            </a:r>
            <a:r>
              <a:rPr lang="cs-CZ" dirty="0" err="1" smtClean="0"/>
              <a:t>Lucius</a:t>
            </a:r>
            <a:r>
              <a:rPr lang="cs-CZ" dirty="0" smtClean="0"/>
              <a:t> </a:t>
            </a:r>
            <a:r>
              <a:rPr lang="cs-CZ" dirty="0" err="1" smtClean="0"/>
              <a:t>Annaeus</a:t>
            </a:r>
            <a:r>
              <a:rPr lang="cs-CZ" dirty="0" smtClean="0"/>
              <a:t>,</a:t>
            </a:r>
            <a:r>
              <a:rPr lang="cs-CZ" b="1" dirty="0" smtClean="0"/>
              <a:t> </a:t>
            </a:r>
            <a:r>
              <a:rPr lang="cs-CZ" dirty="0" smtClean="0"/>
              <a:t>asi 4 př. </a:t>
            </a:r>
            <a:r>
              <a:rPr lang="cs-CZ" dirty="0" err="1" smtClean="0"/>
              <a:t>Kr</a:t>
            </a:r>
            <a:r>
              <a:rPr lang="cs-CZ" dirty="0" smtClean="0"/>
              <a:t>.-65 po </a:t>
            </a:r>
            <a:r>
              <a:rPr lang="cs-CZ" dirty="0" err="1" smtClean="0"/>
              <a:t>Kr</a:t>
            </a:r>
            <a:r>
              <a:rPr lang="cs-CZ" dirty="0" smtClean="0"/>
              <a:t>.</a:t>
            </a:r>
          </a:p>
          <a:p>
            <a:r>
              <a:rPr lang="cs-CZ" dirty="0" smtClean="0"/>
              <a:t>Činný 16. století-17. století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RODINNÉ VZTAHY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Doplňky rodinných vztahů (např. </a:t>
            </a:r>
            <a:r>
              <a:rPr lang="cs-CZ" dirty="0" err="1" smtClean="0"/>
              <a:t>Jr</a:t>
            </a:r>
            <a:r>
              <a:rPr lang="cs-CZ" dirty="0" smtClean="0"/>
              <a:t>., </a:t>
            </a:r>
            <a:r>
              <a:rPr lang="cs-CZ" dirty="0" err="1" smtClean="0"/>
              <a:t>Sr</a:t>
            </a:r>
            <a:r>
              <a:rPr lang="cs-CZ" dirty="0" smtClean="0"/>
              <a:t>., mladší, starší, </a:t>
            </a:r>
            <a:r>
              <a:rPr lang="cs-CZ" dirty="0" err="1" smtClean="0"/>
              <a:t>fils</a:t>
            </a:r>
            <a:r>
              <a:rPr lang="cs-CZ" dirty="0" smtClean="0"/>
              <a:t>, </a:t>
            </a:r>
            <a:r>
              <a:rPr lang="cs-CZ" dirty="0" err="1" smtClean="0"/>
              <a:t>père</a:t>
            </a:r>
            <a:r>
              <a:rPr lang="cs-CZ" dirty="0" smtClean="0"/>
              <a:t>) a římské číslice (např. III.) jsou brány jako fráze  - zapisují se tedy v doplňku záhlaví tak, jak najdeme na titulní straně! (ve zkratce, resp. v textové podobě)</a:t>
            </a:r>
          </a:p>
          <a:p>
            <a:endParaRPr lang="cs-CZ" dirty="0" smtClean="0"/>
          </a:p>
          <a:p>
            <a:r>
              <a:rPr lang="cs-CZ" dirty="0" smtClean="0"/>
              <a:t>Př.: 100 1# $a </a:t>
            </a:r>
            <a:r>
              <a:rPr lang="cs-CZ" dirty="0" err="1" smtClean="0"/>
              <a:t>Williams</a:t>
            </a:r>
            <a:r>
              <a:rPr lang="cs-CZ" dirty="0" smtClean="0"/>
              <a:t>, </a:t>
            </a:r>
            <a:r>
              <a:rPr lang="cs-CZ" dirty="0" err="1" smtClean="0"/>
              <a:t>Hank</a:t>
            </a:r>
            <a:r>
              <a:rPr lang="cs-CZ" dirty="0" smtClean="0"/>
              <a:t>, $c </a:t>
            </a:r>
            <a:r>
              <a:rPr lang="cs-CZ" dirty="0" err="1" smtClean="0">
                <a:solidFill>
                  <a:srgbClr val="FF0000"/>
                </a:solidFill>
              </a:rPr>
              <a:t>Jr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r>
              <a:rPr lang="cs-CZ" dirty="0" smtClean="0"/>
              <a:t>, $d 1949-</a:t>
            </a:r>
          </a:p>
          <a:p>
            <a:r>
              <a:rPr lang="cs-CZ" dirty="0" smtClean="0"/>
              <a:t>       100 0# $a &lt;&lt;ze &gt;&gt;</a:t>
            </a:r>
            <a:r>
              <a:rPr lang="cs-CZ" dirty="0" err="1" smtClean="0"/>
              <a:t>Žerotína</a:t>
            </a:r>
            <a:r>
              <a:rPr lang="cs-CZ" dirty="0" smtClean="0"/>
              <a:t>, Karel, $c </a:t>
            </a:r>
            <a:r>
              <a:rPr lang="cs-CZ" dirty="0" smtClean="0">
                <a:solidFill>
                  <a:srgbClr val="FF0000"/>
                </a:solidFill>
              </a:rPr>
              <a:t>starší</a:t>
            </a:r>
            <a:r>
              <a:rPr lang="cs-CZ" dirty="0" smtClean="0"/>
              <a:t>,</a:t>
            </a:r>
          </a:p>
          <a:p>
            <a:r>
              <a:rPr lang="cs-CZ" dirty="0" smtClean="0"/>
              <a:t>		$d 1564-1636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Fiktivní entity</a:t>
            </a:r>
            <a:endParaRPr lang="cs-CZ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2675" y="2198687"/>
            <a:ext cx="3676650" cy="367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Fiktivní entity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Fiktivní postava je osoba, identita nebo entita, jejíž existence je smyšlená a založená na fikci. Mezi fiktivní lidské postavy patří například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Jára Cimrman,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Sherlock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Holmes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, Dr. Gregory House,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Homer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Simpson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, Superman, Strýček Skrblík, Ferda Mravenec, Popelka, Kocour v botách, Dobrý voják Švejk, Robot Emil, Klaun Ferdinand, Pan Tau, Pan Posleda,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Červenáček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Hujer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…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Fiktivní entity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Fiktivní entity byly součástí souboru věcných tematických autorit, převádějí se do jmenných personálních autorit</a:t>
            </a:r>
          </a:p>
          <a:p>
            <a:r>
              <a:rPr lang="cs-CZ" dirty="0" smtClean="0"/>
              <a:t>Rozlišují se postavy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Fiktivní (literární, dramatické)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Legendární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Mytologické (včetně bohů, bohyň, božstev)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Bájná stvoření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Bytosti nelidského původu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Fiktivní entity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Ve věcných autoritách zůstanou:</a:t>
            </a:r>
          </a:p>
          <a:p>
            <a:r>
              <a:rPr lang="cs-CZ" dirty="0" smtClean="0"/>
              <a:t>Termíny označující Boha v jednotlivých monoteistických náboženstvích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Křesťanství 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Judaismus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Islám</a:t>
            </a:r>
          </a:p>
          <a:p>
            <a:r>
              <a:rPr lang="cs-CZ" dirty="0" smtClean="0"/>
              <a:t>obecná označení skupin individuálních fiktivních osob</a:t>
            </a:r>
          </a:p>
          <a:p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Simpsonovi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, Najády,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Adamsovi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…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97</TotalTime>
  <Words>950</Words>
  <Application>Microsoft Office PowerPoint</Application>
  <PresentationFormat>Předvádění na obrazovce (4:3)</PresentationFormat>
  <Paragraphs>154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Arkýř</vt:lpstr>
      <vt:lpstr>6. RDA Jmenné autority</vt:lpstr>
      <vt:lpstr>Personální autority – Přehled změn</vt:lpstr>
      <vt:lpstr>Data</vt:lpstr>
      <vt:lpstr>Snímek 4</vt:lpstr>
      <vt:lpstr>RODINNÉ VZTAHY</vt:lpstr>
      <vt:lpstr>Fiktivní entity</vt:lpstr>
      <vt:lpstr>Fiktivní entity</vt:lpstr>
      <vt:lpstr>Fiktivní entity</vt:lpstr>
      <vt:lpstr>Fiktivní entity</vt:lpstr>
      <vt:lpstr>Fiktivní entity</vt:lpstr>
      <vt:lpstr>„Současný autor“</vt:lpstr>
      <vt:lpstr>Vytváří se odkaz viz též (500)</vt:lpstr>
      <vt:lpstr>Nová pole pro strojové zpracování</vt:lpstr>
      <vt:lpstr>Nová pole pro strojové zpracování</vt:lpstr>
      <vt:lpstr>Korporace a akce</vt:lpstr>
      <vt:lpstr>Datum konání akce</vt:lpstr>
      <vt:lpstr>Místo konání akce</vt:lpstr>
      <vt:lpstr>Více míst konání akce</vt:lpstr>
      <vt:lpstr>Více míst konání akce</vt:lpstr>
      <vt:lpstr>Kvalifikátor</vt:lpstr>
      <vt:lpstr>Nová pole 3xx</vt:lpstr>
      <vt:lpstr>Nová pole 3xx</vt:lpstr>
      <vt:lpstr>Poznámky</vt:lpstr>
      <vt:lpstr>Poznámky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 RDA Jmenné autority</dc:title>
  <dc:creator>Hana</dc:creator>
  <cp:lastModifiedBy>vaskova</cp:lastModifiedBy>
  <cp:revision>12</cp:revision>
  <dcterms:created xsi:type="dcterms:W3CDTF">2015-02-09T20:54:43Z</dcterms:created>
  <dcterms:modified xsi:type="dcterms:W3CDTF">2015-03-12T10:23:25Z</dcterms:modified>
</cp:coreProperties>
</file>