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73" r:id="rId9"/>
    <p:sldId id="262" r:id="rId10"/>
    <p:sldId id="274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3F058-3CAA-44C4-9362-87758DFD3639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CA4F6-D140-45AF-941D-D224A1D091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CA1A0-949B-4277-A188-760DE54E02C1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B494-415F-4FA6-9492-EE939D9222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75F2-8FF4-4E37-BD14-DBD9E8176E63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88FD-7040-4933-946A-D7ED85046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ADCF98-CA2D-41BD-B7AD-B44DC5D91BA7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AF769C3-BCA0-4EC5-A44C-8D3B2BA044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7DFF-01E3-4555-9833-563F44558E47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97824-532B-4647-ACDB-39A3B440AF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3822E-108F-4429-B28B-6FE678460D14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58E64-3649-41D2-9ECE-A12670D7A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5740C-A89E-4055-BB6E-2A40C669EC74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6AAFD-B599-4F2B-B69F-99B180B069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316BB6-8203-4A54-AE2B-B1A54CFE9462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9BDC8E-F144-404E-8F08-02BCABAC93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EC18B-4622-401C-88AF-C008D08E99C9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578FF-BCC8-4B93-8242-07EE0A2484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C5FAFC-E598-47AE-8583-E823B01227A4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091A59-BE5F-45E3-A3BE-67B6307DB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76CFCB-3E8C-452C-8729-DABDD705FBAD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B99F91-F9A7-4108-B2D2-5F9DF1B382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D62E8B-AB64-4278-9820-878DA2C1728C}" type="datetimeFigureOut">
              <a:rPr lang="cs-CZ"/>
              <a:pPr>
                <a:defRPr/>
              </a:pPr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583A83-0B80-4E8F-88DB-E7FF447615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797" r:id="rId4"/>
    <p:sldLayoutId id="2147483798" r:id="rId5"/>
    <p:sldLayoutId id="2147483805" r:id="rId6"/>
    <p:sldLayoutId id="2147483799" r:id="rId7"/>
    <p:sldLayoutId id="2147483806" r:id="rId8"/>
    <p:sldLayoutId id="2147483807" r:id="rId9"/>
    <p:sldLayoutId id="2147483800" r:id="rId10"/>
    <p:sldLayoutId id="21474838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plikace.mvcr.cz/adresa/index.html" TargetMode="External"/><Relationship Id="rId2" Type="http://schemas.openxmlformats.org/officeDocument/2006/relationships/hyperlink" Target="http://mesta.obce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utority.nkp.cz/vecne-autority/soubor-geografickych-autorit-1/" TargetMode="External"/><Relationship Id="rId2" Type="http://schemas.openxmlformats.org/officeDocument/2006/relationships/hyperlink" Target="http://autority.nkp.cz/vecne-autority/soubor-geografickych-autorit-1/soubor-geografickych-autori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dmapsonline.org/boundingbox/" TargetMode="External"/><Relationship Id="rId2" Type="http://schemas.openxmlformats.org/officeDocument/2006/relationships/hyperlink" Target="http://autority.nkp.cz/geolink-nkp.cz/geolink-nkp.cz/view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bz.cz/katalog/zaznam.php?detail_num=A849530&amp;strana=61&amp;zpet=hledani&amp;typhled=A&amp;cis_pole=&amp;vers=2&amp;lang=cze&amp;user_hash=2011092458b24506f01bafacb6e70b81811eaa8e880f87e5&amp;ascdesc=0&amp;seatype=H&amp;sortby=NAZEV" TargetMode="External"/><Relationship Id="rId2" Type="http://schemas.openxmlformats.org/officeDocument/2006/relationships/hyperlink" Target="http://aleph.nkp.cz/aleph-cgi/show_map?ll=49.22686,17.66897&amp;z=1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Geografické autority</a:t>
            </a: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smtClean="0"/>
              <a:t>MARC 21 (651)</a:t>
            </a:r>
          </a:p>
          <a:p>
            <a:pPr eaLnBrk="1" hangingPunct="1"/>
            <a:r>
              <a:rPr lang="cs-CZ" smtClean="0"/>
              <a:t>UNIMARC (607)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Odkaz viz.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151 $a Zlín (Česko)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451 $a </a:t>
            </a:r>
            <a:r>
              <a:rPr lang="cs-CZ" dirty="0" err="1" smtClean="0">
                <a:solidFill>
                  <a:srgbClr val="0070C0"/>
                </a:solidFill>
              </a:rPr>
              <a:t>Gottwaldov</a:t>
            </a:r>
            <a:r>
              <a:rPr lang="cs-CZ" dirty="0" smtClean="0">
                <a:solidFill>
                  <a:srgbClr val="0070C0"/>
                </a:solidFill>
              </a:rPr>
              <a:t> (Česko)</a:t>
            </a:r>
          </a:p>
          <a:p>
            <a:pPr eaLnBrk="1" hangingPunct="1">
              <a:defRPr/>
            </a:pPr>
            <a:r>
              <a:rPr lang="cs-CZ" dirty="0" smtClean="0"/>
              <a:t>151 $a Zálesí (Česko : národopisná oblast)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451 $a </a:t>
            </a:r>
            <a:r>
              <a:rPr lang="cs-CZ" dirty="0" smtClean="0">
                <a:solidFill>
                  <a:srgbClr val="0070C0"/>
                </a:solidFill>
              </a:rPr>
              <a:t>Luhačovické Zálesí (Česko)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451 $</a:t>
            </a:r>
            <a:r>
              <a:rPr lang="cs-CZ" dirty="0" smtClean="0">
                <a:solidFill>
                  <a:srgbClr val="0070C0"/>
                </a:solidFill>
              </a:rPr>
              <a:t>a </a:t>
            </a:r>
            <a:r>
              <a:rPr lang="cs-CZ" dirty="0" err="1" smtClean="0">
                <a:solidFill>
                  <a:srgbClr val="0070C0"/>
                </a:solidFill>
              </a:rPr>
              <a:t>Luhačovské</a:t>
            </a:r>
            <a:r>
              <a:rPr lang="cs-CZ" dirty="0" smtClean="0">
                <a:solidFill>
                  <a:srgbClr val="0070C0"/>
                </a:solidFill>
              </a:rPr>
              <a:t> Zálesí (Česko)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215  $a Zlín (Česko)</a:t>
            </a:r>
          </a:p>
          <a:p>
            <a:pPr eaLnBrk="1" hangingPunct="1">
              <a:buNone/>
              <a:defRPr/>
            </a:pPr>
            <a:r>
              <a:rPr lang="cs-CZ" dirty="0" smtClean="0"/>
              <a:t>	415  $a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Gottwaldov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(Česko)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215  $a Zálesí (Česko : národopisná oblast)</a:t>
            </a:r>
          </a:p>
          <a:p>
            <a:pPr eaLnBrk="1" hangingPunct="1">
              <a:buNone/>
              <a:defRPr/>
            </a:pPr>
            <a:r>
              <a:rPr lang="cs-CZ" dirty="0" smtClean="0"/>
              <a:t>	415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Luhačovické Zálesí (Česko)</a:t>
            </a:r>
          </a:p>
          <a:p>
            <a:pPr eaLnBrk="1" hangingPunct="1">
              <a:buNone/>
              <a:defRPr/>
            </a:pPr>
            <a:r>
              <a:rPr lang="cs-CZ" dirty="0" smtClean="0"/>
              <a:t>	415  $a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Luhačovské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Zálesí (Česko)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Odkaz viz též</a:t>
            </a: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/>
              <a:t>551 Odkaz viz též geografické jméno $a Heslo</a:t>
            </a:r>
          </a:p>
          <a:p>
            <a:pPr eaLnBrk="1" hangingPunct="1">
              <a:defRPr/>
            </a:pPr>
            <a:r>
              <a:rPr lang="cs-CZ" sz="2000" dirty="0" smtClean="0"/>
              <a:t>151 $a Česko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551 $a </a:t>
            </a:r>
            <a:r>
              <a:rPr lang="cs-CZ" sz="2000" dirty="0" smtClean="0">
                <a:solidFill>
                  <a:srgbClr val="0070C0"/>
                </a:solidFill>
              </a:rPr>
              <a:t>Československo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551 $a </a:t>
            </a:r>
            <a:r>
              <a:rPr lang="cs-CZ" sz="2000" dirty="0" smtClean="0">
                <a:solidFill>
                  <a:srgbClr val="0070C0"/>
                </a:solidFill>
              </a:rPr>
              <a:t>Protektorát Čechy a Morava</a:t>
            </a:r>
          </a:p>
          <a:p>
            <a:pPr eaLnBrk="1" hangingPunct="1">
              <a:defRPr/>
            </a:pPr>
            <a:r>
              <a:rPr lang="cs-CZ" sz="2000" dirty="0" smtClean="0"/>
              <a:t>151 $a Kroměříž (Česko : oblast)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551 $a </a:t>
            </a:r>
            <a:r>
              <a:rPr lang="cs-CZ" sz="2000" dirty="0" smtClean="0">
                <a:solidFill>
                  <a:srgbClr val="0070C0"/>
                </a:solidFill>
              </a:rPr>
              <a:t>Kroměříž (Česko)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551 $a </a:t>
            </a:r>
            <a:r>
              <a:rPr lang="cs-CZ" sz="2000" dirty="0" smtClean="0">
                <a:solidFill>
                  <a:srgbClr val="0070C0"/>
                </a:solidFill>
              </a:rPr>
              <a:t>Kroměříž (Česko : okres)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b="1" dirty="0" smtClean="0"/>
              <a:t>515 Odkaz viz též geografické jméno $a Vstupní prvek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215  $a Česko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515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Československo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515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Protektorát Čechy a Morava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215  $a Kroměříž (Česko : oblast)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515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Kroměříž (Česko)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515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Kroměříž (Česko : okres)</a:t>
            </a:r>
          </a:p>
          <a:p>
            <a:pPr>
              <a:buFont typeface="Wingdings" pitchFamily="2" charset="2"/>
              <a:buChar char="q"/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 zdroje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/>
              <a:t>670 Zdroj nalezených informací $a Zdroj citace $b Nalezená informace</a:t>
            </a:r>
          </a:p>
          <a:p>
            <a:pPr eaLnBrk="1" hangingPunct="1">
              <a:defRPr/>
            </a:pPr>
            <a:r>
              <a:rPr lang="cs-CZ" sz="2000" dirty="0" smtClean="0"/>
              <a:t>670 $a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rgbClr val="0070C0"/>
                </a:solidFill>
              </a:rPr>
              <a:t>Soupis měst, okresů a obcí České republiky</a:t>
            </a:r>
          </a:p>
          <a:p>
            <a:pPr eaLnBrk="1" hangingPunct="1">
              <a:defRPr/>
            </a:pPr>
            <a:r>
              <a:rPr lang="cs-CZ" sz="2000" dirty="0" smtClean="0"/>
              <a:t>670 $a </a:t>
            </a:r>
            <a:r>
              <a:rPr lang="cs-CZ" sz="2000" dirty="0" smtClean="0">
                <a:solidFill>
                  <a:srgbClr val="0070C0"/>
                </a:solidFill>
              </a:rPr>
              <a:t>www (Města a obce online), cit. 21. 7. 2011</a:t>
            </a:r>
          </a:p>
          <a:p>
            <a:pPr eaLnBrk="1" hangingPunct="1">
              <a:defRPr/>
            </a:pPr>
            <a:r>
              <a:rPr lang="cs-CZ" sz="2000" dirty="0" smtClean="0"/>
              <a:t>670 $a </a:t>
            </a:r>
            <a:r>
              <a:rPr lang="cs-CZ" sz="2000" dirty="0" smtClean="0">
                <a:solidFill>
                  <a:srgbClr val="0070C0"/>
                </a:solidFill>
              </a:rPr>
              <a:t>www (Adresy ČR-MVČR), cit. 21. 7. 2011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b="1" dirty="0" smtClean="0"/>
              <a:t>810 Zdroj ověření dat $a Citace $b Nalezená informace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810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Soupis měst, okresů a obcí České republiky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810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www (Města a obce online), cit. 21. 7. 2011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810 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www (Adresy ČR-MVČR), cit. 21. 7. 2011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Poznámka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900" b="1" dirty="0" smtClean="0"/>
              <a:t>665 Odkaz na historii záhlaví $a Odkaz</a:t>
            </a:r>
          </a:p>
          <a:p>
            <a:pPr eaLnBrk="1" hangingPunct="1">
              <a:defRPr/>
            </a:pPr>
            <a:r>
              <a:rPr lang="cs-CZ" sz="1900" dirty="0" smtClean="0"/>
              <a:t>665 $a </a:t>
            </a:r>
            <a:r>
              <a:rPr lang="cs-CZ" sz="1900" dirty="0" smtClean="0">
                <a:solidFill>
                  <a:srgbClr val="0070C0"/>
                </a:solidFill>
              </a:rPr>
              <a:t>Do roku 2000 název: </a:t>
            </a:r>
          </a:p>
          <a:p>
            <a:pPr eaLnBrk="1" hangingPunct="1">
              <a:defRPr/>
            </a:pPr>
            <a:r>
              <a:rPr lang="cs-CZ" sz="1900" b="1" dirty="0" smtClean="0"/>
              <a:t>680 Všeobecná poznámka k rozsahu $i Vysvětlující poznámka</a:t>
            </a:r>
          </a:p>
          <a:p>
            <a:pPr eaLnBrk="1" hangingPunct="1">
              <a:defRPr/>
            </a:pPr>
            <a:r>
              <a:rPr lang="cs-CZ" sz="1900" dirty="0" smtClean="0"/>
              <a:t>680 $i </a:t>
            </a:r>
            <a:r>
              <a:rPr lang="cs-CZ" sz="1900" dirty="0" smtClean="0">
                <a:solidFill>
                  <a:srgbClr val="0070C0"/>
                </a:solidFill>
              </a:rPr>
              <a:t>Obec v okrese Uherské Hradiště</a:t>
            </a:r>
            <a:r>
              <a:rPr lang="cs-CZ" sz="19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eaLnBrk="1" hangingPunct="1">
              <a:defRPr/>
            </a:pPr>
            <a:r>
              <a:rPr lang="cs-CZ" sz="1900" dirty="0" smtClean="0"/>
              <a:t>680 $i </a:t>
            </a:r>
            <a:r>
              <a:rPr lang="cs-CZ" sz="1900" dirty="0" smtClean="0">
                <a:solidFill>
                  <a:srgbClr val="0070C0"/>
                </a:solidFill>
              </a:rPr>
              <a:t>Národopisná oblast jihovýchodní Moravy v okruhu města Luhačovice; přechodová oblast regionů Valašsko, Slovácko a Haná.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900" b="1" dirty="0" smtClean="0"/>
              <a:t>300 Informační poznámka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900" dirty="0" smtClean="0"/>
              <a:t>Informace o historii záhlaví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900" dirty="0" smtClean="0"/>
              <a:t>3300 $a </a:t>
            </a:r>
            <a:r>
              <a:rPr lang="cs-CZ" sz="1900" dirty="0" smtClean="0">
                <a:solidFill>
                  <a:schemeClr val="accent1">
                    <a:lumMod val="75000"/>
                  </a:schemeClr>
                </a:solidFill>
              </a:rPr>
              <a:t>Do roku 2000 název: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900" b="1" dirty="0" smtClean="0"/>
              <a:t>330 Všeobecná poznámka k rozsahu $a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900" dirty="0" smtClean="0"/>
              <a:t>3300 $a </a:t>
            </a:r>
            <a:r>
              <a:rPr lang="cs-CZ" sz="1900" dirty="0" smtClean="0">
                <a:solidFill>
                  <a:schemeClr val="accent1">
                    <a:lumMod val="75000"/>
                  </a:schemeClr>
                </a:solidFill>
              </a:rPr>
              <a:t>Obec v okrese Uherské Hradiště.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900" dirty="0" smtClean="0"/>
              <a:t>3300 $a </a:t>
            </a:r>
            <a:r>
              <a:rPr lang="cs-CZ" sz="1900" dirty="0" smtClean="0">
                <a:solidFill>
                  <a:schemeClr val="accent1">
                    <a:lumMod val="75000"/>
                  </a:schemeClr>
                </a:solidFill>
              </a:rPr>
              <a:t>Národopisná oblast jihovýchodní Moravy v okruhu města Luhačovice; přechodová oblast regionů Valašsko, Slovácko a Haná.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Elektronické umístění a přístup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dirty="0" smtClean="0"/>
              <a:t>856 Elektronické umístění a přístup $u Adresa zdroje</a:t>
            </a:r>
          </a:p>
          <a:p>
            <a:pPr eaLnBrk="1" hangingPunct="1"/>
            <a:r>
              <a:rPr lang="cs-CZ" dirty="0" smtClean="0"/>
              <a:t>Link na webovou stránku</a:t>
            </a:r>
          </a:p>
          <a:p>
            <a:pPr eaLnBrk="1" hangingPunct="1"/>
            <a:r>
              <a:rPr lang="cs-CZ" dirty="0" smtClean="0"/>
              <a:t>856 4  $u </a:t>
            </a:r>
            <a:r>
              <a:rPr lang="cs-CZ" dirty="0" smtClean="0">
                <a:hlinkClick r:id="rId2"/>
              </a:rPr>
              <a:t>http://mesta.obce.cz/</a:t>
            </a:r>
            <a:endParaRPr lang="cs-CZ" dirty="0" smtClean="0"/>
          </a:p>
          <a:p>
            <a:pPr eaLnBrk="1" hangingPunct="1"/>
            <a:r>
              <a:rPr lang="cs-CZ" dirty="0" smtClean="0"/>
              <a:t>856 4  $u </a:t>
            </a:r>
            <a:r>
              <a:rPr lang="cs-CZ" dirty="0" smtClean="0">
                <a:hlinkClick r:id="rId3"/>
              </a:rPr>
              <a:t>http://aplikace.</a:t>
            </a:r>
            <a:r>
              <a:rPr lang="cs-CZ" dirty="0" err="1" smtClean="0">
                <a:hlinkClick r:id="rId3"/>
              </a:rPr>
              <a:t>mvcr.cz</a:t>
            </a:r>
            <a:r>
              <a:rPr lang="cs-CZ" dirty="0" smtClean="0">
                <a:hlinkClick r:id="rId3"/>
              </a:rPr>
              <a:t>/adresa/index.</a:t>
            </a:r>
            <a:r>
              <a:rPr lang="cs-CZ" dirty="0" err="1" smtClean="0">
                <a:hlinkClick r:id="rId3"/>
              </a:rPr>
              <a:t>html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Pole 9xx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900 Verifikace $a typ návrhu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*G-návrh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	G-návrh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	G-oprava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906 Údaje o zpracování $a stavový kód $b ID osoby $c druh opravy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906 $a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za20110721 $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bxhava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950 Status $a status autority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950 $a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nedefinováno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950 $a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správní celek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1198 Region $c kód </a:t>
            </a:r>
            <a:r>
              <a:rPr lang="cs-CZ" b="1" dirty="0" err="1" smtClean="0"/>
              <a:t>regionality</a:t>
            </a:r>
            <a:endParaRPr lang="cs-CZ" b="1" dirty="0" smtClean="0"/>
          </a:p>
          <a:p>
            <a:pPr eaLnBrk="1" hangingPunct="1">
              <a:defRPr/>
            </a:pPr>
            <a:r>
              <a:rPr lang="cs-CZ" dirty="0" smtClean="0"/>
              <a:t>1198 $c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– Zlínsko-geografické hledisko</a:t>
            </a:r>
          </a:p>
          <a:p>
            <a:pPr eaLnBrk="1" hangingPunct="1">
              <a:defRPr/>
            </a:pPr>
            <a:r>
              <a:rPr lang="cs-CZ" dirty="0" smtClean="0"/>
              <a:t>1198 $c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zg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– Zlínský kraj-geografické hledisko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Věcné autority v Národní knihovně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>
                <a:hlinkClick r:id="rId2"/>
              </a:rPr>
              <a:t>http://autority.nkp.cz/vecne-autority/soubor-geografickych-autorit-1/soubor-geografickych-autorit</a:t>
            </a:r>
            <a:endParaRPr lang="cs-CZ" smtClean="0"/>
          </a:p>
          <a:p>
            <a:pPr eaLnBrk="1" hangingPunct="1"/>
            <a:r>
              <a:rPr lang="cs-CZ" smtClean="0"/>
              <a:t>Informace o geoautoritách v MARC21</a:t>
            </a:r>
          </a:p>
          <a:p>
            <a:pPr eaLnBrk="1" hangingPunct="1"/>
            <a:r>
              <a:rPr lang="cs-CZ" smtClean="0">
                <a:hlinkClick r:id="rId3"/>
              </a:rPr>
              <a:t>http://autority.nkp.cz/vecne-autority/soubor-geografickych-autorit-1/</a:t>
            </a:r>
            <a:endParaRPr lang="cs-CZ" smtClean="0"/>
          </a:p>
          <a:p>
            <a:pPr eaLnBrk="1" hangingPunct="1"/>
            <a:r>
              <a:rPr lang="cs-CZ" smtClean="0"/>
              <a:t>Stránka Národní knihovny věnovaná geografickým autoritám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Projekt </a:t>
            </a:r>
            <a:r>
              <a:rPr lang="cs-CZ" dirty="0" err="1" smtClean="0"/>
              <a:t>Geolink.nkp.cz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Obohacení </a:t>
            </a:r>
            <a:r>
              <a:rPr lang="cs-CZ" smtClean="0">
                <a:hlinkClick r:id="rId2"/>
              </a:rPr>
              <a:t>geografických autorit </a:t>
            </a:r>
            <a:r>
              <a:rPr lang="cs-CZ" smtClean="0"/>
              <a:t>o údaje souřadnic se zobrazením dané lokality na mapě</a:t>
            </a:r>
            <a:endParaRPr lang="cs-CZ" b="1" smtClean="0"/>
          </a:p>
          <a:p>
            <a:r>
              <a:rPr lang="cs-CZ" b="1" smtClean="0"/>
              <a:t>034 Kódované kartografické matematické údaje $d Souřadnice-západní délka $e S.-východní délka $f S.-severní šířka $g S.-jižní šířka</a:t>
            </a:r>
          </a:p>
          <a:p>
            <a:r>
              <a:rPr lang="cs-CZ" smtClean="0"/>
              <a:t>034 $d E017.6690 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       $e E017.6690 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       $f N049.2269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       $g N049.2269</a:t>
            </a:r>
          </a:p>
          <a:p>
            <a:r>
              <a:rPr lang="cs-CZ" b="1" smtClean="0">
                <a:hlinkClick r:id="rId3"/>
              </a:rPr>
              <a:t>http://www.oldmapsonline.org/boundingbox/</a:t>
            </a:r>
            <a:endParaRPr lang="cs-CZ" b="1" smtClean="0"/>
          </a:p>
          <a:p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Projekt </a:t>
            </a:r>
            <a:r>
              <a:rPr lang="cs-CZ" dirty="0" err="1" smtClean="0"/>
              <a:t>Geolink.nkp.cz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b="1" dirty="0" smtClean="0"/>
              <a:t>856 Elektronické umístění a přístup, 1. indikátor 4 http $u Adresa elektronického zdroje $y Text odkazu </a:t>
            </a:r>
          </a:p>
          <a:p>
            <a:r>
              <a:rPr lang="pt-BR" dirty="0" smtClean="0"/>
              <a:t>856 4  $u</a:t>
            </a:r>
            <a:r>
              <a:rPr lang="cs-CZ" dirty="0" smtClean="0"/>
              <a:t> </a:t>
            </a:r>
            <a:r>
              <a:rPr lang="pt-BR" dirty="0" smtClean="0">
                <a:hlinkClick r:id="rId2"/>
              </a:rPr>
              <a:t>http://aleph.nkp.cz/aleph-cgi/show_map?ll=49.22686,17.66897&amp;z=12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		    </a:t>
            </a:r>
            <a:r>
              <a:rPr lang="pt-BR" dirty="0" smtClean="0"/>
              <a:t>$y</a:t>
            </a:r>
            <a:r>
              <a:rPr lang="cs-CZ" dirty="0" smtClean="0"/>
              <a:t> </a:t>
            </a:r>
            <a:r>
              <a:rPr lang="pt-BR" dirty="0" smtClean="0"/>
              <a:t>Zobrazit na mapě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		    </a:t>
            </a:r>
            <a:r>
              <a:rPr lang="pt-BR" dirty="0" smtClean="0"/>
              <a:t>$4</a:t>
            </a:r>
            <a:r>
              <a:rPr lang="cs-CZ" dirty="0" smtClean="0"/>
              <a:t> </a:t>
            </a:r>
            <a:r>
              <a:rPr lang="pt-BR" dirty="0" smtClean="0"/>
              <a:t>N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kfbz.cz</a:t>
            </a:r>
            <a:r>
              <a:rPr lang="cs-CZ" dirty="0" smtClean="0">
                <a:hlinkClick r:id="rId3"/>
              </a:rPr>
              <a:t>/katalog/</a:t>
            </a:r>
            <a:r>
              <a:rPr lang="cs-CZ" dirty="0" err="1" smtClean="0">
                <a:hlinkClick r:id="rId3"/>
              </a:rPr>
              <a:t>zaznam.php</a:t>
            </a:r>
            <a:r>
              <a:rPr lang="cs-CZ" dirty="0" smtClean="0">
                <a:hlinkClick r:id="rId3"/>
              </a:rPr>
              <a:t>?detail_</a:t>
            </a:r>
            <a:r>
              <a:rPr lang="cs-CZ" dirty="0" err="1" smtClean="0">
                <a:hlinkClick r:id="rId3"/>
              </a:rPr>
              <a:t>num</a:t>
            </a:r>
            <a:r>
              <a:rPr lang="cs-CZ" dirty="0" smtClean="0">
                <a:hlinkClick r:id="rId3"/>
              </a:rPr>
              <a:t>=A849530&amp;strana=61&amp;</a:t>
            </a:r>
            <a:r>
              <a:rPr lang="cs-CZ" dirty="0" err="1" smtClean="0">
                <a:hlinkClick r:id="rId3"/>
              </a:rPr>
              <a:t>zpet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hledani</a:t>
            </a:r>
            <a:r>
              <a:rPr lang="cs-CZ" dirty="0" smtClean="0">
                <a:hlinkClick r:id="rId3"/>
              </a:rPr>
              <a:t>&amp;</a:t>
            </a:r>
            <a:r>
              <a:rPr lang="cs-CZ" dirty="0" err="1" smtClean="0">
                <a:hlinkClick r:id="rId3"/>
              </a:rPr>
              <a:t>typhled</a:t>
            </a:r>
            <a:r>
              <a:rPr lang="cs-CZ" dirty="0" smtClean="0">
                <a:hlinkClick r:id="rId3"/>
              </a:rPr>
              <a:t>=A&amp;cis_pole=&amp;</a:t>
            </a:r>
            <a:r>
              <a:rPr lang="cs-CZ" dirty="0" err="1" smtClean="0">
                <a:hlinkClick r:id="rId3"/>
              </a:rPr>
              <a:t>vers</a:t>
            </a:r>
            <a:r>
              <a:rPr lang="cs-CZ" dirty="0" smtClean="0">
                <a:hlinkClick r:id="rId3"/>
              </a:rPr>
              <a:t>=2&amp;</a:t>
            </a:r>
            <a:r>
              <a:rPr lang="cs-CZ" dirty="0" err="1" smtClean="0">
                <a:hlinkClick r:id="rId3"/>
              </a:rPr>
              <a:t>lang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cze</a:t>
            </a:r>
            <a:r>
              <a:rPr lang="cs-CZ" dirty="0" smtClean="0">
                <a:hlinkClick r:id="rId3"/>
              </a:rPr>
              <a:t>&amp;user_</a:t>
            </a:r>
            <a:r>
              <a:rPr lang="cs-CZ" dirty="0" err="1" smtClean="0">
                <a:hlinkClick r:id="rId3"/>
              </a:rPr>
              <a:t>hash</a:t>
            </a:r>
            <a:r>
              <a:rPr lang="cs-CZ" dirty="0" smtClean="0">
                <a:hlinkClick r:id="rId3"/>
              </a:rPr>
              <a:t>=2011092458b24506f01bafacb6e70b81811eaa8e880f87e5&amp;</a:t>
            </a:r>
            <a:r>
              <a:rPr lang="cs-CZ" dirty="0" err="1" smtClean="0">
                <a:hlinkClick r:id="rId3"/>
              </a:rPr>
              <a:t>ascdesc</a:t>
            </a:r>
            <a:r>
              <a:rPr lang="cs-CZ" dirty="0" smtClean="0">
                <a:hlinkClick r:id="rId3"/>
              </a:rPr>
              <a:t>=0&amp;</a:t>
            </a:r>
            <a:r>
              <a:rPr lang="cs-CZ" dirty="0" err="1" smtClean="0">
                <a:hlinkClick r:id="rId3"/>
              </a:rPr>
              <a:t>seatype</a:t>
            </a:r>
            <a:r>
              <a:rPr lang="cs-CZ" dirty="0" smtClean="0">
                <a:hlinkClick r:id="rId3"/>
              </a:rPr>
              <a:t>=H&amp;</a:t>
            </a:r>
            <a:r>
              <a:rPr lang="cs-CZ" dirty="0" err="1" smtClean="0">
                <a:hlinkClick r:id="rId3"/>
              </a:rPr>
              <a:t>sortby</a:t>
            </a:r>
            <a:r>
              <a:rPr lang="cs-CZ" dirty="0" smtClean="0">
                <a:hlinkClick r:id="rId3"/>
              </a:rPr>
              <a:t>=NAZEV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pt-BR" dirty="0" smtClean="0"/>
          </a:p>
          <a:p>
            <a:endParaRPr lang="cs-CZ" dirty="0" smtClean="0"/>
          </a:p>
          <a:p>
            <a:endParaRPr lang="pt-BR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Kódové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LDR</a:t>
            </a:r>
            <a:r>
              <a:rPr lang="cs-CZ" dirty="0" smtClean="0"/>
              <a:t> Návěští záznamu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Např. LDR -----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err="1" smtClean="0"/>
              <a:t>z</a:t>
            </a:r>
            <a:r>
              <a:rPr lang="cs-CZ" dirty="0" smtClean="0"/>
              <a:t>--a22-----n—4500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Mění se pouze pozice 05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 nový záznam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rgbClr val="FF0000"/>
                </a:solidFill>
              </a:rPr>
              <a:t>c</a:t>
            </a:r>
            <a:r>
              <a:rPr lang="cs-CZ" dirty="0" smtClean="0"/>
              <a:t> opravený záznam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doplněný záznam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rgbClr val="FF0000"/>
                </a:solidFill>
              </a:rPr>
              <a:t>d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zrušený záznam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b="1" dirty="0" smtClean="0"/>
              <a:t>Návěští záznamu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Např. -----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err="1" smtClean="0"/>
              <a:t>x</a:t>
            </a:r>
            <a:r>
              <a:rPr lang="cs-CZ" dirty="0" smtClean="0"/>
              <a:t>^^^22-----^^^45^^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Mění se pouze pozice 05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 nový záznam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rgbClr val="FF0000"/>
                </a:solidFill>
              </a:rPr>
              <a:t>c</a:t>
            </a:r>
            <a:r>
              <a:rPr lang="cs-CZ" dirty="0" smtClean="0"/>
              <a:t> opravený záznam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doplněný záznam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rgbClr val="FF0000"/>
                </a:solidFill>
              </a:rPr>
              <a:t>d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zrušený záznam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Děkuji za pozornost</a:t>
            </a:r>
          </a:p>
          <a:p>
            <a:r>
              <a:rPr lang="cs-CZ" smtClean="0"/>
              <a:t>Hana Vašková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Kódové údaje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b="1" dirty="0" smtClean="0"/>
              <a:t>001 kontrolní číslo záznamu</a:t>
            </a:r>
          </a:p>
          <a:p>
            <a:pPr eaLnBrk="1" hangingPunct="1">
              <a:defRPr/>
            </a:pPr>
            <a:r>
              <a:rPr lang="cs-CZ" sz="1800" dirty="0" smtClean="0"/>
              <a:t>Např. </a:t>
            </a:r>
            <a:r>
              <a:rPr lang="cs-CZ" sz="1800" dirty="0" smtClean="0">
                <a:solidFill>
                  <a:srgbClr val="0070C0"/>
                </a:solidFill>
              </a:rPr>
              <a:t>kpw0111111</a:t>
            </a:r>
            <a:r>
              <a:rPr lang="cs-CZ" sz="1800" dirty="0" smtClean="0"/>
              <a:t> – generuje systém</a:t>
            </a:r>
          </a:p>
          <a:p>
            <a:pPr eaLnBrk="1" hangingPunct="1">
              <a:defRPr/>
            </a:pPr>
            <a:r>
              <a:rPr lang="cs-CZ" sz="1800" b="1" dirty="0" smtClean="0"/>
              <a:t>003 Identifikátor kontrolního čísla</a:t>
            </a:r>
          </a:p>
          <a:p>
            <a:pPr eaLnBrk="1" hangingPunct="1">
              <a:defRPr/>
            </a:pPr>
            <a:r>
              <a:rPr lang="cs-CZ" sz="1800" dirty="0" smtClean="0"/>
              <a:t>Např. CZ-</a:t>
            </a:r>
            <a:r>
              <a:rPr lang="cs-CZ" sz="1800" dirty="0" err="1" smtClean="0"/>
              <a:t>ZlKKF</a:t>
            </a:r>
            <a:r>
              <a:rPr lang="cs-CZ" sz="1800" dirty="0" smtClean="0"/>
              <a:t> – přiděluje </a:t>
            </a:r>
            <a:r>
              <a:rPr lang="cs-CZ" sz="1800" dirty="0" err="1" smtClean="0"/>
              <a:t>Library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Congress</a:t>
            </a:r>
            <a:endParaRPr lang="cs-CZ" sz="1800" dirty="0" smtClean="0"/>
          </a:p>
          <a:p>
            <a:pPr eaLnBrk="1" hangingPunct="1">
              <a:defRPr/>
            </a:pPr>
            <a:r>
              <a:rPr lang="cs-CZ" sz="1800" b="1" dirty="0" smtClean="0"/>
              <a:t>005 Datum posledního zpracování záznamu</a:t>
            </a:r>
          </a:p>
          <a:p>
            <a:pPr eaLnBrk="1" hangingPunct="1">
              <a:defRPr/>
            </a:pPr>
            <a:r>
              <a:rPr lang="cs-CZ" sz="1800" dirty="0" smtClean="0"/>
              <a:t>Např. </a:t>
            </a:r>
            <a:r>
              <a:rPr lang="cs-CZ" sz="1800" dirty="0" smtClean="0">
                <a:solidFill>
                  <a:srgbClr val="0070C0"/>
                </a:solidFill>
              </a:rPr>
              <a:t>20110721134911.0</a:t>
            </a:r>
            <a:r>
              <a:rPr lang="cs-CZ" sz="1800" b="1" dirty="0" smtClean="0"/>
              <a:t> </a:t>
            </a:r>
            <a:r>
              <a:rPr lang="cs-CZ" sz="1800" dirty="0" smtClean="0"/>
              <a:t>– generuje systém</a:t>
            </a:r>
          </a:p>
          <a:p>
            <a:pPr eaLnBrk="1" hangingPunct="1">
              <a:defRPr/>
            </a:pPr>
            <a:r>
              <a:rPr lang="cs-CZ" sz="1800" b="1" dirty="0" smtClean="0"/>
              <a:t>008 Údaje pevné délky</a:t>
            </a:r>
          </a:p>
          <a:p>
            <a:pPr eaLnBrk="1" hangingPunct="1">
              <a:defRPr/>
            </a:pPr>
            <a:r>
              <a:rPr lang="cs-CZ" sz="1800" dirty="0" smtClean="0"/>
              <a:t>přednastaveno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b="1" dirty="0" smtClean="0"/>
              <a:t>001 Identifikační číslo záznamu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dirty="0" smtClean="0"/>
              <a:t>Např.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kpw0111111</a:t>
            </a:r>
            <a:r>
              <a:rPr lang="cs-CZ" sz="1800" dirty="0" smtClean="0"/>
              <a:t> – generuje systém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b="1" dirty="0" smtClean="0"/>
              <a:t>005 Datum posledního zpracování záznamu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dirty="0" smtClean="0"/>
              <a:t>Např.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20110721134911.0</a:t>
            </a:r>
            <a:r>
              <a:rPr lang="cs-CZ" sz="1800" b="1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– generuje systém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b="1" dirty="0" smtClean="0"/>
              <a:t>100 Všeobecná data zpracování $a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dirty="0" smtClean="0"/>
              <a:t>přednastaveno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b="1" dirty="0" smtClean="0"/>
              <a:t>152 Pravidla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dirty="0" smtClean="0"/>
              <a:t>152##$a AACR2R $b PHNK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Kódové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040 Zdroj katalogizace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040 $a </a:t>
            </a:r>
            <a:r>
              <a:rPr lang="cs-CZ" b="1" dirty="0" smtClean="0">
                <a:solidFill>
                  <a:srgbClr val="0070C0"/>
                </a:solidFill>
              </a:rPr>
              <a:t>ZLG001 $b </a:t>
            </a:r>
            <a:r>
              <a:rPr lang="cs-CZ" b="1" dirty="0" err="1" smtClean="0">
                <a:solidFill>
                  <a:srgbClr val="0070C0"/>
                </a:solidFill>
              </a:rPr>
              <a:t>cze</a:t>
            </a:r>
            <a:r>
              <a:rPr lang="cs-CZ" b="1" dirty="0" smtClean="0">
                <a:solidFill>
                  <a:srgbClr val="0070C0"/>
                </a:solidFill>
              </a:rPr>
              <a:t> $d ABA00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$a sigla knihovny, která záznam vytvořila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$b jazyk katalogizace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$d sigla knihovny která záznam doplnila/opravila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  <p:sp>
        <p:nvSpPr>
          <p:cNvPr id="11268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801 Zdroj původní katalogizace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801#2 $a </a:t>
            </a:r>
            <a:r>
              <a:rPr lang="cs-CZ" b="1" dirty="0" smtClean="0">
                <a:solidFill>
                  <a:schemeClr val="hlink"/>
                </a:solidFill>
              </a:rPr>
              <a:t>CZ $b ABA001</a:t>
            </a:r>
            <a:r>
              <a:rPr lang="cs-CZ" dirty="0" smtClean="0"/>
              <a:t>,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 indikátory udávají funkci agentury, opakovatelné pole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 geografické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043 Kód geografické oblasti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043 $a </a:t>
            </a:r>
            <a:r>
              <a:rPr lang="cs-CZ" b="1" dirty="0" smtClean="0">
                <a:solidFill>
                  <a:srgbClr val="0070C0"/>
                </a:solidFill>
              </a:rPr>
              <a:t>e-</a:t>
            </a:r>
            <a:r>
              <a:rPr lang="cs-CZ" b="1" dirty="0" err="1" smtClean="0">
                <a:solidFill>
                  <a:srgbClr val="0070C0"/>
                </a:solidFill>
              </a:rPr>
              <a:t>xr</a:t>
            </a:r>
            <a:r>
              <a:rPr lang="cs-CZ" b="1" dirty="0" smtClean="0">
                <a:solidFill>
                  <a:srgbClr val="0070C0"/>
                </a:solidFill>
              </a:rPr>
              <a:t>---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043 $a </a:t>
            </a:r>
            <a:r>
              <a:rPr lang="cs-CZ" b="1" dirty="0" smtClean="0">
                <a:solidFill>
                  <a:srgbClr val="0070C0"/>
                </a:solidFill>
              </a:rPr>
              <a:t>e-</a:t>
            </a:r>
            <a:r>
              <a:rPr lang="cs-CZ" b="1" dirty="0" err="1" smtClean="0">
                <a:solidFill>
                  <a:srgbClr val="0070C0"/>
                </a:solidFill>
              </a:rPr>
              <a:t>xr</a:t>
            </a:r>
            <a:r>
              <a:rPr lang="cs-CZ" b="1" dirty="0" smtClean="0">
                <a:solidFill>
                  <a:srgbClr val="0070C0"/>
                </a:solidFill>
              </a:rPr>
              <a:t>---  </a:t>
            </a:r>
            <a:r>
              <a:rPr lang="cs-CZ" dirty="0" smtClean="0"/>
              <a:t>$b </a:t>
            </a:r>
            <a:r>
              <a:rPr lang="cs-CZ" b="1" dirty="0" smtClean="0">
                <a:solidFill>
                  <a:srgbClr val="0070C0"/>
                </a:solidFill>
              </a:rPr>
              <a:t>e-</a:t>
            </a:r>
            <a:r>
              <a:rPr lang="cs-CZ" b="1" dirty="0" err="1" smtClean="0">
                <a:solidFill>
                  <a:srgbClr val="0070C0"/>
                </a:solidFill>
              </a:rPr>
              <a:t>zl</a:t>
            </a:r>
            <a:r>
              <a:rPr lang="cs-CZ" b="1" dirty="0" smtClean="0">
                <a:solidFill>
                  <a:srgbClr val="0070C0"/>
                </a:solidFill>
              </a:rPr>
              <a:t>--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cs-CZ" dirty="0" smtClean="0"/>
              <a:t>$2 </a:t>
            </a:r>
            <a:r>
              <a:rPr lang="cs-CZ" b="1" dirty="0" err="1" smtClean="0">
                <a:solidFill>
                  <a:srgbClr val="0070C0"/>
                </a:solidFill>
              </a:rPr>
              <a:t>czenas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$a – mezinárodní kód oblasti/státu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$b – lokální kód (v ČR kraj)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$2 kód zdroje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160 Kód geografické oblasti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160##$a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xr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---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160##$a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xr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---  </a:t>
            </a:r>
            <a:r>
              <a:rPr lang="cs-CZ" dirty="0" smtClean="0"/>
              <a:t>$a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zl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---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Opakovatelné pouze </a:t>
            </a:r>
            <a:r>
              <a:rPr lang="cs-CZ" dirty="0" err="1" smtClean="0"/>
              <a:t>podpole</a:t>
            </a:r>
            <a:r>
              <a:rPr lang="cs-CZ" dirty="0" smtClean="0"/>
              <a:t> $a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MDT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/>
              <a:t>080 </a:t>
            </a:r>
            <a:r>
              <a:rPr lang="cs-CZ" sz="2000" b="1" dirty="0" smtClean="0"/>
              <a:t>Mezinárodní desetinné třídění</a:t>
            </a:r>
          </a:p>
          <a:p>
            <a:pPr eaLnBrk="1" hangingPunct="1">
              <a:defRPr/>
            </a:pPr>
            <a:r>
              <a:rPr lang="cs-CZ" sz="2000" dirty="0" smtClean="0"/>
              <a:t>Např. </a:t>
            </a:r>
          </a:p>
          <a:p>
            <a:pPr eaLnBrk="1" hangingPunct="1">
              <a:defRPr/>
            </a:pPr>
            <a:r>
              <a:rPr lang="cs-CZ" sz="2000" dirty="0" smtClean="0"/>
              <a:t>151 $a Krkonoše (Česko a Polsko)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</a:t>
            </a:r>
            <a:r>
              <a:rPr lang="cs-CZ" sz="2000" dirty="0" smtClean="0"/>
              <a:t>080 </a:t>
            </a:r>
            <a:r>
              <a:rPr lang="cs-CZ" sz="2000" dirty="0" smtClean="0"/>
              <a:t>$a </a:t>
            </a:r>
            <a:r>
              <a:rPr lang="cs-CZ" sz="2000" b="1" dirty="0" smtClean="0">
                <a:solidFill>
                  <a:srgbClr val="0070C0"/>
                </a:solidFill>
              </a:rPr>
              <a:t>(234.572) </a:t>
            </a:r>
            <a:r>
              <a:rPr lang="cs-CZ" sz="2000" dirty="0" smtClean="0"/>
              <a:t>$c </a:t>
            </a:r>
            <a:r>
              <a:rPr lang="cs-CZ" sz="2000" b="1" dirty="0" err="1" smtClean="0">
                <a:solidFill>
                  <a:srgbClr val="0070C0"/>
                </a:solidFill>
              </a:rPr>
              <a:t>fyzickogeografická</a:t>
            </a:r>
            <a:r>
              <a:rPr lang="cs-CZ" sz="2000" b="1" dirty="0" smtClean="0">
                <a:solidFill>
                  <a:srgbClr val="0070C0"/>
                </a:solidFill>
              </a:rPr>
              <a:t> charakteristika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</a:t>
            </a:r>
            <a:r>
              <a:rPr lang="cs-CZ" sz="2000" dirty="0" smtClean="0"/>
              <a:t>080 $</a:t>
            </a:r>
            <a:r>
              <a:rPr lang="cs-CZ" sz="2000" b="1" dirty="0" smtClean="0"/>
              <a:t>a </a:t>
            </a:r>
            <a:r>
              <a:rPr lang="cs-CZ" sz="2000" b="1" dirty="0" smtClean="0">
                <a:solidFill>
                  <a:srgbClr val="0070C0"/>
                </a:solidFill>
              </a:rPr>
              <a:t>(437.31-17) </a:t>
            </a:r>
            <a:r>
              <a:rPr lang="cs-CZ" sz="2000" dirty="0" smtClean="0"/>
              <a:t>$c </a:t>
            </a:r>
            <a:r>
              <a:rPr lang="cs-CZ" sz="2000" b="1" dirty="0" smtClean="0">
                <a:solidFill>
                  <a:srgbClr val="0070C0"/>
                </a:solidFill>
              </a:rPr>
              <a:t>místní určení - Česko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</a:t>
            </a:r>
            <a:r>
              <a:rPr lang="cs-CZ" sz="2000" dirty="0" smtClean="0"/>
              <a:t>080 </a:t>
            </a:r>
            <a:r>
              <a:rPr lang="cs-CZ" sz="2000" dirty="0" smtClean="0"/>
              <a:t>$a </a:t>
            </a:r>
            <a:r>
              <a:rPr lang="cs-CZ" sz="2000" b="1" dirty="0" smtClean="0">
                <a:solidFill>
                  <a:srgbClr val="0070C0"/>
                </a:solidFill>
              </a:rPr>
              <a:t>(438-14)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$c </a:t>
            </a:r>
            <a:r>
              <a:rPr lang="cs-CZ" sz="2000" b="1" dirty="0" smtClean="0">
                <a:solidFill>
                  <a:srgbClr val="0070C0"/>
                </a:solidFill>
              </a:rPr>
              <a:t>místní určení - Polsko</a:t>
            </a:r>
          </a:p>
        </p:txBody>
      </p:sp>
      <p:sp>
        <p:nvSpPr>
          <p:cNvPr id="1229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b="1" dirty="0" smtClean="0"/>
              <a:t>675 Mezinárodní desetinné třídění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Např.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215  $a Krkonoše (Česko a Polsko)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675  $a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(234.572) </a:t>
            </a:r>
            <a:r>
              <a:rPr lang="cs-CZ" sz="2000" dirty="0" smtClean="0"/>
              <a:t>$c</a:t>
            </a:r>
            <a:r>
              <a:rPr lang="cs-CZ" sz="2000" b="1" dirty="0" smtClean="0"/>
              <a:t>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fyzickogeografická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charakteristika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675  $a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(437.31-17)</a:t>
            </a:r>
            <a:r>
              <a:rPr lang="cs-CZ" sz="2000" dirty="0" smtClean="0"/>
              <a:t> $c místní určení - Česko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	675  $a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(438-14)</a:t>
            </a:r>
            <a:r>
              <a:rPr lang="cs-CZ" sz="2000" b="1" dirty="0" smtClean="0"/>
              <a:t> </a:t>
            </a:r>
            <a:r>
              <a:rPr lang="cs-CZ" sz="2000" dirty="0" smtClean="0"/>
              <a:t>$c</a:t>
            </a: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místní určení - Polsko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151 Geografické jméno $a Heslo</a:t>
            </a:r>
          </a:p>
          <a:p>
            <a:pPr eaLnBrk="1" hangingPunct="1">
              <a:defRPr/>
            </a:pPr>
            <a:r>
              <a:rPr lang="cs-CZ" dirty="0" smtClean="0"/>
              <a:t>151 $a</a:t>
            </a:r>
            <a:r>
              <a:rPr lang="cs-CZ" b="1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Česko</a:t>
            </a:r>
          </a:p>
          <a:p>
            <a:pPr eaLnBrk="1" hangingPunct="1">
              <a:defRPr/>
            </a:pPr>
            <a:r>
              <a:rPr lang="cs-CZ" dirty="0" smtClean="0"/>
              <a:t>151 $a </a:t>
            </a:r>
            <a:r>
              <a:rPr lang="cs-CZ" dirty="0" smtClean="0">
                <a:solidFill>
                  <a:srgbClr val="0070C0"/>
                </a:solidFill>
              </a:rPr>
              <a:t>Zlín (Česko)</a:t>
            </a:r>
          </a:p>
          <a:p>
            <a:pPr eaLnBrk="1" hangingPunct="1">
              <a:defRPr/>
            </a:pPr>
            <a:r>
              <a:rPr lang="cs-CZ" dirty="0" smtClean="0"/>
              <a:t>151 $a </a:t>
            </a:r>
            <a:r>
              <a:rPr lang="cs-CZ" dirty="0" err="1" smtClean="0">
                <a:solidFill>
                  <a:srgbClr val="0070C0"/>
                </a:solidFill>
              </a:rPr>
              <a:t>Jaroslavice</a:t>
            </a:r>
            <a:r>
              <a:rPr lang="cs-CZ" dirty="0" smtClean="0">
                <a:solidFill>
                  <a:srgbClr val="0070C0"/>
                </a:solidFill>
              </a:rPr>
              <a:t> (Zlín, Česko)</a:t>
            </a:r>
          </a:p>
          <a:p>
            <a:pPr eaLnBrk="1" hangingPunct="1">
              <a:defRPr/>
            </a:pPr>
            <a:r>
              <a:rPr lang="cs-CZ" dirty="0" smtClean="0"/>
              <a:t>151 $a </a:t>
            </a:r>
            <a:r>
              <a:rPr lang="cs-CZ" dirty="0" smtClean="0">
                <a:solidFill>
                  <a:srgbClr val="0070C0"/>
                </a:solidFill>
              </a:rPr>
              <a:t>Kunovice (Uherské Hradiště, Česko)</a:t>
            </a:r>
          </a:p>
          <a:p>
            <a:pPr eaLnBrk="1" hangingPunct="1">
              <a:defRPr/>
            </a:pPr>
            <a:r>
              <a:rPr lang="cs-CZ" dirty="0" smtClean="0"/>
              <a:t>151 $a </a:t>
            </a:r>
            <a:r>
              <a:rPr lang="cs-CZ" dirty="0" smtClean="0">
                <a:solidFill>
                  <a:srgbClr val="0070C0"/>
                </a:solidFill>
              </a:rPr>
              <a:t>Kunovice (Vsetín, Česko)</a:t>
            </a:r>
          </a:p>
          <a:p>
            <a:pPr eaLnBrk="1" hangingPunct="1">
              <a:defRPr/>
            </a:pPr>
            <a:endParaRPr lang="cs-CZ" b="1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200" b="1" dirty="0" smtClean="0"/>
              <a:t>215 Záhlaví-geografické jméno $a Vstupní p.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200" dirty="0" smtClean="0"/>
              <a:t>215 $a</a:t>
            </a:r>
            <a:r>
              <a:rPr lang="cs-CZ" sz="2200" b="1" dirty="0" smtClean="0"/>
              <a:t>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Česk</a:t>
            </a:r>
            <a:r>
              <a:rPr lang="cs-CZ" sz="2200" dirty="0" smtClean="0"/>
              <a:t>o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200" dirty="0" smtClean="0"/>
              <a:t>215 $a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Zlín (Česko)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200" dirty="0" smtClean="0"/>
              <a:t>215 $a </a:t>
            </a:r>
            <a:r>
              <a:rPr lang="cs-CZ" sz="2200" dirty="0" err="1" smtClean="0">
                <a:solidFill>
                  <a:schemeClr val="accent1">
                    <a:lumMod val="75000"/>
                  </a:schemeClr>
                </a:solidFill>
              </a:rPr>
              <a:t>Jaroslavice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 (Zlín, Česko)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200" dirty="0" smtClean="0"/>
              <a:t>215 $a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Kunovice (Uherské Hradiště, Česko)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200" dirty="0" smtClean="0"/>
              <a:t>215  $a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Kunovice (Vsetín, Česko)</a:t>
            </a:r>
          </a:p>
          <a:p>
            <a:pPr>
              <a:defRPr/>
            </a:pP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151 $a </a:t>
            </a:r>
            <a:r>
              <a:rPr lang="cs-CZ" dirty="0" smtClean="0">
                <a:solidFill>
                  <a:srgbClr val="0070C0"/>
                </a:solidFill>
              </a:rPr>
              <a:t>Vsetín (Česko : okres)</a:t>
            </a:r>
          </a:p>
          <a:p>
            <a:pPr eaLnBrk="1" hangingPunct="1">
              <a:defRPr/>
            </a:pPr>
            <a:r>
              <a:rPr lang="cs-CZ" dirty="0" smtClean="0"/>
              <a:t>151 $</a:t>
            </a:r>
            <a:r>
              <a:rPr lang="cs-CZ" dirty="0" smtClean="0">
                <a:solidFill>
                  <a:srgbClr val="0070C0"/>
                </a:solidFill>
              </a:rPr>
              <a:t>a </a:t>
            </a:r>
            <a:r>
              <a:rPr lang="cs-CZ" dirty="0" err="1" smtClean="0">
                <a:solidFill>
                  <a:srgbClr val="0070C0"/>
                </a:solidFill>
              </a:rPr>
              <a:t>Kudlovská</a:t>
            </a:r>
            <a:r>
              <a:rPr lang="cs-CZ" dirty="0" smtClean="0">
                <a:solidFill>
                  <a:srgbClr val="0070C0"/>
                </a:solidFill>
              </a:rPr>
              <a:t> přehradní nádrž (Zlín, Česko) Moravská stezka (Česko : cykloturistická trasa)</a:t>
            </a:r>
          </a:p>
          <a:p>
            <a:pPr eaLnBrk="1" hangingPunct="1">
              <a:defRPr/>
            </a:pPr>
            <a:r>
              <a:rPr lang="cs-CZ" dirty="0" smtClean="0"/>
              <a:t>151 $a</a:t>
            </a:r>
            <a:endParaRPr lang="cs-CZ" dirty="0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r>
              <a:rPr lang="cs-CZ" dirty="0" err="1" smtClean="0"/>
              <a:t>Mikroregiony</a:t>
            </a:r>
            <a:r>
              <a:rPr lang="cs-CZ" dirty="0" smtClean="0"/>
              <a:t> – korporace!!!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215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Vsetín (Česko : okres)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215  $a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Kudlovská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přehradní nádrž (Zlín, Česko)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215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Moravská stezka (Česko : cykloturistická trasa)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Odkaz viz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451 Odkaz viz. Geografické jméno $a Heslo</a:t>
            </a:r>
          </a:p>
          <a:p>
            <a:pPr eaLnBrk="1" hangingPunct="1">
              <a:buNone/>
              <a:defRPr/>
            </a:pPr>
            <a:r>
              <a:rPr lang="cs-CZ" dirty="0" smtClean="0"/>
              <a:t>151 $a Česko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451 $a </a:t>
            </a:r>
            <a:r>
              <a:rPr lang="cs-CZ" dirty="0" smtClean="0">
                <a:solidFill>
                  <a:srgbClr val="0070C0"/>
                </a:solidFill>
              </a:rPr>
              <a:t>Česká republika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451 $a </a:t>
            </a:r>
            <a:r>
              <a:rPr lang="cs-CZ" dirty="0" err="1" smtClean="0">
                <a:solidFill>
                  <a:srgbClr val="0070C0"/>
                </a:solidFill>
              </a:rPr>
              <a:t>Czech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Republic</a:t>
            </a:r>
            <a:endParaRPr lang="cs-CZ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415 Odkaz viz. Geografické jméno $a Vstupní prvek</a:t>
            </a:r>
          </a:p>
          <a:p>
            <a:pPr eaLnBrk="1" hangingPunct="1">
              <a:buNone/>
              <a:defRPr/>
            </a:pPr>
            <a:r>
              <a:rPr lang="cs-CZ" dirty="0" smtClean="0"/>
              <a:t>215  $a Česko</a:t>
            </a:r>
          </a:p>
          <a:p>
            <a:pPr eaLnBrk="1" hangingPunct="1">
              <a:buNone/>
              <a:defRPr/>
            </a:pPr>
            <a:r>
              <a:rPr lang="cs-CZ" dirty="0" smtClean="0"/>
              <a:t>415 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Česká republika</a:t>
            </a:r>
          </a:p>
          <a:p>
            <a:pPr eaLnBrk="1" hangingPunct="1">
              <a:buNone/>
              <a:defRPr/>
            </a:pPr>
            <a:r>
              <a:rPr lang="cs-CZ" dirty="0" smtClean="0"/>
              <a:t>415  $a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Czech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Republic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293</TotalTime>
  <Words>940</Words>
  <Application>Microsoft Office PowerPoint</Application>
  <PresentationFormat>Předvádění na obrazovce (4:3)</PresentationFormat>
  <Paragraphs>193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Geografické autority</vt:lpstr>
      <vt:lpstr>Kódové údaje</vt:lpstr>
      <vt:lpstr>Kódové údaje</vt:lpstr>
      <vt:lpstr>Kódové údaje</vt:lpstr>
      <vt:lpstr>Kód geografické oblasti</vt:lpstr>
      <vt:lpstr>MDT</vt:lpstr>
      <vt:lpstr>Záhlaví</vt:lpstr>
      <vt:lpstr>Záhlaví</vt:lpstr>
      <vt:lpstr>Odkaz viz</vt:lpstr>
      <vt:lpstr>Odkaz viz.</vt:lpstr>
      <vt:lpstr>Odkaz viz též</vt:lpstr>
      <vt:lpstr>Citace zdroje</vt:lpstr>
      <vt:lpstr>Poznámka</vt:lpstr>
      <vt:lpstr>Elektronické umístění a přístup</vt:lpstr>
      <vt:lpstr>Pole 9xx</vt:lpstr>
      <vt:lpstr>Regionální pole</vt:lpstr>
      <vt:lpstr>Věcné autority v Národní knihovně</vt:lpstr>
      <vt:lpstr>Projekt Geolink.nkp.cz</vt:lpstr>
      <vt:lpstr>Projekt Geolink.nkp.cz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Geografické autority</dc:title>
  <dc:creator>Hana Vašková</dc:creator>
  <cp:lastModifiedBy>Hana</cp:lastModifiedBy>
  <cp:revision>36</cp:revision>
  <dcterms:created xsi:type="dcterms:W3CDTF">2011-07-21T11:34:31Z</dcterms:created>
  <dcterms:modified xsi:type="dcterms:W3CDTF">2014-11-12T20:59:22Z</dcterms:modified>
</cp:coreProperties>
</file>