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71" r:id="rId6"/>
    <p:sldId id="260" r:id="rId7"/>
    <p:sldId id="275" r:id="rId8"/>
    <p:sldId id="272" r:id="rId9"/>
    <p:sldId id="261" r:id="rId10"/>
    <p:sldId id="262" r:id="rId11"/>
    <p:sldId id="263" r:id="rId12"/>
    <p:sldId id="264" r:id="rId13"/>
    <p:sldId id="265" r:id="rId14"/>
    <p:sldId id="273" r:id="rId15"/>
    <p:sldId id="267" r:id="rId16"/>
    <p:sldId id="266" r:id="rId17"/>
    <p:sldId id="268" r:id="rId18"/>
    <p:sldId id="274" r:id="rId19"/>
    <p:sldId id="270" r:id="rId20"/>
    <p:sldId id="269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Obdélník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FDB74-B174-499F-BEB6-AA2FC6196BC3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A46-9A19-46B2-A97A-0813875AA9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7098B-D40E-4D73-9AB7-B59768F709C3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E1EA6-DD54-4148-8CD6-9F152A84D8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51A3B-F0FC-4D1F-8429-EFD9BE31C0CB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0D22C-26E7-40F1-974E-360AF2C431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EBAC668-6D76-48DD-9C84-AA747E394B4E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806F3BE-F46D-4D57-BFBF-2C86A90A25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bdélník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02AA0-DB90-4A25-A5EF-9849B40796A0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21776-BE51-437C-AF99-0E9AD0D01C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DF199-97AC-4348-B07A-49405931D4B1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8A8FC-DC99-464C-8D65-2F6517984C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250C4-FFB8-4D83-AA1E-6D7156074C02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29FBF-D56F-4645-BCEE-59359A018C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4D19636-6707-46FC-8F46-CC79468A2B67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D0A4400-C4EA-4BBD-9A07-97CB1F94A2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970B0-3EBF-49F8-A57E-BD3382F1563B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D6311-1B2E-4EA8-A78A-A92BF33C74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Přímá spojovací čára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349B7E5-5D97-4A3F-AFE8-F70313AA2DF9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36927E-A512-49F4-B3BF-6AC7502286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10DF1DB-4520-4E17-BEB6-0617CF5F9C94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ED31736-BD93-49C2-8D7C-61C7E95DF6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356CD2-E2D4-49C3-B2B8-2E8500CA043D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807DAF-A6E6-411B-A9DE-1545A58E70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12" r:id="rId4"/>
    <p:sldLayoutId id="2147483713" r:id="rId5"/>
    <p:sldLayoutId id="2147483720" r:id="rId6"/>
    <p:sldLayoutId id="2147483714" r:id="rId7"/>
    <p:sldLayoutId id="2147483721" r:id="rId8"/>
    <p:sldLayoutId id="2147483722" r:id="rId9"/>
    <p:sldLayoutId id="2147483715" r:id="rId10"/>
    <p:sldLayoutId id="21474837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autority.nkp.cz/vecne-autorit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Věcné autority MARC21 a UNIMARC</a:t>
            </a:r>
            <a:endParaRPr lang="cs-CZ" dirty="0"/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cs-CZ" smtClean="0"/>
              <a:t>Formální deskriptor, chronologický údaj, věcné téma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Chronologický termín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148 Chronologické heslo $a Chronologický termín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148 $a </a:t>
            </a:r>
            <a:r>
              <a:rPr lang="cs-CZ" dirty="0" smtClean="0">
                <a:solidFill>
                  <a:srgbClr val="0070C0"/>
                </a:solidFill>
              </a:rPr>
              <a:t>1939-1945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6809 $i Periodizace oboru/oblasti: politické, hospodářské a vojenské dějiny Česka (Československa) a dějin jednotlivých států v období druhé světové války, česká literatura. V poli 648 je možno použít pro vymezení uvedeného časového intervalu podle obsahu dokumentu ve všech oborech.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906 $a wp20080612 $b </a:t>
            </a:r>
            <a:r>
              <a:rPr lang="cs-CZ" dirty="0" err="1" smtClean="0"/>
              <a:t>maba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Chronologický termín - vzory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045   $a x4x4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148   $a </a:t>
            </a:r>
            <a:r>
              <a:rPr lang="cs-CZ" dirty="0" smtClean="0">
                <a:solidFill>
                  <a:srgbClr val="0070C0"/>
                </a:solidFill>
              </a:rPr>
              <a:t>1945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6809 $i dějiny, politické dějiny Československa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de-DE" dirty="0" smtClean="0"/>
              <a:t>045 </a:t>
            </a:r>
            <a:r>
              <a:rPr lang="cs-CZ" dirty="0" smtClean="0"/>
              <a:t>  $</a:t>
            </a:r>
            <a:r>
              <a:rPr lang="de-DE" dirty="0" smtClean="0"/>
              <a:t>a t-t- 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</a:t>
            </a:r>
            <a:r>
              <a:rPr lang="de-DE" dirty="0" smtClean="0"/>
              <a:t>148 </a:t>
            </a:r>
            <a:r>
              <a:rPr lang="cs-CZ" dirty="0" smtClean="0"/>
              <a:t>  $</a:t>
            </a:r>
            <a:r>
              <a:rPr lang="de-DE" dirty="0" smtClean="0"/>
              <a:t>a </a:t>
            </a:r>
            <a:r>
              <a:rPr lang="de-DE" dirty="0" smtClean="0">
                <a:solidFill>
                  <a:srgbClr val="0070C0"/>
                </a:solidFill>
              </a:rPr>
              <a:t>16. </a:t>
            </a:r>
            <a:r>
              <a:rPr lang="de-DE" dirty="0" err="1" smtClean="0">
                <a:solidFill>
                  <a:srgbClr val="0070C0"/>
                </a:solidFill>
              </a:rPr>
              <a:t>stol</a:t>
            </a:r>
            <a:r>
              <a:rPr lang="cs-CZ" dirty="0" smtClean="0">
                <a:solidFill>
                  <a:srgbClr val="0070C0"/>
                </a:solidFill>
              </a:rPr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045   $a c4c4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148   $a </a:t>
            </a:r>
            <a:r>
              <a:rPr lang="cs-CZ" dirty="0" smtClean="0">
                <a:solidFill>
                  <a:srgbClr val="0070C0"/>
                </a:solidFill>
              </a:rPr>
              <a:t>16. stol. př. </a:t>
            </a:r>
            <a:r>
              <a:rPr lang="cs-CZ" dirty="0" err="1" smtClean="0">
                <a:solidFill>
                  <a:srgbClr val="0070C0"/>
                </a:solidFill>
              </a:rPr>
              <a:t>Kr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448   $a 16. stol. př. n. l.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045   $a u1u2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148   $a </a:t>
            </a:r>
            <a:r>
              <a:rPr lang="cs-CZ" dirty="0" smtClean="0">
                <a:solidFill>
                  <a:srgbClr val="0070C0"/>
                </a:solidFill>
              </a:rPr>
              <a:t>1618-1620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6809 $i dějiny Česka, stavovské povstání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>650 Věcné téma </a:t>
            </a:r>
            <a:r>
              <a:rPr lang="cs-CZ" dirty="0" smtClean="0"/>
              <a:t>– kódové údaje</a:t>
            </a:r>
            <a:endParaRPr lang="cs-CZ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LDR -----</a:t>
            </a:r>
            <a:r>
              <a:rPr lang="cs-CZ" dirty="0" err="1" smtClean="0"/>
              <a:t>cz</a:t>
            </a:r>
            <a:r>
              <a:rPr lang="cs-CZ" dirty="0" smtClean="0"/>
              <a:t>--a22-----n—4500 </a:t>
            </a:r>
          </a:p>
          <a:p>
            <a:pPr eaLnBrk="1" hangingPunct="1"/>
            <a:r>
              <a:rPr lang="cs-CZ" dirty="0" smtClean="0"/>
              <a:t>001 ph117270 </a:t>
            </a:r>
          </a:p>
          <a:p>
            <a:pPr eaLnBrk="1" hangingPunct="1"/>
            <a:r>
              <a:rPr lang="cs-CZ" dirty="0" smtClean="0"/>
              <a:t>003 CZ-</a:t>
            </a:r>
            <a:r>
              <a:rPr lang="cs-CZ" dirty="0" err="1" smtClean="0"/>
              <a:t>PrNK</a:t>
            </a:r>
            <a:r>
              <a:rPr lang="cs-CZ" dirty="0" smtClean="0"/>
              <a:t> 005 20110406084456.0 </a:t>
            </a:r>
          </a:p>
          <a:p>
            <a:pPr eaLnBrk="1" hangingPunct="1"/>
            <a:r>
              <a:rPr lang="cs-CZ" dirty="0" smtClean="0"/>
              <a:t>008 000811|n|</a:t>
            </a:r>
            <a:r>
              <a:rPr lang="cs-CZ" dirty="0" err="1" smtClean="0"/>
              <a:t>anznnbabn</a:t>
            </a:r>
            <a:r>
              <a:rPr lang="cs-CZ" dirty="0" smtClean="0"/>
              <a:t>-----------n-a|a------ </a:t>
            </a:r>
          </a:p>
          <a:p>
            <a:pPr eaLnBrk="1" hangingPunct="1"/>
            <a:r>
              <a:rPr lang="cs-CZ" dirty="0" smtClean="0"/>
              <a:t>040 $a ABA001 $b </a:t>
            </a:r>
            <a:r>
              <a:rPr lang="cs-CZ" dirty="0" err="1" smtClean="0"/>
              <a:t>cze</a:t>
            </a:r>
            <a:r>
              <a:rPr lang="cs-CZ" dirty="0" smtClean="0"/>
              <a:t> $d ABA001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dirty="0" smtClean="0"/>
              <a:t>LDR -----</a:t>
            </a:r>
            <a:r>
              <a:rPr lang="cs-CZ" dirty="0" err="1" smtClean="0"/>
              <a:t>cz</a:t>
            </a:r>
            <a:r>
              <a:rPr lang="cs-CZ" dirty="0" smtClean="0"/>
              <a:t>--a22-----n—4500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dirty="0" smtClean="0"/>
              <a:t>001 ph117270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dirty="0" smtClean="0"/>
              <a:t>005 20110406084456.0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dirty="0" smtClean="0"/>
              <a:t>100   $a 20000811aczey0103 ba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dirty="0" smtClean="0"/>
              <a:t>801 0$a CZ $b ABA001 $c 20011029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Věcné téma – Konspekt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072 Skupina Konspektu $a Klasifikační znak $x Slovní vyjádření $2 Kód zdroje $9 Kategorie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072 7 $a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94(100) </a:t>
            </a:r>
            <a:r>
              <a:rPr lang="cs-CZ" dirty="0" smtClean="0"/>
              <a:t>$x </a:t>
            </a:r>
            <a:r>
              <a:rPr lang="cs-CZ" dirty="0" smtClean="0">
                <a:solidFill>
                  <a:srgbClr val="0070C0"/>
                </a:solidFill>
              </a:rPr>
              <a:t>Světové dějiny </a:t>
            </a:r>
            <a:r>
              <a:rPr lang="cs-CZ" dirty="0" smtClean="0"/>
              <a:t>$2 Konspekt $9 8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072 7 $a </a:t>
            </a:r>
            <a:r>
              <a:rPr lang="cs-CZ" dirty="0" smtClean="0">
                <a:solidFill>
                  <a:srgbClr val="0070C0"/>
                </a:solidFill>
              </a:rPr>
              <a:t>355/359</a:t>
            </a:r>
            <a:r>
              <a:rPr lang="cs-CZ" dirty="0" smtClean="0"/>
              <a:t> $x </a:t>
            </a:r>
            <a:r>
              <a:rPr lang="cs-CZ" dirty="0" smtClean="0">
                <a:solidFill>
                  <a:srgbClr val="0070C0"/>
                </a:solidFill>
              </a:rPr>
              <a:t>Vojenství. Obrana země. Ozbrojené síly </a:t>
            </a:r>
            <a:r>
              <a:rPr lang="cs-CZ" dirty="0" smtClean="0"/>
              <a:t>$2 Konspekt $9 15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b="1" dirty="0" smtClean="0"/>
              <a:t>615 Skupina Konspektu $a Klasifikační znak $x Slovní vyjádření $2 Kód zdroje $9 Kategorie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dirty="0" smtClean="0"/>
              <a:t>615 $n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94(100)</a:t>
            </a:r>
            <a:r>
              <a:rPr lang="cs-CZ" dirty="0" smtClean="0"/>
              <a:t> $a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Světové dějiny </a:t>
            </a:r>
            <a:r>
              <a:rPr lang="cs-CZ" dirty="0" smtClean="0"/>
              <a:t>$2 Konspekt $9 8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dirty="0" smtClean="0"/>
              <a:t>615 $n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355/359</a:t>
            </a:r>
            <a:r>
              <a:rPr lang="cs-CZ" dirty="0" smtClean="0"/>
              <a:t> $a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Vojenství. Obrana země. Ozbrojené síly </a:t>
            </a:r>
            <a:r>
              <a:rPr lang="cs-CZ" dirty="0" smtClean="0"/>
              <a:t>$2 Konspekt $9 15 </a:t>
            </a:r>
          </a:p>
          <a:p>
            <a:pPr eaLnBrk="1" hangingPunct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Věcné téma - MDT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080 </a:t>
            </a:r>
            <a:r>
              <a:rPr lang="cs-CZ" b="1" dirty="0" smtClean="0"/>
              <a:t>MDT $a Znak MDT $c vysvětlující termín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080 </a:t>
            </a:r>
            <a:r>
              <a:rPr lang="cs-CZ" dirty="0" smtClean="0"/>
              <a:t>$a </a:t>
            </a:r>
            <a:r>
              <a:rPr lang="cs-CZ" dirty="0" smtClean="0">
                <a:solidFill>
                  <a:srgbClr val="0070C0"/>
                </a:solidFill>
              </a:rPr>
              <a:t>94(100)"1939/1945" </a:t>
            </a:r>
            <a:r>
              <a:rPr lang="cs-CZ" dirty="0" smtClean="0"/>
              <a:t>$c dějiny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080 $a </a:t>
            </a:r>
            <a:r>
              <a:rPr lang="cs-CZ" dirty="0" smtClean="0">
                <a:solidFill>
                  <a:srgbClr val="0070C0"/>
                </a:solidFill>
              </a:rPr>
              <a:t>355.483(100)"1939/1945" </a:t>
            </a:r>
            <a:r>
              <a:rPr lang="cs-CZ" dirty="0" smtClean="0"/>
              <a:t>$c vojenství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b="1" dirty="0" smtClean="0"/>
              <a:t>675 MDT $a Znak MDT $c vysvětlující termín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dirty="0" smtClean="0"/>
              <a:t>675 $a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94(100)"1939/1945" </a:t>
            </a:r>
            <a:r>
              <a:rPr lang="cs-CZ" dirty="0" smtClean="0"/>
              <a:t>$c dějiny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dirty="0" smtClean="0"/>
              <a:t>675 </a:t>
            </a:r>
            <a:r>
              <a:rPr lang="cs-CZ" dirty="0" smtClean="0"/>
              <a:t>$</a:t>
            </a:r>
            <a:r>
              <a:rPr lang="en-US" dirty="0" smtClean="0"/>
              <a:t>a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355.483(100)"1939/1945" </a:t>
            </a:r>
            <a:r>
              <a:rPr lang="cs-CZ" dirty="0" smtClean="0"/>
              <a:t>$</a:t>
            </a:r>
            <a:r>
              <a:rPr lang="en-US" dirty="0" smtClean="0"/>
              <a:t>c </a:t>
            </a:r>
            <a:r>
              <a:rPr lang="en-US" dirty="0" err="1" smtClean="0"/>
              <a:t>vojenství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Věcné téma - vzory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sz="8000" dirty="0" smtClean="0"/>
              <a:t>150    $a </a:t>
            </a:r>
            <a:r>
              <a:rPr lang="cs-CZ" sz="8000" dirty="0" smtClean="0">
                <a:solidFill>
                  <a:srgbClr val="0070C0"/>
                </a:solidFill>
              </a:rPr>
              <a:t>druhá světová válka, 1939-1945 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sz="8000" dirty="0" smtClean="0"/>
              <a:t>	450    $a světová válka 2., 1939-1945 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sz="8000" dirty="0" smtClean="0"/>
              <a:t>	450    $a 2. světová válka 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sz="8000" dirty="0" smtClean="0"/>
              <a:t>	450    $a válka světová 2., 1939-1945 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sz="8000" dirty="0" smtClean="0"/>
              <a:t>	450    $a válka 1939-1945 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sz="8000" dirty="0" smtClean="0"/>
              <a:t>	550    $a Díky Ameriko!, pomník (Plzeň, Česko)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sz="8000" dirty="0" smtClean="0"/>
              <a:t>	550 …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sz="8000" dirty="0" smtClean="0"/>
              <a:t>	75007$a </a:t>
            </a:r>
            <a:r>
              <a:rPr lang="cs-CZ" sz="8000" dirty="0" err="1" smtClean="0"/>
              <a:t>World</a:t>
            </a:r>
            <a:r>
              <a:rPr lang="cs-CZ" sz="8000" dirty="0" smtClean="0"/>
              <a:t> </a:t>
            </a:r>
            <a:r>
              <a:rPr lang="cs-CZ" sz="8000" dirty="0" err="1" smtClean="0"/>
              <a:t>War</a:t>
            </a:r>
            <a:r>
              <a:rPr lang="cs-CZ" sz="8000" dirty="0" smtClean="0"/>
              <a:t>, 1939-1945 $2 </a:t>
            </a:r>
            <a:r>
              <a:rPr lang="cs-CZ" sz="8000" dirty="0" err="1" smtClean="0"/>
              <a:t>eczenas</a:t>
            </a:r>
            <a:r>
              <a:rPr lang="cs-CZ" sz="8000" dirty="0" smtClean="0"/>
              <a:t> 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sz="8000" dirty="0" smtClean="0"/>
              <a:t>	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2000" dirty="0" smtClean="0"/>
              <a:t>250    $a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druhá světová válka, 1939-1945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	450    $a světová válka 2., 1939-1945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	450    $a 2. světová válka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	450    $a válka světová 2., 1939-1945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	450    $a válka 1939-1945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	550    $a Díky Ameriko!, pomník (Plzeň, Česko)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	550 …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	</a:t>
            </a:r>
            <a:r>
              <a:rPr lang="en-US" sz="2000" dirty="0" smtClean="0"/>
              <a:t>450 0 </a:t>
            </a:r>
            <a:r>
              <a:rPr lang="cs-CZ" sz="2000" dirty="0" smtClean="0"/>
              <a:t>$</a:t>
            </a:r>
            <a:r>
              <a:rPr lang="en-US" sz="2000" dirty="0" smtClean="0"/>
              <a:t>a World War, 1939-1945 </a:t>
            </a:r>
            <a:r>
              <a:rPr lang="cs-CZ" sz="2000" dirty="0" smtClean="0"/>
              <a:t>$</a:t>
            </a:r>
            <a:r>
              <a:rPr lang="en-US" sz="2000" dirty="0" smtClean="0"/>
              <a:t>8 eng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Věcné téma - vzory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072 7 $a 574 $x Obecná ekologie $2 Konspekt |9 2 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</a:t>
            </a:r>
            <a:r>
              <a:rPr lang="cs-CZ" dirty="0" smtClean="0"/>
              <a:t>080    </a:t>
            </a:r>
            <a:r>
              <a:rPr lang="cs-CZ" dirty="0" smtClean="0"/>
              <a:t>$a 574.1 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150    $a </a:t>
            </a:r>
            <a:r>
              <a:rPr lang="cs-CZ" dirty="0" smtClean="0">
                <a:solidFill>
                  <a:srgbClr val="0070C0"/>
                </a:solidFill>
              </a:rPr>
              <a:t>druhová rozmanitost 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450    $a druhová </a:t>
            </a:r>
            <a:r>
              <a:rPr lang="cs-CZ" dirty="0" err="1" smtClean="0"/>
              <a:t>diverzita</a:t>
            </a:r>
            <a:r>
              <a:rPr lang="cs-CZ" dirty="0" smtClean="0"/>
              <a:t> 	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550    $a monokultury 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5509  $w g $a biodiverzita 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5509  $w g $a biologické druhy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75007$a species </a:t>
            </a:r>
            <a:r>
              <a:rPr lang="cs-CZ" dirty="0" err="1" smtClean="0"/>
              <a:t>diversity</a:t>
            </a:r>
            <a:r>
              <a:rPr lang="cs-CZ" dirty="0" smtClean="0"/>
              <a:t> $2 </a:t>
            </a:r>
            <a:r>
              <a:rPr lang="cs-CZ" dirty="0" err="1" smtClean="0"/>
              <a:t>eczenas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sz="2000" dirty="0" smtClean="0"/>
              <a:t>615   $n 574 $a Obecná ekologie $2 Konspekt $9 2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pl-PL" sz="2000" dirty="0" smtClean="0"/>
              <a:t>	</a:t>
            </a:r>
            <a:r>
              <a:rPr lang="cs-CZ" sz="2000" dirty="0" smtClean="0"/>
              <a:t>675   $a 574.1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	250   $a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druhová rozmanitost</a:t>
            </a:r>
            <a:r>
              <a:rPr lang="cs-CZ" sz="2000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	450   $a druhová </a:t>
            </a:r>
            <a:r>
              <a:rPr lang="cs-CZ" sz="2000" dirty="0" err="1" smtClean="0"/>
              <a:t>diverzita</a:t>
            </a:r>
            <a:r>
              <a:rPr lang="cs-CZ" sz="2000" dirty="0" smtClean="0"/>
              <a:t> 	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	</a:t>
            </a:r>
            <a:r>
              <a:rPr lang="pl-PL" sz="2000" dirty="0" smtClean="0"/>
              <a:t>550   $a monokultury |5 z </a:t>
            </a:r>
            <a:endParaRPr lang="cs-CZ" sz="2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	</a:t>
            </a:r>
            <a:r>
              <a:rPr lang="nl-NL" sz="2000" dirty="0" smtClean="0"/>
              <a:t>5509</a:t>
            </a:r>
            <a:r>
              <a:rPr lang="cs-CZ" sz="2000" dirty="0" smtClean="0"/>
              <a:t> $</a:t>
            </a:r>
            <a:r>
              <a:rPr lang="nl-NL" sz="2000" dirty="0" smtClean="0"/>
              <a:t>a biodiverzita |5 g </a:t>
            </a:r>
            <a:endParaRPr lang="cs-CZ" sz="2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	5509 $a biologické druhy |5 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	450 0$a </a:t>
            </a:r>
            <a:r>
              <a:rPr lang="cs-CZ" sz="2000" dirty="0" err="1" smtClean="0"/>
              <a:t>biodiversity</a:t>
            </a:r>
            <a:r>
              <a:rPr lang="cs-CZ" sz="2000" dirty="0" smtClean="0"/>
              <a:t> |8 </a:t>
            </a:r>
            <a:r>
              <a:rPr lang="cs-CZ" sz="2000" dirty="0" err="1" smtClean="0"/>
              <a:t>eng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Věcné téma – vzory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072 7 $a 398 $x Folklor $2 Konspekt $9 1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</a:t>
            </a:r>
            <a:r>
              <a:rPr lang="cs-CZ" dirty="0" smtClean="0"/>
              <a:t>080    </a:t>
            </a:r>
            <a:r>
              <a:rPr lang="cs-CZ" dirty="0" smtClean="0"/>
              <a:t>$a 398.332.16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150    $a </a:t>
            </a:r>
            <a:r>
              <a:rPr lang="cs-CZ" dirty="0" smtClean="0">
                <a:solidFill>
                  <a:srgbClr val="0070C0"/>
                </a:solidFill>
              </a:rPr>
              <a:t>jízda králů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cs-CZ" dirty="0" smtClean="0"/>
              <a:t>5509  $w g $a lidové zvyky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75007$a </a:t>
            </a:r>
            <a:r>
              <a:rPr lang="cs-CZ" dirty="0" err="1" smtClean="0"/>
              <a:t>ride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kings</a:t>
            </a:r>
            <a:r>
              <a:rPr lang="cs-CZ" dirty="0" smtClean="0"/>
              <a:t> $2 </a:t>
            </a:r>
            <a:r>
              <a:rPr lang="cs-CZ" dirty="0" err="1" smtClean="0"/>
              <a:t>eczenas</a:t>
            </a:r>
            <a:r>
              <a:rPr lang="cs-CZ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615   $n 398 $a Folklor $2 Konspekt $9 1 	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cs-CZ" dirty="0" smtClean="0"/>
              <a:t> 	675   $a 398.332.16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250   $a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jízda králů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cs-CZ" dirty="0" smtClean="0"/>
              <a:t>5509 $a lidové zvyky $5 g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</a:t>
            </a:r>
            <a:r>
              <a:rPr lang="en-US" dirty="0" smtClean="0"/>
              <a:t>450 0</a:t>
            </a:r>
            <a:r>
              <a:rPr lang="cs-CZ" dirty="0" smtClean="0"/>
              <a:t>$</a:t>
            </a:r>
            <a:r>
              <a:rPr lang="en-US" dirty="0" smtClean="0"/>
              <a:t>a ride of kings </a:t>
            </a:r>
            <a:r>
              <a:rPr lang="cs-CZ" dirty="0" smtClean="0"/>
              <a:t>$</a:t>
            </a:r>
            <a:r>
              <a:rPr lang="en-US" dirty="0" smtClean="0"/>
              <a:t>8 eng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072 7 $a 637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cs-CZ" dirty="0" smtClean="0"/>
              <a:t>	$x Živočišné produkty $2 Konspekt $9 24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</a:t>
            </a:r>
            <a:r>
              <a:rPr lang="cs-CZ" dirty="0" smtClean="0"/>
              <a:t>080   </a:t>
            </a:r>
            <a:r>
              <a:rPr lang="cs-CZ" dirty="0" smtClean="0"/>
              <a:t>$a 637.146.34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150    $a </a:t>
            </a:r>
            <a:r>
              <a:rPr lang="cs-CZ" dirty="0" smtClean="0">
                <a:solidFill>
                  <a:srgbClr val="0070C0"/>
                </a:solidFill>
              </a:rPr>
              <a:t>jogurt</a:t>
            </a:r>
            <a:r>
              <a:rPr lang="cs-CZ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5509  $w g $a kysané mléčné výrobky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75007$a </a:t>
            </a:r>
            <a:r>
              <a:rPr lang="cs-CZ" dirty="0" err="1" smtClean="0"/>
              <a:t>yogurt</a:t>
            </a:r>
            <a:r>
              <a:rPr lang="cs-CZ" dirty="0" smtClean="0"/>
              <a:t> $2 </a:t>
            </a:r>
            <a:r>
              <a:rPr lang="cs-CZ" dirty="0" err="1" smtClean="0"/>
              <a:t>eczenas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615   $n 637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cs-CZ" dirty="0" smtClean="0"/>
              <a:t>	$a Živočišné produkty $2 Konspekt $9 24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675   $a 637.146.34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250   $a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jogurt</a:t>
            </a:r>
            <a:r>
              <a:rPr lang="cs-CZ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5509 $a kysané mléčné výrobky $5 g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450 0$a </a:t>
            </a:r>
            <a:r>
              <a:rPr lang="cs-CZ" dirty="0" err="1" smtClean="0"/>
              <a:t>yogurt</a:t>
            </a:r>
            <a:r>
              <a:rPr lang="cs-CZ" dirty="0" smtClean="0"/>
              <a:t> $8 </a:t>
            </a:r>
            <a:r>
              <a:rPr lang="cs-CZ" dirty="0" err="1" smtClean="0"/>
              <a:t>eng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Zdroje informací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/>
              <a:t>Portál Autority: </a:t>
            </a:r>
            <a:r>
              <a:rPr lang="cs-CZ" smtClean="0">
                <a:hlinkClick r:id="rId2"/>
              </a:rPr>
              <a:t>http://autority.nkp.cz/vecne-autority</a:t>
            </a:r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>655 Forma/žánr (Formální deskriptor) </a:t>
            </a:r>
            <a:r>
              <a:rPr lang="cs-CZ" dirty="0" smtClean="0"/>
              <a:t>– kódové údaje</a:t>
            </a:r>
            <a:endParaRPr lang="cs-CZ" dirty="0"/>
          </a:p>
        </p:txBody>
      </p:sp>
      <p:sp>
        <p:nvSpPr>
          <p:cNvPr id="921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z="2000" dirty="0" smtClean="0"/>
              <a:t>LDR -----</a:t>
            </a:r>
            <a:r>
              <a:rPr lang="cs-CZ" sz="2000" dirty="0" err="1" smtClean="0"/>
              <a:t>nz</a:t>
            </a:r>
            <a:r>
              <a:rPr lang="cs-CZ" sz="2000" dirty="0" smtClean="0"/>
              <a:t>--a22-----n—4500 </a:t>
            </a:r>
          </a:p>
          <a:p>
            <a:pPr eaLnBrk="1" hangingPunct="1"/>
            <a:r>
              <a:rPr lang="cs-CZ" sz="2000" b="1" dirty="0" smtClean="0"/>
              <a:t>001 ID záznamu</a:t>
            </a:r>
          </a:p>
          <a:p>
            <a:pPr eaLnBrk="1" hangingPunct="1"/>
            <a:r>
              <a:rPr lang="cs-CZ" sz="2000" dirty="0" smtClean="0"/>
              <a:t>001 fd132403 </a:t>
            </a:r>
          </a:p>
          <a:p>
            <a:pPr eaLnBrk="1" hangingPunct="1"/>
            <a:r>
              <a:rPr lang="cs-CZ" sz="2000" b="1" dirty="0" smtClean="0"/>
              <a:t>003 Kontrolní číslo</a:t>
            </a:r>
          </a:p>
          <a:p>
            <a:pPr eaLnBrk="1" hangingPunct="1"/>
            <a:r>
              <a:rPr lang="cs-CZ" sz="2000" dirty="0" smtClean="0"/>
              <a:t>003 CZ-</a:t>
            </a:r>
            <a:r>
              <a:rPr lang="cs-CZ" sz="2000" dirty="0" err="1" smtClean="0"/>
              <a:t>PrNK</a:t>
            </a:r>
            <a:r>
              <a:rPr lang="cs-CZ" sz="2000" dirty="0" smtClean="0"/>
              <a:t> </a:t>
            </a:r>
          </a:p>
          <a:p>
            <a:pPr eaLnBrk="1" hangingPunct="1"/>
            <a:r>
              <a:rPr lang="cs-CZ" sz="2000" b="1" dirty="0" smtClean="0"/>
              <a:t>005 Datum zpracování</a:t>
            </a:r>
          </a:p>
          <a:p>
            <a:pPr eaLnBrk="1" hangingPunct="1"/>
            <a:r>
              <a:rPr lang="cs-CZ" sz="2000" dirty="0" smtClean="0"/>
              <a:t>005 20031014121840.0 </a:t>
            </a:r>
          </a:p>
          <a:p>
            <a:pPr eaLnBrk="1" hangingPunct="1"/>
            <a:r>
              <a:rPr lang="cs-CZ" sz="2000" b="1" dirty="0" smtClean="0"/>
              <a:t>008 Pole pevné délky</a:t>
            </a:r>
          </a:p>
          <a:p>
            <a:pPr eaLnBrk="1" hangingPunct="1"/>
            <a:r>
              <a:rPr lang="cs-CZ" sz="2000" dirty="0" smtClean="0"/>
              <a:t>008 001108|n|</a:t>
            </a:r>
            <a:r>
              <a:rPr lang="cs-CZ" sz="2000" dirty="0" err="1" smtClean="0"/>
              <a:t>anznnbabn</a:t>
            </a:r>
            <a:r>
              <a:rPr lang="cs-CZ" sz="2000" dirty="0" smtClean="0"/>
              <a:t>-----------n-a|a------ </a:t>
            </a:r>
          </a:p>
          <a:p>
            <a:pPr eaLnBrk="1" hangingPunct="1"/>
            <a:endParaRPr lang="cs-CZ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sz="2000" dirty="0" smtClean="0"/>
              <a:t>LDR -----</a:t>
            </a:r>
            <a:r>
              <a:rPr lang="cs-CZ" sz="2000" dirty="0" err="1" smtClean="0"/>
              <a:t>nz</a:t>
            </a:r>
            <a:r>
              <a:rPr lang="cs-CZ" sz="2000" dirty="0" smtClean="0"/>
              <a:t>--a22-----n—4500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000" b="1" dirty="0" smtClean="0"/>
              <a:t>001 ID záznamu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000" dirty="0" smtClean="0"/>
              <a:t>001 fd132403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000" b="1" dirty="0" smtClean="0"/>
              <a:t>005 Datum zpracování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000" dirty="0" smtClean="0"/>
              <a:t>005 20031014121840.0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000" b="1" dirty="0" smtClean="0"/>
              <a:t>100 Všeobecná data zpracování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000" dirty="0" smtClean="0"/>
              <a:t>100 $a 20001108aczey0103 ba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000" b="1" dirty="0" smtClean="0"/>
              <a:t>152 $b Systém věcného zpracování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000" dirty="0" smtClean="0"/>
              <a:t>152 $b </a:t>
            </a:r>
            <a:r>
              <a:rPr lang="cs-CZ" sz="2000" dirty="0" err="1" smtClean="0"/>
              <a:t>czenas</a:t>
            </a:r>
            <a:r>
              <a:rPr lang="cs-CZ" sz="2000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smtClean="0"/>
              <a:t>Děkuji za pozornost</a:t>
            </a:r>
          </a:p>
          <a:p>
            <a:pPr eaLnBrk="1" hangingPunct="1"/>
            <a:r>
              <a:rPr lang="cs-CZ" smtClean="0"/>
              <a:t>Hana Vašková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Forma/žánr – kódové údaje</a:t>
            </a:r>
            <a:endParaRPr 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040 Zdroj katalogizace</a:t>
            </a:r>
          </a:p>
          <a:p>
            <a:pPr eaLnBrk="1" hangingPunct="1"/>
            <a:r>
              <a:rPr lang="cs-CZ" dirty="0" smtClean="0"/>
              <a:t> 040 $a ABA001 $b </a:t>
            </a:r>
            <a:r>
              <a:rPr lang="cs-CZ" dirty="0" err="1" smtClean="0"/>
              <a:t>cze</a:t>
            </a:r>
            <a:endParaRPr lang="cs-CZ" dirty="0" smtClean="0"/>
          </a:p>
          <a:p>
            <a:pPr eaLnBrk="1" hangingPunct="1"/>
            <a:r>
              <a:rPr lang="cs-CZ" b="1" dirty="0" smtClean="0"/>
              <a:t>080 </a:t>
            </a:r>
            <a:r>
              <a:rPr lang="cs-CZ" b="1" dirty="0" smtClean="0"/>
              <a:t>MDT $a kód</a:t>
            </a:r>
          </a:p>
          <a:p>
            <a:pPr eaLnBrk="1" hangingPunct="1"/>
            <a:r>
              <a:rPr lang="cs-CZ" dirty="0" smtClean="0"/>
              <a:t>080 </a:t>
            </a:r>
            <a:r>
              <a:rPr lang="cs-CZ" dirty="0" smtClean="0"/>
              <a:t>$a </a:t>
            </a:r>
            <a:r>
              <a:rPr lang="cs-CZ" dirty="0" smtClean="0">
                <a:solidFill>
                  <a:srgbClr val="0070C0"/>
                </a:solidFill>
              </a:rPr>
              <a:t>(043)378.22 </a:t>
            </a:r>
          </a:p>
          <a:p>
            <a:pPr eaLnBrk="1" hangingPunct="1"/>
            <a:r>
              <a:rPr lang="cs-CZ" dirty="0" smtClean="0"/>
              <a:t>Znak MDT – uvádět v notaci bibliografického záznamu</a:t>
            </a:r>
            <a:br>
              <a:rPr lang="cs-CZ" dirty="0" smtClean="0"/>
            </a:br>
            <a:endParaRPr lang="cs-CZ" dirty="0" smtClean="0"/>
          </a:p>
          <a:p>
            <a:pPr eaLnBrk="1" hangingPunct="1"/>
            <a:endParaRPr lang="cs-CZ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b="1" dirty="0" smtClean="0"/>
              <a:t>801 Zdroj původní katalogizace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dirty="0" smtClean="0"/>
              <a:t> 801 0 $a CZ $b ABA001 $c 20030609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b="1" dirty="0" smtClean="0"/>
              <a:t>675 MDT $a Znak MDT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dirty="0" smtClean="0"/>
              <a:t>675 $a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(043)378.22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Forma/žánr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155 Formální deskriptor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cs-CZ" b="1" dirty="0" smtClean="0"/>
              <a:t>	$a deskriptor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155 $a </a:t>
            </a:r>
            <a:r>
              <a:rPr lang="cs-CZ" dirty="0" smtClean="0">
                <a:solidFill>
                  <a:srgbClr val="0070C0"/>
                </a:solidFill>
              </a:rPr>
              <a:t>bakalářské práce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555 Odkaz viz. též (nadřazený termín)</a:t>
            </a:r>
            <a:r>
              <a:rPr lang="cs-CZ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5559 $w g $a vysokoškolské kvalifikační práce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b="1" dirty="0" smtClean="0"/>
              <a:t>285 Formální deskriptor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cs-CZ" b="1" dirty="0" smtClean="0"/>
              <a:t>	$a deskriptor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285 $a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bakalářské práce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b="1" dirty="0" smtClean="0"/>
              <a:t>585 Odkaz viz. též (nadřazený termín)</a:t>
            </a:r>
            <a:r>
              <a:rPr lang="cs-CZ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5859 $w g $a vysokoškolské kvalifikační práce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Forma/žánr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sz="2200" b="1" dirty="0" smtClean="0"/>
              <a:t>680 Poznámka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sz="2200" dirty="0" smtClean="0"/>
              <a:t>6809 $i </a:t>
            </a:r>
            <a:r>
              <a:rPr lang="cs-CZ" sz="2200" dirty="0" smtClean="0">
                <a:solidFill>
                  <a:srgbClr val="0070C0"/>
                </a:solidFill>
              </a:rPr>
              <a:t>Bc. (bakalářské práce); </a:t>
            </a:r>
            <a:r>
              <a:rPr lang="cs-CZ" sz="2200" dirty="0" err="1" smtClean="0">
                <a:solidFill>
                  <a:srgbClr val="0070C0"/>
                </a:solidFill>
              </a:rPr>
              <a:t>BcA</a:t>
            </a:r>
            <a:r>
              <a:rPr lang="cs-CZ" sz="2200" dirty="0" smtClean="0">
                <a:solidFill>
                  <a:srgbClr val="0070C0"/>
                </a:solidFill>
              </a:rPr>
              <a:t> (bakalářské práce).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sz="2200" b="1" dirty="0" smtClean="0"/>
              <a:t>755 Anglický ekvivalent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sz="2200" dirty="0" smtClean="0"/>
              <a:t>75507 $a </a:t>
            </a:r>
            <a:r>
              <a:rPr lang="cs-CZ" sz="2200" dirty="0" err="1" smtClean="0">
                <a:solidFill>
                  <a:srgbClr val="0070C0"/>
                </a:solidFill>
              </a:rPr>
              <a:t>bachelor</a:t>
            </a:r>
            <a:r>
              <a:rPr lang="cs-CZ" sz="2200" dirty="0" smtClean="0">
                <a:solidFill>
                  <a:srgbClr val="0070C0"/>
                </a:solidFill>
              </a:rPr>
              <a:t>'s </a:t>
            </a:r>
            <a:r>
              <a:rPr lang="cs-CZ" sz="2200" dirty="0" err="1" smtClean="0">
                <a:solidFill>
                  <a:srgbClr val="0070C0"/>
                </a:solidFill>
              </a:rPr>
              <a:t>theses</a:t>
            </a:r>
            <a:r>
              <a:rPr lang="cs-CZ" sz="2200" dirty="0" smtClean="0"/>
              <a:t> $2 </a:t>
            </a:r>
            <a:r>
              <a:rPr lang="cs-CZ" sz="2200" dirty="0" err="1" smtClean="0"/>
              <a:t>eczenas</a:t>
            </a:r>
            <a:r>
              <a:rPr lang="cs-CZ" sz="2200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sz="2200" dirty="0" smtClean="0"/>
              <a:t>906     $a wp20030609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200" dirty="0" smtClean="0"/>
              <a:t>		    $b </a:t>
            </a:r>
            <a:r>
              <a:rPr lang="cs-CZ" sz="2200" dirty="0" err="1" smtClean="0"/>
              <a:t>maba</a:t>
            </a:r>
            <a:r>
              <a:rPr lang="cs-CZ" sz="2200" dirty="0" smtClean="0"/>
              <a:t> SYS 000132403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2200" b="1" dirty="0" smtClean="0"/>
              <a:t>330 $a Poznámka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2200" dirty="0" smtClean="0"/>
              <a:t>3301 $a Bc. (bakalářské práce); </a:t>
            </a:r>
            <a:r>
              <a:rPr lang="cs-CZ" sz="2200" dirty="0" err="1" smtClean="0"/>
              <a:t>BcA</a:t>
            </a:r>
            <a:r>
              <a:rPr lang="cs-CZ" sz="2200" dirty="0" smtClean="0"/>
              <a:t> (bakalářské práce).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2200" b="1" dirty="0" smtClean="0"/>
              <a:t>485 $a Anglický ekvivalent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2200" dirty="0" smtClean="0"/>
              <a:t>485 0$a </a:t>
            </a:r>
            <a:r>
              <a:rPr lang="cs-CZ" sz="2200" dirty="0" err="1" smtClean="0"/>
              <a:t>bachelor</a:t>
            </a:r>
            <a:r>
              <a:rPr lang="cs-CZ" sz="2200" dirty="0" smtClean="0"/>
              <a:t>'s </a:t>
            </a:r>
            <a:r>
              <a:rPr lang="cs-CZ" sz="2200" dirty="0" err="1" smtClean="0"/>
              <a:t>theses</a:t>
            </a:r>
            <a:r>
              <a:rPr lang="cs-CZ" sz="2200" dirty="0" smtClean="0"/>
              <a:t> $8 </a:t>
            </a:r>
            <a:r>
              <a:rPr lang="cs-CZ" sz="2200" dirty="0" err="1" smtClean="0"/>
              <a:t>eng</a:t>
            </a:r>
            <a:r>
              <a:rPr lang="cs-CZ" sz="2200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2200" dirty="0" smtClean="0"/>
              <a:t>906    $a wp20030609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2200" dirty="0" smtClean="0"/>
              <a:t>	   $b </a:t>
            </a:r>
            <a:r>
              <a:rPr lang="cs-CZ" sz="2200" dirty="0" err="1" smtClean="0"/>
              <a:t>maba</a:t>
            </a:r>
            <a:r>
              <a:rPr lang="cs-CZ" sz="2200" dirty="0" smtClean="0"/>
              <a:t> SYS 000132403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Forma/žánr – vzory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080   </a:t>
            </a:r>
            <a:r>
              <a:rPr lang="cs-CZ" dirty="0" smtClean="0"/>
              <a:t>$a 821.162.3-32 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155    $a </a:t>
            </a:r>
            <a:r>
              <a:rPr lang="cs-CZ" dirty="0" smtClean="0">
                <a:solidFill>
                  <a:srgbClr val="0070C0"/>
                </a:solidFill>
              </a:rPr>
              <a:t>české povídky 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75507$a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short</a:t>
            </a:r>
            <a:r>
              <a:rPr lang="cs-CZ" dirty="0" smtClean="0"/>
              <a:t> </a:t>
            </a:r>
            <a:r>
              <a:rPr lang="cs-CZ" dirty="0" err="1" smtClean="0"/>
              <a:t>stories</a:t>
            </a:r>
            <a:r>
              <a:rPr lang="cs-CZ" dirty="0" smtClean="0"/>
              <a:t> $2 </a:t>
            </a:r>
            <a:r>
              <a:rPr lang="cs-CZ" dirty="0" err="1" smtClean="0"/>
              <a:t>eczenas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457200" indent="-45720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675   $a 821.162.3-32 </a:t>
            </a:r>
          </a:p>
          <a:p>
            <a:pPr marL="457200" indent="-457200" eaLnBrk="1" fontAlgn="auto" hangingPunct="1">
              <a:spcAft>
                <a:spcPts val="0"/>
              </a:spcAft>
              <a:buNone/>
              <a:defRPr/>
            </a:pPr>
            <a:r>
              <a:rPr lang="cs-CZ" dirty="0" smtClean="0"/>
              <a:t>	285   $a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české povídky </a:t>
            </a:r>
          </a:p>
          <a:p>
            <a:pPr marL="457200" indent="-457200" eaLnBrk="1" fontAlgn="auto" hangingPunct="1">
              <a:spcAft>
                <a:spcPts val="0"/>
              </a:spcAft>
              <a:buNone/>
              <a:defRPr/>
            </a:pPr>
            <a:r>
              <a:rPr lang="cs-CZ" dirty="0" smtClean="0"/>
              <a:t>	485 0$a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short</a:t>
            </a:r>
            <a:r>
              <a:rPr lang="cs-CZ" dirty="0" smtClean="0"/>
              <a:t> </a:t>
            </a:r>
            <a:r>
              <a:rPr lang="cs-CZ" dirty="0" err="1" smtClean="0"/>
              <a:t>stories</a:t>
            </a:r>
            <a:r>
              <a:rPr lang="cs-CZ" dirty="0" smtClean="0"/>
              <a:t> $8 </a:t>
            </a:r>
            <a:r>
              <a:rPr lang="cs-CZ" dirty="0" err="1" smtClean="0"/>
              <a:t>eng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Forma/žánr - vzory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080     </a:t>
            </a:r>
            <a:r>
              <a:rPr lang="cs-CZ" dirty="0" smtClean="0"/>
              <a:t>$a (0.053.2) $c naučná literatura 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</a:t>
            </a:r>
            <a:r>
              <a:rPr lang="cs-CZ" dirty="0" smtClean="0"/>
              <a:t>080     </a:t>
            </a:r>
            <a:r>
              <a:rPr lang="cs-CZ" dirty="0" smtClean="0"/>
              <a:t>$a 821-93 $c beletrie 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155     $a </a:t>
            </a:r>
            <a:r>
              <a:rPr lang="cs-CZ" dirty="0" smtClean="0">
                <a:solidFill>
                  <a:srgbClr val="0070C0"/>
                </a:solidFill>
              </a:rPr>
              <a:t>publikace pro děti 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75507 $a </a:t>
            </a:r>
            <a:r>
              <a:rPr lang="cs-CZ" dirty="0" err="1" smtClean="0"/>
              <a:t>children</a:t>
            </a:r>
            <a:r>
              <a:rPr lang="cs-CZ" dirty="0" smtClean="0"/>
              <a:t>'s </a:t>
            </a:r>
            <a:r>
              <a:rPr lang="cs-CZ" dirty="0" err="1" smtClean="0"/>
              <a:t>literature</a:t>
            </a:r>
            <a:r>
              <a:rPr lang="cs-CZ" dirty="0" smtClean="0"/>
              <a:t> $2 </a:t>
            </a:r>
            <a:r>
              <a:rPr lang="cs-CZ" dirty="0" err="1" smtClean="0"/>
              <a:t>eczenas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457200" indent="-45720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675   $a (0.053.2) $c naučná literatura </a:t>
            </a:r>
          </a:p>
          <a:p>
            <a:pPr marL="457200" indent="-457200" eaLnBrk="1" fontAlgn="auto" hangingPunct="1">
              <a:spcAft>
                <a:spcPts val="0"/>
              </a:spcAft>
              <a:buNone/>
              <a:defRPr/>
            </a:pPr>
            <a:r>
              <a:rPr lang="cs-CZ" dirty="0" smtClean="0"/>
              <a:t>	675   $a 821-93 $c beletrie </a:t>
            </a:r>
          </a:p>
          <a:p>
            <a:pPr marL="457200" indent="-457200" eaLnBrk="1" fontAlgn="auto" hangingPunct="1">
              <a:spcAft>
                <a:spcPts val="0"/>
              </a:spcAft>
              <a:buNone/>
              <a:defRPr/>
            </a:pPr>
            <a:r>
              <a:rPr lang="cs-CZ" dirty="0" smtClean="0"/>
              <a:t>	285   $a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publikace pro děti </a:t>
            </a:r>
          </a:p>
          <a:p>
            <a:pPr marL="457200" indent="-457200" eaLnBrk="1" fontAlgn="auto" hangingPunct="1">
              <a:spcAft>
                <a:spcPts val="0"/>
              </a:spcAft>
              <a:buNone/>
              <a:defRPr/>
            </a:pPr>
            <a:r>
              <a:rPr lang="cs-CZ" dirty="0" smtClean="0"/>
              <a:t>	485 0$a </a:t>
            </a:r>
            <a:r>
              <a:rPr lang="cs-CZ" dirty="0" err="1" smtClean="0"/>
              <a:t>children</a:t>
            </a:r>
            <a:r>
              <a:rPr lang="cs-CZ" dirty="0" smtClean="0"/>
              <a:t>'s </a:t>
            </a:r>
            <a:r>
              <a:rPr lang="cs-CZ" dirty="0" err="1" smtClean="0"/>
              <a:t>literature</a:t>
            </a:r>
            <a:r>
              <a:rPr lang="cs-CZ" dirty="0" smtClean="0"/>
              <a:t> $8 </a:t>
            </a:r>
            <a:r>
              <a:rPr lang="cs-CZ" dirty="0" err="1" smtClean="0"/>
              <a:t>eng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Forma/žánr - vzory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080      </a:t>
            </a:r>
            <a:r>
              <a:rPr lang="cs-CZ" dirty="0" smtClean="0"/>
              <a:t>$a (0.025.2)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155      $a </a:t>
            </a:r>
            <a:r>
              <a:rPr lang="cs-CZ" dirty="0" smtClean="0">
                <a:solidFill>
                  <a:srgbClr val="0070C0"/>
                </a:solidFill>
              </a:rPr>
              <a:t>leporela</a:t>
            </a:r>
            <a:r>
              <a:rPr lang="cs-CZ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555      $a prostorové publikace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75507 $a </a:t>
            </a:r>
            <a:r>
              <a:rPr lang="cs-CZ" dirty="0" err="1" smtClean="0"/>
              <a:t>picture</a:t>
            </a:r>
            <a:r>
              <a:rPr lang="cs-CZ" dirty="0" smtClean="0"/>
              <a:t> </a:t>
            </a:r>
            <a:r>
              <a:rPr lang="cs-CZ" dirty="0" err="1" smtClean="0"/>
              <a:t>books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 $2 </a:t>
            </a:r>
            <a:r>
              <a:rPr lang="cs-CZ" dirty="0" err="1" smtClean="0"/>
              <a:t>eczenas</a:t>
            </a:r>
            <a:r>
              <a:rPr lang="cs-CZ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675   $a (0.025.2)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cs-CZ" dirty="0" smtClean="0"/>
              <a:t>	285   $a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leporela</a:t>
            </a:r>
            <a:r>
              <a:rPr lang="cs-CZ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cs-CZ" dirty="0" smtClean="0"/>
              <a:t>	555   $a prostorové publikace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cs-CZ" dirty="0" smtClean="0"/>
              <a:t>	485 0$a </a:t>
            </a:r>
            <a:r>
              <a:rPr lang="cs-CZ" dirty="0" err="1" smtClean="0"/>
              <a:t>picture</a:t>
            </a:r>
            <a:r>
              <a:rPr lang="cs-CZ" dirty="0" smtClean="0"/>
              <a:t> </a:t>
            </a:r>
            <a:r>
              <a:rPr lang="cs-CZ" dirty="0" err="1" smtClean="0"/>
              <a:t>books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 $8 </a:t>
            </a:r>
            <a:r>
              <a:rPr lang="cs-CZ" dirty="0" err="1" smtClean="0"/>
              <a:t>eng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>648 Chronologický termín </a:t>
            </a:r>
            <a:r>
              <a:rPr lang="cs-CZ" dirty="0" smtClean="0"/>
              <a:t>– kódové údaje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dirty="0" smtClean="0"/>
              <a:t>LDR -----</a:t>
            </a:r>
            <a:r>
              <a:rPr lang="cs-CZ" dirty="0" err="1" smtClean="0"/>
              <a:t>cz</a:t>
            </a:r>
            <a:r>
              <a:rPr lang="cs-CZ" dirty="0" smtClean="0"/>
              <a:t>--a22-----n--4500 </a:t>
            </a:r>
          </a:p>
          <a:p>
            <a:pPr eaLnBrk="1" hangingPunct="1"/>
            <a:r>
              <a:rPr lang="cs-CZ" dirty="0" smtClean="0"/>
              <a:t>001 ch460653 </a:t>
            </a:r>
          </a:p>
          <a:p>
            <a:pPr eaLnBrk="1" hangingPunct="1"/>
            <a:r>
              <a:rPr lang="cs-CZ" dirty="0" smtClean="0"/>
              <a:t>003 CZ-</a:t>
            </a:r>
            <a:r>
              <a:rPr lang="cs-CZ" dirty="0" err="1" smtClean="0"/>
              <a:t>PrNK</a:t>
            </a:r>
            <a:r>
              <a:rPr lang="cs-CZ" dirty="0" smtClean="0"/>
              <a:t> 005 20101123151615.0 </a:t>
            </a:r>
          </a:p>
          <a:p>
            <a:pPr eaLnBrk="1" hangingPunct="1"/>
            <a:r>
              <a:rPr lang="cs-CZ" dirty="0" smtClean="0"/>
              <a:t>008 080612|n|</a:t>
            </a:r>
            <a:r>
              <a:rPr lang="cs-CZ" dirty="0" err="1" smtClean="0"/>
              <a:t>anznnbabn</a:t>
            </a:r>
            <a:r>
              <a:rPr lang="cs-CZ" dirty="0" smtClean="0"/>
              <a:t>-----------n-a|a------ </a:t>
            </a:r>
          </a:p>
          <a:p>
            <a:pPr eaLnBrk="1" hangingPunct="1"/>
            <a:r>
              <a:rPr lang="cs-CZ" dirty="0" smtClean="0"/>
              <a:t>040 $a ABA001 $b </a:t>
            </a:r>
            <a:r>
              <a:rPr lang="cs-CZ" dirty="0" err="1" smtClean="0"/>
              <a:t>cze</a:t>
            </a:r>
            <a:r>
              <a:rPr lang="cs-CZ" dirty="0" smtClean="0"/>
              <a:t> $d ABA001 </a:t>
            </a:r>
          </a:p>
          <a:p>
            <a:pPr eaLnBrk="1" hangingPunct="1"/>
            <a:r>
              <a:rPr lang="cs-CZ" dirty="0" smtClean="0"/>
              <a:t>045 $a </a:t>
            </a:r>
            <a:r>
              <a:rPr lang="cs-CZ" b="1" dirty="0" smtClean="0">
                <a:solidFill>
                  <a:srgbClr val="0070C0"/>
                </a:solidFill>
              </a:rPr>
              <a:t>x3x4</a:t>
            </a:r>
            <a:r>
              <a:rPr lang="cs-CZ" dirty="0" smtClean="0"/>
              <a:t> – </a:t>
            </a:r>
            <a:r>
              <a:rPr lang="cs-CZ" b="1" dirty="0" smtClean="0"/>
              <a:t>Kód časového období, v katalogizačním záznamu v poli 045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161</TotalTime>
  <Words>737</Words>
  <Application>Microsoft Office PowerPoint</Application>
  <PresentationFormat>Předvádění na obrazovce (4:3)</PresentationFormat>
  <Paragraphs>193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Arkýř</vt:lpstr>
      <vt:lpstr>Věcné autority MARC21 a UNIMARC</vt:lpstr>
      <vt:lpstr>655 Forma/žánr (Formální deskriptor) – kódové údaje</vt:lpstr>
      <vt:lpstr>Forma/žánr – kódové údaje</vt:lpstr>
      <vt:lpstr>Forma/žánr</vt:lpstr>
      <vt:lpstr>Forma/žánr </vt:lpstr>
      <vt:lpstr>Forma/žánr – vzory</vt:lpstr>
      <vt:lpstr>Forma/žánr - vzory</vt:lpstr>
      <vt:lpstr>Forma/žánr - vzory</vt:lpstr>
      <vt:lpstr>648 Chronologický termín – kódové údaje</vt:lpstr>
      <vt:lpstr>Chronologický termín</vt:lpstr>
      <vt:lpstr>Chronologický termín - vzory</vt:lpstr>
      <vt:lpstr>650 Věcné téma – kódové údaje</vt:lpstr>
      <vt:lpstr>Věcné téma – Konspekt</vt:lpstr>
      <vt:lpstr>Věcné téma - MDT</vt:lpstr>
      <vt:lpstr>Věcné téma - vzory</vt:lpstr>
      <vt:lpstr>Věcné téma - vzory</vt:lpstr>
      <vt:lpstr>Věcné téma – vzory</vt:lpstr>
      <vt:lpstr>Snímek 18</vt:lpstr>
      <vt:lpstr>Zdroje informací</vt:lpstr>
      <vt:lpstr>Konec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Věcné autority MARC21</dc:title>
  <dc:creator>Hana Vašková</dc:creator>
  <cp:lastModifiedBy>Hana</cp:lastModifiedBy>
  <cp:revision>22</cp:revision>
  <dcterms:created xsi:type="dcterms:W3CDTF">2011-08-03T10:41:31Z</dcterms:created>
  <dcterms:modified xsi:type="dcterms:W3CDTF">2014-11-12T21:01:46Z</dcterms:modified>
</cp:coreProperties>
</file>