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318" r:id="rId3"/>
    <p:sldId id="319" r:id="rId4"/>
    <p:sldId id="320" r:id="rId5"/>
    <p:sldId id="325" r:id="rId6"/>
    <p:sldId id="322" r:id="rId7"/>
    <p:sldId id="323" r:id="rId8"/>
    <p:sldId id="324" r:id="rId9"/>
    <p:sldId id="326" r:id="rId10"/>
    <p:sldId id="321" r:id="rId11"/>
    <p:sldId id="327" r:id="rId12"/>
    <p:sldId id="328" r:id="rId13"/>
    <p:sldId id="32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F1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Tmavý styl 1 – zvýraznění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FE4B46-E52E-42CA-8B84-9874F2B86ACF}" type="doc">
      <dgm:prSet loTypeId="urn:microsoft.com/office/officeart/2005/8/layout/hChevron3" loCatId="process" qsTypeId="urn:microsoft.com/office/officeart/2005/8/quickstyle/simple2" qsCatId="simple" csTypeId="urn:microsoft.com/office/officeart/2005/8/colors/accent0_3" csCatId="mainScheme" phldr="1"/>
      <dgm:spPr/>
    </dgm:pt>
    <dgm:pt modelId="{3319F321-DFDE-4BE1-A354-B47E177521B5}">
      <dgm:prSet phldrT="[Text]"/>
      <dgm:spPr/>
      <dgm:t>
        <a:bodyPr/>
        <a:lstStyle/>
        <a:p>
          <a:r>
            <a:rPr lang="cs-CZ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Fotoaparát</a:t>
          </a:r>
          <a:br>
            <a:rPr lang="cs-CZ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</a:br>
          <a:r>
            <a:rPr lang="cs-CZ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6 Mpx</a:t>
          </a:r>
          <a:endParaRPr lang="cs-CZ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9CE6C1C-9A83-466A-A9A5-B8284AC185F7}" type="parTrans" cxnId="{EC0BB424-1D1C-4E0A-9C1B-B6C1B62222D6}">
      <dgm:prSet/>
      <dgm:spPr/>
      <dgm:t>
        <a:bodyPr/>
        <a:lstStyle/>
        <a:p>
          <a:endParaRPr lang="cs-CZ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47AACD5-2E99-4E8D-9B9A-7ABD16CC0515}" type="sibTrans" cxnId="{EC0BB424-1D1C-4E0A-9C1B-B6C1B62222D6}">
      <dgm:prSet/>
      <dgm:spPr/>
      <dgm:t>
        <a:bodyPr/>
        <a:lstStyle/>
        <a:p>
          <a:endParaRPr lang="cs-CZ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4C8CDF8-7B99-4FF2-9EDE-816D91B4AD6A}">
      <dgm:prSet phldrT="[Text]"/>
      <dgm:spPr/>
      <dgm:t>
        <a:bodyPr/>
        <a:lstStyle/>
        <a:p>
          <a:r>
            <a:rPr lang="cs-CZ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Rozlišení</a:t>
          </a:r>
          <a:br>
            <a:rPr lang="cs-CZ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</a:br>
          <a:r>
            <a:rPr lang="cs-CZ" b="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3:2</a:t>
          </a:r>
          <a:endParaRPr lang="cs-CZ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790B4EE-0FE8-4DFF-8737-2E953A338E6A}" type="parTrans" cxnId="{A8F74E0C-A7AC-42AE-8EAA-B449FE55DFF1}">
      <dgm:prSet/>
      <dgm:spPr/>
      <dgm:t>
        <a:bodyPr/>
        <a:lstStyle/>
        <a:p>
          <a:endParaRPr lang="cs-CZ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BADE7087-67B4-482E-9BE5-698AC93DDB9F}" type="sibTrans" cxnId="{A8F74E0C-A7AC-42AE-8EAA-B449FE55DFF1}">
      <dgm:prSet/>
      <dgm:spPr/>
      <dgm:t>
        <a:bodyPr/>
        <a:lstStyle/>
        <a:p>
          <a:endParaRPr lang="cs-CZ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CB39291-E188-484C-9FEC-9A41450C0D95}">
      <dgm:prSet phldrT="[Text]"/>
      <dgm:spPr/>
      <dgm:t>
        <a:bodyPr/>
        <a:lstStyle/>
        <a:p>
          <a:r>
            <a:rPr lang="cs-CZ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Počet </a:t>
          </a:r>
          <a:r>
            <a:rPr lang="cs-CZ" b="0" cap="none" spc="0" dirty="0" err="1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pixelů</a:t>
          </a:r>
          <a:r>
            <a:rPr lang="cs-CZ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/>
          </a:r>
          <a:br>
            <a:rPr lang="cs-CZ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</a:br>
          <a:r>
            <a:rPr lang="cs-CZ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3000x2000</a:t>
          </a:r>
          <a:endParaRPr lang="cs-CZ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5544D22-8CDF-4548-834D-6354EAE7CCDA}" type="parTrans" cxnId="{A619D0BE-2C7F-41CD-B0C1-EEE5A97F4ED9}">
      <dgm:prSet/>
      <dgm:spPr/>
      <dgm:t>
        <a:bodyPr/>
        <a:lstStyle/>
        <a:p>
          <a:endParaRPr lang="cs-CZ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154A50C-B560-4E12-A7B0-C7A5C35CAB5F}" type="sibTrans" cxnId="{A619D0BE-2C7F-41CD-B0C1-EEE5A97F4ED9}">
      <dgm:prSet/>
      <dgm:spPr/>
      <dgm:t>
        <a:bodyPr/>
        <a:lstStyle/>
        <a:p>
          <a:endParaRPr lang="cs-CZ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382690F-0D67-4B4D-BF49-487B44EA301E}" type="pres">
      <dgm:prSet presAssocID="{CEFE4B46-E52E-42CA-8B84-9874F2B86ACF}" presName="Name0" presStyleCnt="0">
        <dgm:presLayoutVars>
          <dgm:dir/>
          <dgm:resizeHandles val="exact"/>
        </dgm:presLayoutVars>
      </dgm:prSet>
      <dgm:spPr/>
    </dgm:pt>
    <dgm:pt modelId="{E1C63E6D-D32C-4151-9FB9-EBE332FEFC02}" type="pres">
      <dgm:prSet presAssocID="{3319F321-DFDE-4BE1-A354-B47E177521B5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4A5399-BE1C-4BE9-A3FF-9F265AA06658}" type="pres">
      <dgm:prSet presAssocID="{147AACD5-2E99-4E8D-9B9A-7ABD16CC0515}" presName="parSpace" presStyleCnt="0"/>
      <dgm:spPr/>
    </dgm:pt>
    <dgm:pt modelId="{4E01A4A6-A2A1-4865-8172-2C2A245C29B6}" type="pres">
      <dgm:prSet presAssocID="{94C8CDF8-7B99-4FF2-9EDE-816D91B4AD6A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38C03D-9F64-4FB4-98D4-7CDB7FBF5012}" type="pres">
      <dgm:prSet presAssocID="{BADE7087-67B4-482E-9BE5-698AC93DDB9F}" presName="parSpace" presStyleCnt="0"/>
      <dgm:spPr/>
    </dgm:pt>
    <dgm:pt modelId="{79201798-EB11-456B-AECC-E8921B1F584C}" type="pres">
      <dgm:prSet presAssocID="{CCB39291-E188-484C-9FEC-9A41450C0D95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7A1D641-A585-4739-AE04-5452E28AC0C4}" type="presOf" srcId="{3319F321-DFDE-4BE1-A354-B47E177521B5}" destId="{E1C63E6D-D32C-4151-9FB9-EBE332FEFC02}" srcOrd="0" destOrd="0" presId="urn:microsoft.com/office/officeart/2005/8/layout/hChevron3"/>
    <dgm:cxn modelId="{2B5CA056-6E32-4DCE-9485-8AA8A1583CAA}" type="presOf" srcId="{CCB39291-E188-484C-9FEC-9A41450C0D95}" destId="{79201798-EB11-456B-AECC-E8921B1F584C}" srcOrd="0" destOrd="0" presId="urn:microsoft.com/office/officeart/2005/8/layout/hChevron3"/>
    <dgm:cxn modelId="{9D7806C3-4260-4A6D-B9B7-0F34F4A1DBF5}" type="presOf" srcId="{CEFE4B46-E52E-42CA-8B84-9874F2B86ACF}" destId="{A382690F-0D67-4B4D-BF49-487B44EA301E}" srcOrd="0" destOrd="0" presId="urn:microsoft.com/office/officeart/2005/8/layout/hChevron3"/>
    <dgm:cxn modelId="{0254A268-051A-4B1F-8485-5F90CFBAC28D}" type="presOf" srcId="{94C8CDF8-7B99-4FF2-9EDE-816D91B4AD6A}" destId="{4E01A4A6-A2A1-4865-8172-2C2A245C29B6}" srcOrd="0" destOrd="0" presId="urn:microsoft.com/office/officeart/2005/8/layout/hChevron3"/>
    <dgm:cxn modelId="{EC0BB424-1D1C-4E0A-9C1B-B6C1B62222D6}" srcId="{CEFE4B46-E52E-42CA-8B84-9874F2B86ACF}" destId="{3319F321-DFDE-4BE1-A354-B47E177521B5}" srcOrd="0" destOrd="0" parTransId="{A9CE6C1C-9A83-466A-A9A5-B8284AC185F7}" sibTransId="{147AACD5-2E99-4E8D-9B9A-7ABD16CC0515}"/>
    <dgm:cxn modelId="{A619D0BE-2C7F-41CD-B0C1-EEE5A97F4ED9}" srcId="{CEFE4B46-E52E-42CA-8B84-9874F2B86ACF}" destId="{CCB39291-E188-484C-9FEC-9A41450C0D95}" srcOrd="2" destOrd="0" parTransId="{85544D22-8CDF-4548-834D-6354EAE7CCDA}" sibTransId="{A154A50C-B560-4E12-A7B0-C7A5C35CAB5F}"/>
    <dgm:cxn modelId="{A8F74E0C-A7AC-42AE-8EAA-B449FE55DFF1}" srcId="{CEFE4B46-E52E-42CA-8B84-9874F2B86ACF}" destId="{94C8CDF8-7B99-4FF2-9EDE-816D91B4AD6A}" srcOrd="1" destOrd="0" parTransId="{9790B4EE-0FE8-4DFF-8737-2E953A338E6A}" sibTransId="{BADE7087-67B4-482E-9BE5-698AC93DDB9F}"/>
    <dgm:cxn modelId="{2ED17AD7-523D-4C6B-A8E2-F1C282C0DE2C}" type="presParOf" srcId="{A382690F-0D67-4B4D-BF49-487B44EA301E}" destId="{E1C63E6D-D32C-4151-9FB9-EBE332FEFC02}" srcOrd="0" destOrd="0" presId="urn:microsoft.com/office/officeart/2005/8/layout/hChevron3"/>
    <dgm:cxn modelId="{E811C91F-7933-41F5-9F8A-873AA770C446}" type="presParOf" srcId="{A382690F-0D67-4B4D-BF49-487B44EA301E}" destId="{0A4A5399-BE1C-4BE9-A3FF-9F265AA06658}" srcOrd="1" destOrd="0" presId="urn:microsoft.com/office/officeart/2005/8/layout/hChevron3"/>
    <dgm:cxn modelId="{BE397805-6451-40FB-9A9C-B0E039C5CAC3}" type="presParOf" srcId="{A382690F-0D67-4B4D-BF49-487B44EA301E}" destId="{4E01A4A6-A2A1-4865-8172-2C2A245C29B6}" srcOrd="2" destOrd="0" presId="urn:microsoft.com/office/officeart/2005/8/layout/hChevron3"/>
    <dgm:cxn modelId="{99E96009-E07A-42B5-8F92-F6D574EB08F7}" type="presParOf" srcId="{A382690F-0D67-4B4D-BF49-487B44EA301E}" destId="{8338C03D-9F64-4FB4-98D4-7CDB7FBF5012}" srcOrd="3" destOrd="0" presId="urn:microsoft.com/office/officeart/2005/8/layout/hChevron3"/>
    <dgm:cxn modelId="{C31478E4-61A9-40F5-B6F6-A1B2ED163DFC}" type="presParOf" srcId="{A382690F-0D67-4B4D-BF49-487B44EA301E}" destId="{79201798-EB11-456B-AECC-E8921B1F584C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C63E6D-D32C-4151-9FB9-EBE332FEFC02}">
      <dsp:nvSpPr>
        <dsp:cNvPr id="0" name=""/>
        <dsp:cNvSpPr/>
      </dsp:nvSpPr>
      <dsp:spPr>
        <a:xfrm>
          <a:off x="3767" y="412721"/>
          <a:ext cx="3294240" cy="1317696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4686" tIns="77343" rIns="38672" bIns="77343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Fotoaparát</a:t>
          </a:r>
          <a:br>
            <a:rPr lang="cs-CZ" sz="29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</a:br>
          <a:r>
            <a:rPr lang="cs-CZ" sz="29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6 Mpx</a:t>
          </a:r>
          <a:endParaRPr lang="cs-CZ" sz="29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767" y="412721"/>
        <a:ext cx="2964816" cy="1317696"/>
      </dsp:txXfrm>
    </dsp:sp>
    <dsp:sp modelId="{4E01A4A6-A2A1-4865-8172-2C2A245C29B6}">
      <dsp:nvSpPr>
        <dsp:cNvPr id="0" name=""/>
        <dsp:cNvSpPr/>
      </dsp:nvSpPr>
      <dsp:spPr>
        <a:xfrm>
          <a:off x="2639159" y="412721"/>
          <a:ext cx="3294240" cy="1317696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Rozlišení</a:t>
          </a:r>
          <a:br>
            <a:rPr lang="cs-CZ" sz="29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</a:br>
          <a:r>
            <a:rPr lang="cs-CZ" sz="2900" b="0" kern="1200" cap="none" spc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3:2</a:t>
          </a:r>
          <a:endParaRPr lang="cs-CZ" sz="29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298007" y="412721"/>
        <a:ext cx="1976544" cy="1317696"/>
      </dsp:txXfrm>
    </dsp:sp>
    <dsp:sp modelId="{79201798-EB11-456B-AECC-E8921B1F584C}">
      <dsp:nvSpPr>
        <dsp:cNvPr id="0" name=""/>
        <dsp:cNvSpPr/>
      </dsp:nvSpPr>
      <dsp:spPr>
        <a:xfrm>
          <a:off x="5274552" y="412721"/>
          <a:ext cx="3294240" cy="1317696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6015" tIns="77343" rIns="38672" bIns="77343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Počet </a:t>
          </a:r>
          <a:r>
            <a:rPr lang="cs-CZ" sz="2900" b="0" kern="1200" cap="none" spc="0" dirty="0" err="1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pixelů</a:t>
          </a:r>
          <a:r>
            <a:rPr lang="cs-CZ" sz="29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/>
          </a:r>
          <a:br>
            <a:rPr lang="cs-CZ" sz="29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</a:br>
          <a:r>
            <a:rPr lang="cs-CZ" sz="29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3000x2000</a:t>
          </a:r>
          <a:endParaRPr lang="cs-CZ" sz="29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933400" y="412721"/>
        <a:ext cx="1976544" cy="1317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60203-3860-4694-AF62-B732EF21B7CB}" type="datetimeFigureOut">
              <a:rPr lang="cs-CZ" smtClean="0"/>
              <a:pPr/>
              <a:t>15.10.2014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116D8-7841-4E1D-9F25-32B437972C3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067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291C567-C748-4ABB-8854-A3415A73B18F}" type="datetime1">
              <a:rPr lang="cs-CZ" smtClean="0"/>
              <a:pPr/>
              <a:t>15.10.2014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6FB83B9-A541-4D0E-819A-367128EA88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9917-6341-46B5-9A1F-4358D287A5EE}" type="datetime1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2E768-3AD2-4AC5-8D4A-19FCB590C772}" type="datetime1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3369-ECAA-4B2D-A3FF-E606AD44D047}" type="datetime1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0FC5-5E78-4229-A0E8-D47997FE2C6E}" type="datetime1">
              <a:rPr lang="cs-CZ" smtClean="0"/>
              <a:pPr/>
              <a:t>15.10.2014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5A099-4533-40B8-AACD-4434F9D9938A}" type="datetime1">
              <a:rPr lang="cs-CZ" smtClean="0"/>
              <a:pPr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1DD855-B111-4570-8F0D-DF83FA490FC1}" type="datetime1">
              <a:rPr lang="cs-CZ" smtClean="0"/>
              <a:pPr/>
              <a:t>15.10.2014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6FB83B9-A541-4D0E-819A-367128EA883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60A2323-D482-4F14-B007-BDF3DEA4EFC2}" type="datetime1">
              <a:rPr lang="cs-CZ" smtClean="0"/>
              <a:pPr/>
              <a:t>15.10.2014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6FB83B9-A541-4D0E-819A-367128EA88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592CA-816F-4CE1-A02E-9EBF2B940A34}" type="datetime1">
              <a:rPr lang="cs-CZ" smtClean="0"/>
              <a:pPr/>
              <a:t>15.10.2014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E1DF0-F9E8-4F38-88B8-786EA8AB23D8}" type="datetime1">
              <a:rPr lang="cs-CZ" smtClean="0"/>
              <a:pPr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9310-5530-4260-BE55-BDF920D1C49B}" type="datetime1">
              <a:rPr lang="cs-CZ" smtClean="0"/>
              <a:pPr/>
              <a:t>15.10.2014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27AD7FA-F044-40AC-9DB1-01EAC762D3D8}" type="datetime1">
              <a:rPr lang="cs-CZ" smtClean="0"/>
              <a:pPr/>
              <a:t>15.10.2014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6FB83B9-A541-4D0E-819A-367128EA883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8458200" cy="3300432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cs-CZ" sz="6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Snímky v počítači</a:t>
            </a:r>
            <a:br>
              <a:rPr lang="cs-CZ" sz="6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cs-CZ" sz="49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Digitální podoba obrazu</a:t>
            </a:r>
            <a:br>
              <a:rPr lang="cs-CZ" sz="49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cs-CZ" sz="49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Soubor přednášek pro posluchače 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kurzu</a:t>
            </a:r>
          </a:p>
          <a:p>
            <a:r>
              <a:rPr lang="cs-C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igitální fotografie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500562" y="4643446"/>
            <a:ext cx="400052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Ing. Iveta </a:t>
            </a:r>
            <a:r>
              <a:rPr lang="cs-CZ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Žouželková</a:t>
            </a:r>
            <a:endParaRPr lang="cs-CZ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/>
            <a:endParaRPr lang="cs-CZ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/>
            <a:r>
              <a:rPr lang="cs-CZ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iz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@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rising.cz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604 706 355</a:t>
            </a:r>
          </a:p>
          <a:p>
            <a:pPr algn="r"/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RISING </a:t>
            </a:r>
            <a:r>
              <a:rPr lang="cs-CZ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creative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studio s.r.o.</a:t>
            </a:r>
            <a:endParaRPr lang="cs-CZ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76672"/>
            <a:ext cx="8483432" cy="737750"/>
          </a:xfrm>
        </p:spPr>
        <p:txBody>
          <a:bodyPr>
            <a:normAutofit/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DPI – </a:t>
            </a:r>
            <a:r>
              <a:rPr lang="cs-CZ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Dots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per </a:t>
            </a:r>
            <a:r>
              <a:rPr lang="cs-CZ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Inch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85720" y="1928802"/>
          <a:ext cx="8572500" cy="405384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143008"/>
                <a:gridCol w="3143272"/>
                <a:gridCol w="2143110"/>
                <a:gridCol w="21431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err="1" smtClean="0"/>
                        <a:t>Mpx</a:t>
                      </a:r>
                      <a:endParaRPr lang="cs-CZ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Rozlišení</a:t>
                      </a:r>
                      <a:endParaRPr lang="cs-CZ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300 dpi</a:t>
                      </a:r>
                      <a:endParaRPr lang="cs-CZ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150 dpi</a:t>
                      </a:r>
                      <a:endParaRPr lang="cs-CZ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8</a:t>
                      </a:r>
                      <a:endParaRPr lang="cs-CZ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kern="1200" dirty="0" smtClean="0"/>
                        <a:t>3500x2300px</a:t>
                      </a:r>
                      <a:endParaRPr kumimoji="0" lang="cs-CZ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kern="1200" dirty="0" smtClean="0"/>
                        <a:t>30x20cm</a:t>
                      </a:r>
                      <a:endParaRPr kumimoji="0" lang="cs-CZ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kern="1200" dirty="0" smtClean="0"/>
                        <a:t>60x40cm</a:t>
                      </a:r>
                      <a:endParaRPr kumimoji="0" lang="cs-CZ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6</a:t>
                      </a:r>
                      <a:endParaRPr lang="cs-CZ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kern="1200" dirty="0" smtClean="0"/>
                        <a:t>3000x2000px</a:t>
                      </a:r>
                      <a:endParaRPr kumimoji="0" lang="cs-CZ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kern="1200" dirty="0" smtClean="0"/>
                        <a:t>25x17cm</a:t>
                      </a:r>
                      <a:endParaRPr kumimoji="0" lang="cs-CZ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kern="1200" dirty="0" smtClean="0"/>
                        <a:t>50x34cm</a:t>
                      </a:r>
                      <a:endParaRPr kumimoji="0" lang="cs-CZ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5</a:t>
                      </a:r>
                      <a:endParaRPr lang="cs-CZ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kern="1200" dirty="0" smtClean="0"/>
                        <a:t>2800x1800px</a:t>
                      </a:r>
                      <a:endParaRPr kumimoji="0" lang="cs-CZ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kern="1200" dirty="0" smtClean="0"/>
                        <a:t>24x15cm</a:t>
                      </a:r>
                      <a:endParaRPr kumimoji="0" lang="cs-CZ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kern="1200" dirty="0" smtClean="0"/>
                        <a:t>48x30cm</a:t>
                      </a:r>
                      <a:endParaRPr kumimoji="0" lang="cs-CZ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4</a:t>
                      </a:r>
                      <a:endParaRPr lang="cs-CZ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kern="1200" dirty="0" smtClean="0"/>
                        <a:t>2500x1600px</a:t>
                      </a:r>
                      <a:endParaRPr kumimoji="0" lang="cs-CZ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kern="1200" dirty="0" smtClean="0"/>
                        <a:t>21x14cm</a:t>
                      </a:r>
                      <a:endParaRPr kumimoji="0" lang="cs-CZ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kern="1200" dirty="0" smtClean="0"/>
                        <a:t>42x28cm</a:t>
                      </a:r>
                      <a:endParaRPr kumimoji="0" lang="cs-CZ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3</a:t>
                      </a:r>
                      <a:endParaRPr lang="cs-CZ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kern="1200" dirty="0" smtClean="0"/>
                        <a:t>2000x1500px</a:t>
                      </a:r>
                      <a:endParaRPr kumimoji="0" lang="cs-CZ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kern="1200" dirty="0" smtClean="0"/>
                        <a:t>17x13cm</a:t>
                      </a:r>
                      <a:endParaRPr kumimoji="0" lang="cs-CZ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kern="1200" dirty="0" smtClean="0"/>
                        <a:t>34x26cm</a:t>
                      </a:r>
                      <a:endParaRPr kumimoji="0" lang="cs-CZ" sz="3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b="1" kern="1200" dirty="0" smtClean="0">
                          <a:solidFill>
                            <a:srgbClr val="FF0000"/>
                          </a:solidFill>
                        </a:rPr>
                        <a:t>1600x1200px</a:t>
                      </a:r>
                      <a:endParaRPr kumimoji="0" lang="cs-CZ" sz="32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b="1" kern="1200" dirty="0" smtClean="0">
                          <a:solidFill>
                            <a:srgbClr val="FF0000"/>
                          </a:solidFill>
                        </a:rPr>
                        <a:t>13x10cm</a:t>
                      </a:r>
                      <a:endParaRPr kumimoji="0" lang="cs-CZ" sz="32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3200" b="1" kern="1200" dirty="0" smtClean="0">
                          <a:solidFill>
                            <a:srgbClr val="FF0000"/>
                          </a:solidFill>
                        </a:rPr>
                        <a:t>26x20cm</a:t>
                      </a:r>
                      <a:endParaRPr kumimoji="0" lang="cs-CZ" sz="32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76672"/>
            <a:ext cx="8483432" cy="737750"/>
          </a:xfrm>
        </p:spPr>
        <p:txBody>
          <a:bodyPr>
            <a:normAutofit/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Poměr stran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214422"/>
            <a:ext cx="8715436" cy="5454938"/>
          </a:xfrm>
        </p:spPr>
        <p:txBody>
          <a:bodyPr anchor="ctr">
            <a:noAutofit/>
          </a:bodyPr>
          <a:lstStyle/>
          <a:p>
            <a:r>
              <a:rPr lang="cs-CZ" sz="3000" dirty="0" smtClean="0"/>
              <a:t>Klasická fotografie má poměr stran 3:2 (=1,5)</a:t>
            </a:r>
          </a:p>
          <a:p>
            <a:r>
              <a:rPr lang="cs-CZ" sz="3000" dirty="0" smtClean="0"/>
              <a:t>Digitální fotografie má poměr stran 4:3 (=1,33)</a:t>
            </a:r>
          </a:p>
          <a:p>
            <a:r>
              <a:rPr lang="cs-CZ" sz="3000" dirty="0" smtClean="0"/>
              <a:t>Širokoúhlá fotografie má poměr stran 16:9</a:t>
            </a:r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endParaRPr lang="cs-CZ" sz="3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3714752"/>
            <a:ext cx="4071966" cy="273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3357562"/>
            <a:ext cx="4000528" cy="3077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Šipka doleva 8"/>
          <p:cNvSpPr/>
          <p:nvPr/>
        </p:nvSpPr>
        <p:spPr>
          <a:xfrm>
            <a:off x="6429388" y="3571876"/>
            <a:ext cx="1857388" cy="500066"/>
          </a:xfrm>
          <a:prstGeom prst="leftArrow">
            <a:avLst/>
          </a:prstGeom>
          <a:solidFill>
            <a:srgbClr val="36F1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2428860" y="3857628"/>
            <a:ext cx="3857652" cy="0"/>
          </a:xfrm>
          <a:prstGeom prst="line">
            <a:avLst/>
          </a:prstGeom>
          <a:ln w="76200">
            <a:solidFill>
              <a:srgbClr val="36F12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8860" y="4234543"/>
            <a:ext cx="3857652" cy="2204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76672"/>
            <a:ext cx="8483432" cy="737750"/>
          </a:xfrm>
        </p:spPr>
        <p:txBody>
          <a:bodyPr>
            <a:normAutofit/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Poměr stran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571744"/>
            <a:ext cx="8643998" cy="328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Šipka dolů 5"/>
          <p:cNvSpPr/>
          <p:nvPr/>
        </p:nvSpPr>
        <p:spPr>
          <a:xfrm>
            <a:off x="1214414" y="1500174"/>
            <a:ext cx="2500330" cy="135732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3:2</a:t>
            </a:r>
            <a:endParaRPr lang="cs-CZ" sz="4400" dirty="0"/>
          </a:p>
        </p:txBody>
      </p:sp>
      <p:sp>
        <p:nvSpPr>
          <p:cNvPr id="7" name="Šipka dolů 6"/>
          <p:cNvSpPr/>
          <p:nvPr/>
        </p:nvSpPr>
        <p:spPr>
          <a:xfrm>
            <a:off x="5072066" y="1357298"/>
            <a:ext cx="2500330" cy="135732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4:3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76672"/>
            <a:ext cx="8483432" cy="737750"/>
          </a:xfrm>
        </p:spPr>
        <p:txBody>
          <a:bodyPr>
            <a:normAutofit/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Poměr stran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714348" y="1571612"/>
            <a:ext cx="3071834" cy="135732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Ořez</a:t>
            </a:r>
            <a:endParaRPr lang="cs-CZ" sz="4400" dirty="0"/>
          </a:p>
        </p:txBody>
      </p:sp>
      <p:sp>
        <p:nvSpPr>
          <p:cNvPr id="7" name="Šipka dolů 6"/>
          <p:cNvSpPr/>
          <p:nvPr/>
        </p:nvSpPr>
        <p:spPr>
          <a:xfrm>
            <a:off x="4786314" y="1571612"/>
            <a:ext cx="3857652" cy="135732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Okraje</a:t>
            </a:r>
            <a:endParaRPr lang="cs-CZ" sz="4400" dirty="0"/>
          </a:p>
        </p:txBody>
      </p:sp>
      <p:pic>
        <p:nvPicPr>
          <p:cNvPr id="9" name="Obrázek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000372"/>
            <a:ext cx="7929618" cy="3030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76672"/>
            <a:ext cx="8483432" cy="1066800"/>
          </a:xfrm>
        </p:spPr>
        <p:txBody>
          <a:bodyPr>
            <a:normAutofit/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5312062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cs-CZ" sz="3600" b="1" dirty="0" smtClean="0"/>
              <a:t>Pixel (</a:t>
            </a:r>
            <a:r>
              <a:rPr lang="cs-CZ" sz="3600" b="1" dirty="0" err="1" smtClean="0"/>
              <a:t>px</a:t>
            </a:r>
            <a:r>
              <a:rPr lang="cs-CZ" sz="3600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cs-CZ" sz="3600" b="1" dirty="0" err="1" smtClean="0"/>
              <a:t>Dots</a:t>
            </a:r>
            <a:r>
              <a:rPr lang="cs-CZ" sz="3600" b="1" dirty="0" smtClean="0"/>
              <a:t> per </a:t>
            </a:r>
            <a:r>
              <a:rPr lang="cs-CZ" sz="3600" b="1" dirty="0" err="1" smtClean="0"/>
              <a:t>inch</a:t>
            </a:r>
            <a:r>
              <a:rPr lang="cs-CZ" sz="3600" b="1" dirty="0" smtClean="0"/>
              <a:t> (DPI)</a:t>
            </a:r>
          </a:p>
          <a:p>
            <a:pPr>
              <a:lnSpc>
                <a:spcPct val="150000"/>
              </a:lnSpc>
            </a:pPr>
            <a:r>
              <a:rPr lang="cs-CZ" sz="3600" b="1" dirty="0" smtClean="0"/>
              <a:t>Barevná hloubka</a:t>
            </a:r>
          </a:p>
          <a:p>
            <a:pPr>
              <a:lnSpc>
                <a:spcPct val="150000"/>
              </a:lnSpc>
            </a:pPr>
            <a:r>
              <a:rPr lang="cs-CZ" sz="3600" b="1" dirty="0" smtClean="0"/>
              <a:t>Poměry stran, Rastr, Histogram</a:t>
            </a:r>
          </a:p>
          <a:p>
            <a:pPr>
              <a:lnSpc>
                <a:spcPct val="150000"/>
              </a:lnSpc>
            </a:pPr>
            <a:r>
              <a:rPr lang="cs-CZ" sz="3600" b="1" dirty="0" smtClean="0"/>
              <a:t>JPEG vs. RAW</a:t>
            </a:r>
          </a:p>
          <a:p>
            <a:pPr>
              <a:lnSpc>
                <a:spcPct val="150000"/>
              </a:lnSpc>
            </a:pPr>
            <a:r>
              <a:rPr lang="cs-CZ" sz="3600" b="1" dirty="0" smtClean="0"/>
              <a:t>RGB </a:t>
            </a:r>
            <a:r>
              <a:rPr lang="cs-CZ" sz="3600" b="1" dirty="0" err="1" smtClean="0"/>
              <a:t>vs</a:t>
            </a:r>
            <a:r>
              <a:rPr lang="cs-CZ" sz="3600" b="1" dirty="0" smtClean="0"/>
              <a:t> CMYK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76672"/>
            <a:ext cx="8483432" cy="1066800"/>
          </a:xfrm>
        </p:spPr>
        <p:txBody>
          <a:bodyPr>
            <a:normAutofit/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Pixel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5312062"/>
          </a:xfrm>
        </p:spPr>
        <p:txBody>
          <a:bodyPr anchor="ctr">
            <a:noAutofit/>
          </a:bodyPr>
          <a:lstStyle/>
          <a:p>
            <a:r>
              <a:rPr lang="cs-CZ" sz="3000" dirty="0" smtClean="0"/>
              <a:t>Pro počítač je fotografie </a:t>
            </a:r>
            <a:r>
              <a:rPr lang="cs-CZ" sz="3000" b="1" dirty="0" smtClean="0"/>
              <a:t>soubor</a:t>
            </a:r>
          </a:p>
          <a:p>
            <a:r>
              <a:rPr lang="cs-CZ" sz="3000" dirty="0" smtClean="0"/>
              <a:t>Digitální obrázek je vlastně mozaika</a:t>
            </a:r>
          </a:p>
          <a:p>
            <a:r>
              <a:rPr lang="cs-CZ" sz="3000" dirty="0" smtClean="0"/>
              <a:t>Je tvořen pomyslnou mřížkou. </a:t>
            </a:r>
          </a:p>
          <a:p>
            <a:r>
              <a:rPr lang="cs-CZ" sz="3000" dirty="0" smtClean="0"/>
              <a:t>V každém políčku mřížky se nachází jeden obrazový bod – </a:t>
            </a:r>
            <a:r>
              <a:rPr lang="cs-CZ" sz="3000" b="1" dirty="0" smtClean="0"/>
              <a:t>pixel</a:t>
            </a:r>
            <a:r>
              <a:rPr lang="cs-CZ" sz="3000" dirty="0" smtClean="0"/>
              <a:t>. </a:t>
            </a:r>
          </a:p>
          <a:p>
            <a:r>
              <a:rPr lang="cs-CZ" sz="3000" dirty="0" smtClean="0"/>
              <a:t>Pixel tedy nese informaci o svém umístění a o barvě - </a:t>
            </a:r>
            <a:r>
              <a:rPr lang="cs-CZ" sz="3000" b="1" dirty="0" smtClean="0"/>
              <a:t>rastrová grafika</a:t>
            </a:r>
            <a:r>
              <a:rPr lang="cs-CZ" sz="3000" dirty="0" smtClean="0"/>
              <a:t>. </a:t>
            </a:r>
          </a:p>
          <a:p>
            <a:pPr>
              <a:buNone/>
            </a:pPr>
            <a:endParaRPr lang="cs-CZ" sz="3000" dirty="0" smtClean="0"/>
          </a:p>
          <a:p>
            <a:r>
              <a:rPr lang="cs-CZ" sz="3000" dirty="0" smtClean="0"/>
              <a:t>Kvalitu záznamu obrázku ovlivňuje především rozlišení a barevná hloubka.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76672"/>
            <a:ext cx="8483432" cy="1066800"/>
          </a:xfrm>
        </p:spPr>
        <p:txBody>
          <a:bodyPr>
            <a:normAutofit/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Pixel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5" name="Zástupný symbol pro obsah 4"/>
          <p:cNvPicPr>
            <a:picLocks noGrp="1"/>
          </p:cNvPicPr>
          <p:nvPr>
            <p:ph idx="1"/>
          </p:nvPr>
        </p:nvPicPr>
        <p:blipFill>
          <a:blip r:embed="rId2" cstate="print"/>
          <a:srcRect l="53279" r="2248"/>
          <a:stretch>
            <a:fillRect/>
          </a:stretch>
        </p:blipFill>
        <p:spPr bwMode="auto">
          <a:xfrm>
            <a:off x="821505" y="1500174"/>
            <a:ext cx="750099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76672"/>
            <a:ext cx="8483432" cy="737750"/>
          </a:xfrm>
        </p:spPr>
        <p:txBody>
          <a:bodyPr>
            <a:normAutofit/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DPI – </a:t>
            </a:r>
            <a:r>
              <a:rPr lang="cs-CZ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Dots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per </a:t>
            </a:r>
            <a:r>
              <a:rPr lang="cs-CZ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Inch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454938"/>
          </a:xfrm>
        </p:spPr>
        <p:txBody>
          <a:bodyPr anchor="ctr">
            <a:noAutofit/>
          </a:bodyPr>
          <a:lstStyle/>
          <a:p>
            <a:r>
              <a:rPr lang="cs-CZ" sz="3000" dirty="0" smtClean="0"/>
              <a:t>Důležitá informace při tisku</a:t>
            </a:r>
          </a:p>
          <a:p>
            <a:r>
              <a:rPr lang="cs-CZ" sz="3000" dirty="0" smtClean="0"/>
              <a:t>Udává počet </a:t>
            </a:r>
            <a:r>
              <a:rPr lang="cs-CZ" sz="3000" b="1" dirty="0" err="1" smtClean="0"/>
              <a:t>pixelů</a:t>
            </a:r>
            <a:r>
              <a:rPr lang="cs-CZ" sz="3000" b="1" dirty="0" smtClean="0"/>
              <a:t> na palec </a:t>
            </a:r>
            <a:r>
              <a:rPr lang="cs-CZ" sz="3000" dirty="0" smtClean="0"/>
              <a:t>(2,54cm)</a:t>
            </a:r>
          </a:p>
          <a:p>
            <a:endParaRPr lang="cs-CZ" sz="3000" dirty="0" smtClean="0"/>
          </a:p>
          <a:p>
            <a:r>
              <a:rPr lang="cs-CZ" sz="3000" dirty="0" smtClean="0"/>
              <a:t>Čím více bodů vytisknu na danou plochu – tím bude tištěný obraz </a:t>
            </a:r>
            <a:r>
              <a:rPr lang="cs-CZ" sz="3000" b="1" u="sng" dirty="0" smtClean="0"/>
              <a:t>kvalitnější</a:t>
            </a:r>
          </a:p>
          <a:p>
            <a:endParaRPr lang="cs-CZ" sz="3000" b="1" u="sng" dirty="0" smtClean="0"/>
          </a:p>
          <a:p>
            <a:pPr>
              <a:buNone/>
            </a:pPr>
            <a:r>
              <a:rPr lang="cs-CZ" sz="3000" b="1" u="sng" dirty="0" smtClean="0"/>
              <a:t>Doporučené hodnoty:</a:t>
            </a:r>
          </a:p>
          <a:p>
            <a:pPr>
              <a:tabLst>
                <a:tab pos="6372225" algn="r"/>
              </a:tabLst>
            </a:pPr>
            <a:r>
              <a:rPr lang="cs-CZ" sz="3000" b="1" dirty="0" smtClean="0"/>
              <a:t>Tisk fotografie 	300 dpi</a:t>
            </a:r>
          </a:p>
          <a:p>
            <a:pPr>
              <a:tabLst>
                <a:tab pos="6372225" algn="r"/>
              </a:tabLst>
            </a:pPr>
            <a:r>
              <a:rPr lang="cs-CZ" sz="3000" b="1" dirty="0" smtClean="0"/>
              <a:t>Běžný tisk	150 dpi</a:t>
            </a:r>
          </a:p>
          <a:p>
            <a:pPr>
              <a:tabLst>
                <a:tab pos="6372225" algn="r"/>
              </a:tabLst>
            </a:pPr>
            <a:r>
              <a:rPr lang="cs-CZ" sz="3000" b="1" dirty="0" smtClean="0"/>
              <a:t>Prohlížení na monitoru	96 dpi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76672"/>
            <a:ext cx="8483432" cy="737750"/>
          </a:xfrm>
        </p:spPr>
        <p:txBody>
          <a:bodyPr>
            <a:normAutofit/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DPI – </a:t>
            </a:r>
            <a:r>
              <a:rPr lang="cs-CZ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Dots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per </a:t>
            </a:r>
            <a:r>
              <a:rPr lang="cs-CZ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Inch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454938"/>
          </a:xfrm>
        </p:spPr>
        <p:txBody>
          <a:bodyPr anchor="ctr">
            <a:noAutofit/>
          </a:bodyPr>
          <a:lstStyle/>
          <a:p>
            <a:r>
              <a:rPr lang="cs-CZ" sz="3000" b="1" dirty="0" smtClean="0"/>
              <a:t>DPI má pouze informativní charakter</a:t>
            </a:r>
          </a:p>
          <a:p>
            <a:r>
              <a:rPr lang="cs-CZ" sz="3000" dirty="0" smtClean="0"/>
              <a:t>Fotografie se skládá z </a:t>
            </a:r>
            <a:r>
              <a:rPr lang="cs-CZ" sz="3000" dirty="0" err="1" smtClean="0"/>
              <a:t>pixelů</a:t>
            </a:r>
            <a:r>
              <a:rPr lang="cs-CZ" sz="3000" dirty="0" smtClean="0"/>
              <a:t> a jejich počet je dán rozlišením </a:t>
            </a:r>
            <a:r>
              <a:rPr lang="cs-CZ" sz="3000" dirty="0" err="1" smtClean="0"/>
              <a:t>foťáku</a:t>
            </a:r>
            <a:endParaRPr lang="cs-CZ" sz="3000" dirty="0" smtClean="0"/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endParaRPr lang="cs-CZ" sz="3000" dirty="0" smtClean="0"/>
          </a:p>
          <a:p>
            <a:endParaRPr lang="cs-CZ" sz="30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6</a:t>
            </a:fld>
            <a:endParaRPr lang="cs-CZ"/>
          </a:p>
        </p:txBody>
      </p:sp>
      <p:graphicFrame>
        <p:nvGraphicFramePr>
          <p:cNvPr id="6" name="Diagram 5"/>
          <p:cNvGraphicFramePr/>
          <p:nvPr/>
        </p:nvGraphicFramePr>
        <p:xfrm>
          <a:off x="357158" y="3786190"/>
          <a:ext cx="8572560" cy="2143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76672"/>
            <a:ext cx="8483432" cy="737750"/>
          </a:xfrm>
        </p:spPr>
        <p:txBody>
          <a:bodyPr>
            <a:normAutofit/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DPI – </a:t>
            </a:r>
            <a:r>
              <a:rPr lang="cs-CZ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Dots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per </a:t>
            </a:r>
            <a:r>
              <a:rPr lang="cs-CZ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Inch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454938"/>
          </a:xfrm>
        </p:spPr>
        <p:txBody>
          <a:bodyPr anchor="ctr">
            <a:noAutofit/>
          </a:bodyPr>
          <a:lstStyle/>
          <a:p>
            <a:r>
              <a:rPr lang="cs-CZ" sz="3000" b="1" dirty="0" smtClean="0"/>
              <a:t>Parametry fotografie bez úprav:</a:t>
            </a:r>
          </a:p>
          <a:p>
            <a:pPr>
              <a:buNone/>
            </a:pPr>
            <a:r>
              <a:rPr lang="cs-CZ" sz="3000" dirty="0" smtClean="0"/>
              <a:t>	Rozlišení:		4752 x 3168 </a:t>
            </a:r>
            <a:r>
              <a:rPr lang="cs-CZ" sz="3000" dirty="0" err="1" smtClean="0"/>
              <a:t>px</a:t>
            </a:r>
            <a:r>
              <a:rPr lang="cs-CZ" sz="3000" dirty="0" smtClean="0"/>
              <a:t> </a:t>
            </a:r>
          </a:p>
          <a:p>
            <a:pPr>
              <a:buNone/>
            </a:pPr>
            <a:r>
              <a:rPr lang="cs-CZ" sz="3000" dirty="0" smtClean="0"/>
              <a:t>	Kvalita:			72 dpi</a:t>
            </a:r>
          </a:p>
          <a:p>
            <a:pPr>
              <a:buNone/>
            </a:pPr>
            <a:r>
              <a:rPr lang="cs-CZ" sz="3000" dirty="0" smtClean="0"/>
              <a:t>	Tiskové rozměry: 	167 x 111 cm</a:t>
            </a:r>
          </a:p>
          <a:p>
            <a:pPr>
              <a:buNone/>
            </a:pPr>
            <a:endParaRPr lang="cs-CZ" sz="3000" b="1" dirty="0" smtClean="0"/>
          </a:p>
          <a:p>
            <a:pPr algn="ctr">
              <a:buNone/>
            </a:pPr>
            <a:r>
              <a:rPr lang="cs-CZ" sz="4400" b="1" dirty="0" smtClean="0"/>
              <a:t>Vždy záleží na velikosti papíru, na který chceme fotografii tisknout!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76672"/>
            <a:ext cx="8483432" cy="737750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Příklad:</a:t>
            </a:r>
            <a:endParaRPr lang="cs-CZ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454938"/>
          </a:xfrm>
        </p:spPr>
        <p:txBody>
          <a:bodyPr anchor="t">
            <a:noAutofit/>
          </a:bodyPr>
          <a:lstStyle/>
          <a:p>
            <a:pPr marL="85725" indent="0">
              <a:buNone/>
            </a:pPr>
            <a:r>
              <a:rPr lang="cs-CZ" sz="3200" b="1" i="1" dirty="0" smtClean="0"/>
              <a:t>Chci tisknout fotografii na papír velikosti 15x10 cm. Jaké minimální rozlišení musí fotografie mít?</a:t>
            </a:r>
          </a:p>
          <a:p>
            <a:endParaRPr lang="cs-CZ" sz="3200" dirty="0" smtClean="0"/>
          </a:p>
          <a:p>
            <a:pPr>
              <a:buNone/>
            </a:pPr>
            <a:r>
              <a:rPr lang="cs-CZ" sz="3000" dirty="0" smtClean="0"/>
              <a:t>Přepočet na palce:</a:t>
            </a:r>
          </a:p>
          <a:p>
            <a:pPr>
              <a:buNone/>
            </a:pPr>
            <a:r>
              <a:rPr lang="cs-CZ" sz="3000" dirty="0" smtClean="0"/>
              <a:t>15 cm / 2,54 = 5,9 palců</a:t>
            </a:r>
          </a:p>
          <a:p>
            <a:pPr>
              <a:buNone/>
            </a:pPr>
            <a:r>
              <a:rPr lang="cs-CZ" sz="3000" dirty="0" smtClean="0"/>
              <a:t>10 cm / 2,54 = 3,9 palců</a:t>
            </a:r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Pro 300 dpi  je třeba rozlišení:</a:t>
            </a:r>
          </a:p>
          <a:p>
            <a:pPr>
              <a:buNone/>
            </a:pPr>
            <a:r>
              <a:rPr lang="cs-CZ" sz="3000" dirty="0" smtClean="0"/>
              <a:t>5,9 * 300 = 1770 </a:t>
            </a:r>
            <a:r>
              <a:rPr lang="cs-CZ" sz="3000" dirty="0" err="1" smtClean="0"/>
              <a:t>px</a:t>
            </a: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3,9 * 300 = 1170 </a:t>
            </a:r>
            <a:r>
              <a:rPr lang="cs-CZ" sz="3000" dirty="0" err="1" smtClean="0"/>
              <a:t>px</a:t>
            </a:r>
            <a:endParaRPr lang="cs-CZ" sz="3000" dirty="0" smtClean="0"/>
          </a:p>
          <a:p>
            <a:pPr>
              <a:buNone/>
            </a:pPr>
            <a:endParaRPr lang="cs-CZ" sz="3200" dirty="0" smtClean="0"/>
          </a:p>
          <a:p>
            <a:pPr>
              <a:buNone/>
            </a:pPr>
            <a:endParaRPr lang="cs-CZ" sz="3200" dirty="0" smtClean="0"/>
          </a:p>
          <a:p>
            <a:endParaRPr lang="cs-CZ" sz="3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6" name="Obdélník se zakulaceným příčným rohem 5"/>
          <p:cNvSpPr/>
          <p:nvPr/>
        </p:nvSpPr>
        <p:spPr>
          <a:xfrm>
            <a:off x="5000628" y="3071810"/>
            <a:ext cx="3857652" cy="178595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1770 x 1170 </a:t>
            </a:r>
            <a:r>
              <a:rPr lang="cs-CZ" sz="4000" u="sng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px</a:t>
            </a:r>
            <a:endParaRPr lang="cs-CZ" sz="40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476672"/>
            <a:ext cx="8483432" cy="737750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Příklad:</a:t>
            </a:r>
            <a:endParaRPr lang="cs-CZ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454938"/>
          </a:xfrm>
        </p:spPr>
        <p:txBody>
          <a:bodyPr anchor="t">
            <a:noAutofit/>
          </a:bodyPr>
          <a:lstStyle/>
          <a:p>
            <a:pPr marL="85725" indent="0">
              <a:buNone/>
            </a:pPr>
            <a:r>
              <a:rPr lang="cs-CZ" sz="3200" dirty="0" smtClean="0"/>
              <a:t>Jakou největší kvalitní fotografii lze udělat z digitálního podkladu s rozlišením 4752x3168 bodů?</a:t>
            </a:r>
          </a:p>
          <a:p>
            <a:pPr marL="85725" indent="0">
              <a:buNone/>
            </a:pPr>
            <a:endParaRPr lang="cs-CZ" sz="3200" dirty="0" smtClean="0"/>
          </a:p>
          <a:p>
            <a:pPr>
              <a:buNone/>
            </a:pPr>
            <a:r>
              <a:rPr lang="cs-CZ" sz="3000" dirty="0" smtClean="0"/>
              <a:t>Přepočet na palce:</a:t>
            </a:r>
          </a:p>
          <a:p>
            <a:pPr>
              <a:buNone/>
            </a:pPr>
            <a:r>
              <a:rPr lang="cs-CZ" sz="3000" dirty="0" smtClean="0"/>
              <a:t>4752 / 300 = 15,8 palců = 40 cm</a:t>
            </a:r>
          </a:p>
          <a:p>
            <a:pPr>
              <a:buNone/>
            </a:pPr>
            <a:r>
              <a:rPr lang="cs-CZ" sz="3000" dirty="0" smtClean="0"/>
              <a:t>3168 / 300 = 10,6 palců = 27 cm</a:t>
            </a:r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Jaký poměr má tato fotografie?</a:t>
            </a:r>
          </a:p>
          <a:p>
            <a:pPr>
              <a:buNone/>
            </a:pPr>
            <a:r>
              <a:rPr lang="cs-CZ" sz="3000" dirty="0" smtClean="0"/>
              <a:t>40:27 </a:t>
            </a:r>
            <a:r>
              <a:rPr lang="en-US" sz="3000" dirty="0" smtClean="0"/>
              <a:t>~</a:t>
            </a:r>
            <a:r>
              <a:rPr lang="cs-CZ" sz="3000" dirty="0" smtClean="0"/>
              <a:t> 3:2</a:t>
            </a:r>
          </a:p>
          <a:p>
            <a:pPr>
              <a:buNone/>
            </a:pPr>
            <a:endParaRPr lang="cs-CZ" sz="3200" dirty="0" smtClean="0"/>
          </a:p>
          <a:p>
            <a:pPr>
              <a:buNone/>
            </a:pPr>
            <a:endParaRPr lang="cs-CZ" sz="3200" dirty="0" smtClean="0"/>
          </a:p>
          <a:p>
            <a:endParaRPr lang="cs-CZ" sz="3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B83B9-A541-4D0E-819A-367128EA8838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6" name="Obdélník se zakulaceným příčným rohem 5"/>
          <p:cNvSpPr/>
          <p:nvPr/>
        </p:nvSpPr>
        <p:spPr>
          <a:xfrm>
            <a:off x="6072166" y="3429000"/>
            <a:ext cx="3071834" cy="142876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40 x 27 cm</a:t>
            </a:r>
            <a:endParaRPr lang="cs-CZ" sz="4000" u="sng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350</TotalTime>
  <Words>321</Words>
  <Application>Microsoft Office PowerPoint</Application>
  <PresentationFormat>Předvádění na obrazovce (4:3)</PresentationFormat>
  <Paragraphs>125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Urbanistický</vt:lpstr>
      <vt:lpstr> Snímky v počítači Digitální podoba obrazu </vt:lpstr>
      <vt:lpstr>Základní pojmy</vt:lpstr>
      <vt:lpstr>Pixel</vt:lpstr>
      <vt:lpstr>Pixel</vt:lpstr>
      <vt:lpstr>DPI – Dots per Inch </vt:lpstr>
      <vt:lpstr>DPI – Dots per Inch </vt:lpstr>
      <vt:lpstr>DPI – Dots per Inch </vt:lpstr>
      <vt:lpstr>Příklad:</vt:lpstr>
      <vt:lpstr>Příklad:</vt:lpstr>
      <vt:lpstr>DPI – Dots per Inch </vt:lpstr>
      <vt:lpstr>Poměr stran</vt:lpstr>
      <vt:lpstr>Poměr stran</vt:lpstr>
      <vt:lpstr>Poměr stran</vt:lpstr>
    </vt:vector>
  </TitlesOfParts>
  <Company>UTB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Poznejte svůj fotoaparát </dc:title>
  <dc:creator>UTB</dc:creator>
  <cp:lastModifiedBy>UČEBNA ŠKOLENÍ</cp:lastModifiedBy>
  <cp:revision>59</cp:revision>
  <dcterms:created xsi:type="dcterms:W3CDTF">2011-10-03T07:31:11Z</dcterms:created>
  <dcterms:modified xsi:type="dcterms:W3CDTF">2014-10-15T06:30:27Z</dcterms:modified>
</cp:coreProperties>
</file>