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1" r:id="rId6"/>
    <p:sldId id="263" r:id="rId7"/>
    <p:sldId id="290" r:id="rId8"/>
    <p:sldId id="264" r:id="rId9"/>
    <p:sldId id="265" r:id="rId10"/>
    <p:sldId id="266" r:id="rId11"/>
    <p:sldId id="282" r:id="rId12"/>
    <p:sldId id="283" r:id="rId13"/>
    <p:sldId id="267" r:id="rId14"/>
    <p:sldId id="280" r:id="rId15"/>
    <p:sldId id="268" r:id="rId16"/>
    <p:sldId id="269" r:id="rId17"/>
    <p:sldId id="284" r:id="rId18"/>
    <p:sldId id="285" r:id="rId19"/>
    <p:sldId id="286" r:id="rId20"/>
    <p:sldId id="270" r:id="rId21"/>
    <p:sldId id="271" r:id="rId22"/>
    <p:sldId id="272" r:id="rId23"/>
    <p:sldId id="273" r:id="rId24"/>
    <p:sldId id="274" r:id="rId25"/>
    <p:sldId id="287" r:id="rId26"/>
    <p:sldId id="288" r:id="rId27"/>
    <p:sldId id="276" r:id="rId28"/>
    <p:sldId id="279" r:id="rId29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86387" autoAdjust="0"/>
  </p:normalViewPr>
  <p:slideViewPr>
    <p:cSldViewPr>
      <p:cViewPr varScale="1">
        <p:scale>
          <a:sx n="63" d="100"/>
          <a:sy n="63" d="100"/>
        </p:scale>
        <p:origin x="-16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5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21.xml"/><Relationship Id="rId18" Type="http://schemas.openxmlformats.org/officeDocument/2006/relationships/slide" Target="slides/slide28.xml"/><Relationship Id="rId3" Type="http://schemas.openxmlformats.org/officeDocument/2006/relationships/slide" Target="slides/slide4.xml"/><Relationship Id="rId7" Type="http://schemas.openxmlformats.org/officeDocument/2006/relationships/slide" Target="slides/slide9.xml"/><Relationship Id="rId12" Type="http://schemas.openxmlformats.org/officeDocument/2006/relationships/slide" Target="slides/slide20.xml"/><Relationship Id="rId17" Type="http://schemas.openxmlformats.org/officeDocument/2006/relationships/slide" Target="slides/slide27.xml"/><Relationship Id="rId2" Type="http://schemas.openxmlformats.org/officeDocument/2006/relationships/slide" Target="slides/slide3.xml"/><Relationship Id="rId16" Type="http://schemas.openxmlformats.org/officeDocument/2006/relationships/slide" Target="slides/slide24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6.xml"/><Relationship Id="rId5" Type="http://schemas.openxmlformats.org/officeDocument/2006/relationships/slide" Target="slides/slide6.xml"/><Relationship Id="rId15" Type="http://schemas.openxmlformats.org/officeDocument/2006/relationships/slide" Target="slides/slide23.xml"/><Relationship Id="rId10" Type="http://schemas.openxmlformats.org/officeDocument/2006/relationships/slide" Target="slides/slide15.xml"/><Relationship Id="rId4" Type="http://schemas.openxmlformats.org/officeDocument/2006/relationships/slide" Target="slides/slide5.xml"/><Relationship Id="rId9" Type="http://schemas.openxmlformats.org/officeDocument/2006/relationships/slide" Target="slides/slide13.xml"/><Relationship Id="rId14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1D38917F-7DDD-4586-830A-3A3DC20B1D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3510FB19-FC5C-4C42-A853-EB6B871382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31B9A-96F1-4B14-B2B1-C4D77C793D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B5E46-3880-4BAA-8577-353512834A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BD17B-2A60-4B5F-A84E-FA0FCC35B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6EF2E6-38CC-4036-80D0-B4D48C5F38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78416-A3FD-43E8-9246-E624F93B92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E52E7-72A7-46F9-AEB0-3102D67936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C27E7-9A4D-4317-8624-2DB1B2950A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087A580-72DE-4D3C-A26C-D4439FE642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37F75-6686-4BD5-A4F2-9FDA73A6B3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E714656-CA43-4C8E-8CA8-359FC46548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0E21339-2D62-468B-A3BA-DFEF90415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FFEB66-45C7-49E2-890D-C4C9A8D4C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1" r:id="rId4"/>
    <p:sldLayoutId id="2147483792" r:id="rId5"/>
    <p:sldLayoutId id="2147483799" r:id="rId6"/>
    <p:sldLayoutId id="2147483793" r:id="rId7"/>
    <p:sldLayoutId id="2147483800" r:id="rId8"/>
    <p:sldLayoutId id="2147483801" r:id="rId9"/>
    <p:sldLayoutId id="2147483794" r:id="rId10"/>
    <p:sldLayoutId id="21474837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autority.nkp.cz/jmenne-autority/metodicke-materialy/copy_of_metodika-tvorby-korporativnich-autorit-unimarc/view" TargetMode="Externa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vaskova@kkfb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.gov/marc/organizations/orgshome.html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 smtClean="0"/>
              <a:t>Marc21 + UNIMARC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cs-CZ" sz="2000" smtClean="0"/>
              <a:t>Jmenné autority – korporace a akce</a:t>
            </a:r>
          </a:p>
          <a:p>
            <a:pPr eaLnBrk="1" hangingPunct="1"/>
            <a:r>
              <a:rPr lang="cs-CZ" sz="2000" smtClean="0"/>
              <a:t>Věcné autority – korporace a akce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Záhlaví - kvalifikátory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1102#$a </a:t>
            </a:r>
            <a:r>
              <a:rPr lang="cs-CZ" dirty="0" smtClean="0">
                <a:solidFill>
                  <a:srgbClr val="0070C0"/>
                </a:solidFill>
              </a:rPr>
              <a:t>Kryštof (hudební skupina)</a:t>
            </a:r>
          </a:p>
          <a:p>
            <a:pPr eaLnBrk="1" hangingPunct="1">
              <a:buNone/>
            </a:pPr>
            <a:r>
              <a:rPr lang="cs-CZ" dirty="0" smtClean="0"/>
              <a:t>	$7 ko2004239057</a:t>
            </a:r>
          </a:p>
          <a:p>
            <a:pPr eaLnBrk="1" hangingPunct="1"/>
            <a:r>
              <a:rPr lang="cs-CZ" dirty="0" smtClean="0">
                <a:solidFill>
                  <a:srgbClr val="0070C0"/>
                </a:solidFill>
              </a:rPr>
              <a:t>Kryštof (hudební skupina)</a:t>
            </a:r>
          </a:p>
          <a:p>
            <a:pPr eaLnBrk="1" hangingPunct="1"/>
            <a:r>
              <a:rPr lang="cs-CZ" dirty="0" err="1" smtClean="0">
                <a:solidFill>
                  <a:srgbClr val="0070C0"/>
                </a:solidFill>
              </a:rPr>
              <a:t>Mission</a:t>
            </a:r>
            <a:r>
              <a:rPr lang="cs-CZ" dirty="0" smtClean="0">
                <a:solidFill>
                  <a:srgbClr val="0070C0"/>
                </a:solidFill>
              </a:rPr>
              <a:t> (hudební skupina : Spojené státy americké)</a:t>
            </a:r>
          </a:p>
          <a:p>
            <a:pPr eaLnBrk="1" hangingPunct="1"/>
            <a:r>
              <a:rPr lang="cs-CZ" dirty="0" err="1" smtClean="0">
                <a:solidFill>
                  <a:srgbClr val="0070C0"/>
                </a:solidFill>
              </a:rPr>
              <a:t>Mission</a:t>
            </a:r>
            <a:r>
              <a:rPr lang="cs-CZ" dirty="0" smtClean="0">
                <a:solidFill>
                  <a:srgbClr val="0070C0"/>
                </a:solidFill>
              </a:rPr>
              <a:t> (hudební skupina : Velká Británie</a:t>
            </a:r>
            <a:r>
              <a:rPr lang="cs-CZ" dirty="0" smtClean="0">
                <a:solidFill>
                  <a:schemeClr val="hlink"/>
                </a:solidFill>
              </a:rPr>
              <a:t>)</a:t>
            </a:r>
          </a:p>
          <a:p>
            <a:pPr eaLnBrk="1" hangingPunct="1"/>
            <a:endParaRPr lang="cs-CZ" dirty="0" smtClean="0"/>
          </a:p>
        </p:txBody>
      </p:sp>
      <p:sp>
        <p:nvSpPr>
          <p:cNvPr id="17412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dirty="0" smtClean="0"/>
              <a:t>210 02 $a Kryštof  $c hudební skupina</a:t>
            </a:r>
          </a:p>
          <a:p>
            <a:pPr eaLnBrk="1" hangingPunct="1">
              <a:buNone/>
            </a:pPr>
            <a:r>
              <a:rPr lang="cs-CZ" dirty="0" smtClean="0"/>
              <a:t>	 $3 ko2004239057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smtClean="0">
                <a:solidFill>
                  <a:schemeClr val="hlink"/>
                </a:solidFill>
              </a:rPr>
              <a:t>Kryštof (hudební skupina)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err="1" smtClean="0">
                <a:solidFill>
                  <a:schemeClr val="hlink"/>
                </a:solidFill>
              </a:rPr>
              <a:t>Mission</a:t>
            </a:r>
            <a:r>
              <a:rPr lang="cs-CZ" dirty="0" smtClean="0">
                <a:solidFill>
                  <a:schemeClr val="hlink"/>
                </a:solidFill>
              </a:rPr>
              <a:t> (hudební skupina : Spojené státy americké)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err="1" smtClean="0">
                <a:solidFill>
                  <a:schemeClr val="hlink"/>
                </a:solidFill>
              </a:rPr>
              <a:t>Mission</a:t>
            </a:r>
            <a:r>
              <a:rPr lang="cs-CZ" dirty="0" smtClean="0">
                <a:solidFill>
                  <a:schemeClr val="hlink"/>
                </a:solidFill>
              </a:rPr>
              <a:t> (hudební skupina : Velká Británie)</a:t>
            </a:r>
          </a:p>
          <a:p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Záhlaví - kvalifikátory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b="1" dirty="0" smtClean="0"/>
              <a:t>Obecný kvalifikátor</a:t>
            </a:r>
          </a:p>
          <a:p>
            <a:pPr eaLnBrk="1" hangingPunct="1"/>
            <a:r>
              <a:rPr lang="cs-CZ" dirty="0" smtClean="0">
                <a:solidFill>
                  <a:srgbClr val="0070C0"/>
                </a:solidFill>
              </a:rPr>
              <a:t>Babylon (firma)</a:t>
            </a:r>
          </a:p>
          <a:p>
            <a:pPr eaLnBrk="1" hangingPunct="1"/>
            <a:r>
              <a:rPr lang="cs-CZ" b="1" dirty="0" smtClean="0"/>
              <a:t>Kvalifikátor místa</a:t>
            </a:r>
          </a:p>
          <a:p>
            <a:pPr eaLnBrk="1" hangingPunct="1"/>
            <a:r>
              <a:rPr lang="cs-CZ" dirty="0" smtClean="0"/>
              <a:t>Galerie, muzea, knihovny, nemocnice, základní a střední školy</a:t>
            </a:r>
          </a:p>
          <a:p>
            <a:pPr eaLnBrk="1" hangingPunct="1"/>
            <a:r>
              <a:rPr lang="cs-CZ" dirty="0" smtClean="0">
                <a:solidFill>
                  <a:srgbClr val="0070C0"/>
                </a:solidFill>
              </a:rPr>
              <a:t>Gymnázium Lesní čtvrť (Zlín, Česko)</a:t>
            </a:r>
          </a:p>
          <a:p>
            <a:pPr eaLnBrk="1" hangingPunct="1"/>
            <a:r>
              <a:rPr lang="cs-CZ" dirty="0" smtClean="0">
                <a:solidFill>
                  <a:srgbClr val="0070C0"/>
                </a:solidFill>
              </a:rPr>
              <a:t>Masarykova knihovna (Vsetín, Česko)</a:t>
            </a:r>
          </a:p>
          <a:p>
            <a:pPr eaLnBrk="1" hangingPunct="1"/>
            <a:r>
              <a:rPr lang="cs-CZ" dirty="0" smtClean="0">
                <a:solidFill>
                  <a:srgbClr val="0070C0"/>
                </a:solidFill>
              </a:rPr>
              <a:t>Baťova nemocnice (Zlín, Česko)</a:t>
            </a:r>
          </a:p>
          <a:p>
            <a:pPr eaLnBrk="1" hangingPunct="1"/>
            <a:endParaRPr lang="cs-CZ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Záhlaví kvalifikátory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b="1" dirty="0" smtClean="0"/>
              <a:t>Instituce jako kvalifikátor</a:t>
            </a:r>
          </a:p>
          <a:p>
            <a:pPr eaLnBrk="1" hangingPunct="1"/>
            <a:r>
              <a:rPr lang="cs-CZ" dirty="0" smtClean="0">
                <a:solidFill>
                  <a:srgbClr val="0070C0"/>
                </a:solidFill>
              </a:rPr>
              <a:t>Astronomický ústav (Československá akademie věd)</a:t>
            </a:r>
          </a:p>
          <a:p>
            <a:pPr eaLnBrk="1" hangingPunct="1"/>
            <a:r>
              <a:rPr lang="cs-CZ" b="1" dirty="0" smtClean="0"/>
              <a:t>Rok jako kvalifikátor</a:t>
            </a:r>
          </a:p>
          <a:p>
            <a:pPr eaLnBrk="1" hangingPunct="1"/>
            <a:r>
              <a:rPr lang="cs-CZ" dirty="0" smtClean="0">
                <a:solidFill>
                  <a:srgbClr val="0070C0"/>
                </a:solidFill>
              </a:rPr>
              <a:t>Československo. Ministerstvo paliv a energetiky (1951-1953)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Záhlaví – strukturovaný záznam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1102 # $a </a:t>
            </a:r>
            <a:r>
              <a:rPr lang="cs-CZ" dirty="0" smtClean="0">
                <a:solidFill>
                  <a:srgbClr val="0070C0"/>
                </a:solidFill>
              </a:rPr>
              <a:t>Univerzita Karlova.</a:t>
            </a:r>
          </a:p>
          <a:p>
            <a:pPr eaLnBrk="1" hangingPunct="1"/>
            <a:r>
              <a:rPr lang="cs-CZ" dirty="0" smtClean="0"/>
              <a:t>$b </a:t>
            </a:r>
            <a:r>
              <a:rPr lang="cs-CZ" dirty="0" smtClean="0">
                <a:solidFill>
                  <a:srgbClr val="0070C0"/>
                </a:solidFill>
              </a:rPr>
              <a:t>Pedagogická fakulta.</a:t>
            </a:r>
          </a:p>
          <a:p>
            <a:pPr eaLnBrk="1" hangingPunct="1"/>
            <a:r>
              <a:rPr lang="cs-CZ" dirty="0" smtClean="0"/>
              <a:t>$b </a:t>
            </a:r>
            <a:r>
              <a:rPr lang="cs-CZ" dirty="0" smtClean="0">
                <a:solidFill>
                  <a:srgbClr val="0070C0"/>
                </a:solidFill>
              </a:rPr>
              <a:t>Ústřední knihovna</a:t>
            </a:r>
          </a:p>
          <a:p>
            <a:pPr eaLnBrk="1" hangingPunct="1"/>
            <a:r>
              <a:rPr lang="cs-CZ" dirty="0" smtClean="0"/>
              <a:t>$7kn20050429020</a:t>
            </a:r>
          </a:p>
          <a:p>
            <a:pPr eaLnBrk="1" hangingPunct="1"/>
            <a:r>
              <a:rPr lang="cs-CZ" dirty="0" smtClean="0">
                <a:solidFill>
                  <a:srgbClr val="0070C0"/>
                </a:solidFill>
              </a:rPr>
              <a:t>Univerzita Karlova. Pedagogická fakulta. Ústřední knihovna</a:t>
            </a:r>
          </a:p>
        </p:txBody>
      </p:sp>
      <p:sp>
        <p:nvSpPr>
          <p:cNvPr id="2048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210 02 $a Univerzita Karlova.	   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 $b Pedagogická fakulta.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$b Ústřední knihovna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$3 kn20050429020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>
                <a:solidFill>
                  <a:schemeClr val="hlink"/>
                </a:solidFill>
              </a:rPr>
              <a:t>Univerzita Karlova. Pedagogická fakulta. Ústřední knihovna</a:t>
            </a: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Záhlaví – jméno pod jurisdikcí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200" dirty="0" smtClean="0"/>
              <a:t>Korporace spadající pod státní nebo místní správu</a:t>
            </a:r>
          </a:p>
          <a:p>
            <a:pPr eaLnBrk="1" hangingPunct="1"/>
            <a:r>
              <a:rPr lang="cs-CZ" sz="2200" dirty="0" smtClean="0"/>
              <a:t>1101# $a </a:t>
            </a:r>
            <a:r>
              <a:rPr lang="cs-CZ" sz="2200" dirty="0" smtClean="0">
                <a:solidFill>
                  <a:srgbClr val="0070C0"/>
                </a:solidFill>
              </a:rPr>
              <a:t>Česko.</a:t>
            </a:r>
          </a:p>
          <a:p>
            <a:pPr eaLnBrk="1" hangingPunct="1"/>
            <a:r>
              <a:rPr lang="cs-CZ" sz="2200" dirty="0" smtClean="0"/>
              <a:t>$b </a:t>
            </a:r>
            <a:r>
              <a:rPr lang="cs-CZ" sz="2200" dirty="0" smtClean="0">
                <a:solidFill>
                  <a:srgbClr val="0070C0"/>
                </a:solidFill>
              </a:rPr>
              <a:t>Armáda</a:t>
            </a:r>
          </a:p>
          <a:p>
            <a:pPr eaLnBrk="1" hangingPunct="1"/>
            <a:r>
              <a:rPr lang="cs-CZ" sz="2200" dirty="0" smtClean="0">
                <a:solidFill>
                  <a:srgbClr val="0070C0"/>
                </a:solidFill>
              </a:rPr>
              <a:t>Česko. Armáda</a:t>
            </a:r>
          </a:p>
          <a:p>
            <a:pPr eaLnBrk="1" hangingPunct="1"/>
            <a:r>
              <a:rPr lang="cs-CZ" sz="2200" dirty="0" smtClean="0"/>
              <a:t>1101# $a </a:t>
            </a:r>
            <a:r>
              <a:rPr lang="cs-CZ" sz="2200" dirty="0" smtClean="0">
                <a:solidFill>
                  <a:srgbClr val="0070C0"/>
                </a:solidFill>
              </a:rPr>
              <a:t>Tábor (Česko)</a:t>
            </a:r>
            <a:r>
              <a:rPr lang="cs-CZ" sz="2200" dirty="0" smtClean="0">
                <a:solidFill>
                  <a:srgbClr val="0070C0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 smtClean="0"/>
              <a:t>$b </a:t>
            </a:r>
            <a:r>
              <a:rPr lang="cs-CZ" sz="2200" dirty="0" smtClean="0">
                <a:solidFill>
                  <a:srgbClr val="0070C0"/>
                </a:solidFill>
              </a:rPr>
              <a:t>Městský úřad.</a:t>
            </a:r>
          </a:p>
          <a:p>
            <a:pPr eaLnBrk="1" hangingPunct="1"/>
            <a:r>
              <a:rPr lang="cs-CZ" sz="2200" dirty="0" smtClean="0"/>
              <a:t>$b </a:t>
            </a:r>
            <a:r>
              <a:rPr lang="cs-CZ" sz="2200" dirty="0" smtClean="0">
                <a:solidFill>
                  <a:srgbClr val="0070C0"/>
                </a:solidFill>
              </a:rPr>
              <a:t>Odbor kultury</a:t>
            </a:r>
          </a:p>
          <a:p>
            <a:pPr eaLnBrk="1" hangingPunct="1"/>
            <a:r>
              <a:rPr lang="cs-CZ" sz="2200" dirty="0" smtClean="0">
                <a:solidFill>
                  <a:srgbClr val="0070C0"/>
                </a:solidFill>
              </a:rPr>
              <a:t>Tábor (Česko). Městský úřad. Odbor kultury</a:t>
            </a:r>
          </a:p>
          <a:p>
            <a:pPr eaLnBrk="1" hangingPunct="1"/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21508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z="2200" dirty="0" smtClean="0"/>
              <a:t>Korporace spadající pod státní nebo místní správu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200" dirty="0" smtClean="0"/>
              <a:t>210 01 $a Česko.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200" dirty="0" smtClean="0"/>
              <a:t> $b Armáda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200" dirty="0" smtClean="0">
                <a:solidFill>
                  <a:schemeClr val="accent1"/>
                </a:solidFill>
              </a:rPr>
              <a:t>Česko. Armáda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200" dirty="0" smtClean="0"/>
              <a:t>210 01 $a Tábor (Česko)</a:t>
            </a:r>
            <a:r>
              <a:rPr lang="cs-CZ" sz="2200" dirty="0" smtClean="0">
                <a:latin typeface="Arial" charset="0"/>
              </a:rPr>
              <a:t>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200" dirty="0" smtClean="0"/>
              <a:t>$b Městský úřad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200" dirty="0" smtClean="0"/>
              <a:t>$b Odbor kultury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2200" dirty="0" smtClean="0">
                <a:solidFill>
                  <a:schemeClr val="accent1"/>
                </a:solidFill>
              </a:rPr>
              <a:t>Tábor (Česko). Městský úřad. Odbor kultury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410 Směrování odkazu viz.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110 Univerzita Karlova. Katedra andragogiky</a:t>
            </a:r>
          </a:p>
          <a:p>
            <a:pPr eaLnBrk="1" hangingPunct="1"/>
            <a:r>
              <a:rPr lang="cs-CZ" dirty="0" smtClean="0"/>
              <a:t>410 </a:t>
            </a:r>
            <a:r>
              <a:rPr lang="cs-CZ" dirty="0" smtClean="0">
                <a:solidFill>
                  <a:srgbClr val="0070C0"/>
                </a:solidFill>
              </a:rPr>
              <a:t>Univerzita Karlova. Pedagogická fakulta. Katedra andragogiky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Jinojazyčné odkazy</a:t>
            </a:r>
          </a:p>
        </p:txBody>
      </p:sp>
      <p:sp>
        <p:nvSpPr>
          <p:cNvPr id="22532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210 Univerzita Karlova. Katedra andragogiky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410 </a:t>
            </a:r>
            <a:r>
              <a:rPr lang="cs-CZ" smtClean="0">
                <a:solidFill>
                  <a:schemeClr val="hlink"/>
                </a:solidFill>
              </a:rPr>
              <a:t>Univerzita Karlova. Pedagogická fakulta. Katedra andragogiky</a:t>
            </a:r>
          </a:p>
          <a:p>
            <a:pPr eaLnBrk="1" hangingPunct="1">
              <a:buFont typeface="Wingdings" pitchFamily="2" charset="2"/>
              <a:buChar char="q"/>
            </a:pPr>
            <a:endParaRPr lang="cs-CZ" smtClean="0"/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Jinojazyčné odkazy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510 Směrování odkazu viz též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110 </a:t>
            </a:r>
            <a:r>
              <a:rPr lang="cs-CZ" dirty="0" smtClean="0">
                <a:solidFill>
                  <a:srgbClr val="0070C0"/>
                </a:solidFill>
              </a:rPr>
              <a:t>Muzeum české hudby (Praha, Česko)</a:t>
            </a:r>
          </a:p>
          <a:p>
            <a:pPr eaLnBrk="1" hangingPunct="1"/>
            <a:r>
              <a:rPr lang="cs-CZ" dirty="0" smtClean="0"/>
              <a:t>510 </a:t>
            </a:r>
            <a:r>
              <a:rPr lang="cs-CZ" dirty="0" smtClean="0">
                <a:solidFill>
                  <a:srgbClr val="0070C0"/>
                </a:solidFill>
              </a:rPr>
              <a:t>České muzeum hudby (Praha, Česko)</a:t>
            </a:r>
          </a:p>
          <a:p>
            <a:pPr eaLnBrk="1" hangingPunct="1"/>
            <a:r>
              <a:rPr lang="cs-CZ" dirty="0" smtClean="0"/>
              <a:t>665 </a:t>
            </a:r>
            <a:r>
              <a:rPr lang="cs-CZ" dirty="0" smtClean="0">
                <a:solidFill>
                  <a:srgbClr val="0070C0"/>
                </a:solidFill>
              </a:rPr>
              <a:t>Novější název korporace: České muzeum hudby (od r. 2001)</a:t>
            </a:r>
          </a:p>
        </p:txBody>
      </p:sp>
      <p:sp>
        <p:nvSpPr>
          <p:cNvPr id="23556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210 Muzeum české hudby (Praha, Česko)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510 </a:t>
            </a:r>
            <a:r>
              <a:rPr lang="cs-CZ" smtClean="0">
                <a:solidFill>
                  <a:schemeClr val="hlink"/>
                </a:solidFill>
              </a:rPr>
              <a:t>České muzeum hudby (Praha, Česko)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300 0# </a:t>
            </a:r>
            <a:r>
              <a:rPr lang="cs-CZ" smtClean="0">
                <a:solidFill>
                  <a:schemeClr val="hlink"/>
                </a:solidFill>
              </a:rPr>
              <a:t>Novější název korporace: České muzeum hudby (od r. 2001)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Záhlaví – akce - </a:t>
            </a:r>
            <a:r>
              <a:rPr lang="cs-CZ" dirty="0" err="1" smtClean="0"/>
              <a:t>podpole</a:t>
            </a:r>
            <a:endParaRPr lang="cs-CZ" dirty="0" smtClean="0"/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000" b="1" smtClean="0"/>
              <a:t>111 Akce</a:t>
            </a:r>
          </a:p>
          <a:p>
            <a:pPr eaLnBrk="1" hangingPunct="1"/>
            <a:r>
              <a:rPr lang="cs-CZ" sz="2000" smtClean="0"/>
              <a:t>1. indikátor: 0=invertovaná forma, 1=jméno jurisdikce, 2=jméno v přímém pořadí (obvyklé)</a:t>
            </a:r>
          </a:p>
          <a:p>
            <a:pPr eaLnBrk="1" hangingPunct="1"/>
            <a:r>
              <a:rPr lang="cs-CZ" sz="2000" smtClean="0"/>
              <a:t>$a Jméno jako vstupní prvek</a:t>
            </a:r>
          </a:p>
          <a:p>
            <a:pPr eaLnBrk="1" hangingPunct="1"/>
            <a:r>
              <a:rPr lang="cs-CZ" sz="2000" smtClean="0"/>
              <a:t>$n Číslo akce</a:t>
            </a:r>
          </a:p>
          <a:p>
            <a:pPr eaLnBrk="1" hangingPunct="1"/>
            <a:r>
              <a:rPr lang="cs-CZ" sz="2000" smtClean="0"/>
              <a:t>$d Datum konání akce</a:t>
            </a:r>
          </a:p>
          <a:p>
            <a:pPr eaLnBrk="1" hangingPunct="1"/>
            <a:r>
              <a:rPr lang="cs-CZ" sz="2000" smtClean="0"/>
              <a:t>$c Místo konání akce</a:t>
            </a:r>
          </a:p>
          <a:p>
            <a:pPr eaLnBrk="1" hangingPunct="1"/>
            <a:r>
              <a:rPr lang="cs-CZ" sz="2000" smtClean="0"/>
              <a:t>$7 číslo národní autority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800" b="1" dirty="0" smtClean="0"/>
              <a:t>210 Akce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800" dirty="0" smtClean="0"/>
              <a:t>1. indikátor 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1800" dirty="0" smtClean="0"/>
              <a:t>2. indikátor: 0 invertovaná forma, 1 jméno jurisdikce, 2 jméno v přímém pořadí (obvyklé)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cs-CZ" sz="1800" dirty="0" smtClean="0"/>
              <a:t>$a Vstupní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cs-CZ" sz="1800" dirty="0" smtClean="0"/>
              <a:t>$b Zpřesnění (podřízená složka)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cs-CZ" sz="1800" dirty="0" smtClean="0"/>
              <a:t>$c Doplněk nebo kvalifikátor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pt-BR" sz="1800" dirty="0" smtClean="0"/>
              <a:t>$d Číslo (pořadí) akce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pl-PL" sz="1800" dirty="0" smtClean="0"/>
              <a:t>$f Datum konání akce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pt-BR" sz="1800" dirty="0" smtClean="0"/>
              <a:t>$e Místo konání akce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cs-CZ" sz="1800" dirty="0" smtClean="0"/>
              <a:t>$3 Identifikační číslo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Záhlaví - akce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1112# $a </a:t>
            </a:r>
            <a:r>
              <a:rPr lang="cs-CZ" dirty="0" smtClean="0">
                <a:solidFill>
                  <a:srgbClr val="0070C0"/>
                </a:solidFill>
              </a:rPr>
              <a:t>Filmový festival mladých</a:t>
            </a:r>
          </a:p>
          <a:p>
            <a:pPr eaLnBrk="1" hangingPunct="1"/>
            <a:r>
              <a:rPr lang="cs-CZ" dirty="0" smtClean="0"/>
              <a:t>$n </a:t>
            </a:r>
            <a:r>
              <a:rPr lang="cs-CZ" dirty="0" smtClean="0">
                <a:solidFill>
                  <a:srgbClr val="0070C0"/>
                </a:solidFill>
              </a:rPr>
              <a:t>(11 :</a:t>
            </a:r>
          </a:p>
          <a:p>
            <a:pPr eaLnBrk="1" hangingPunct="1"/>
            <a:r>
              <a:rPr lang="cs-CZ" dirty="0" smtClean="0"/>
              <a:t>$d </a:t>
            </a:r>
            <a:r>
              <a:rPr lang="cs-CZ" dirty="0" smtClean="0">
                <a:solidFill>
                  <a:srgbClr val="0070C0"/>
                </a:solidFill>
              </a:rPr>
              <a:t>1973 :</a:t>
            </a:r>
          </a:p>
          <a:p>
            <a:pPr eaLnBrk="1" hangingPunct="1"/>
            <a:r>
              <a:rPr lang="cs-CZ" dirty="0" smtClean="0"/>
              <a:t>$c </a:t>
            </a:r>
            <a:r>
              <a:rPr lang="cs-CZ" dirty="0" smtClean="0">
                <a:solidFill>
                  <a:srgbClr val="0070C0"/>
                </a:solidFill>
              </a:rPr>
              <a:t>Trutnov, Česko)</a:t>
            </a:r>
          </a:p>
          <a:p>
            <a:pPr eaLnBrk="1" hangingPunct="1"/>
            <a:r>
              <a:rPr lang="cs-CZ" dirty="0" smtClean="0"/>
              <a:t>$7 ko2004252698</a:t>
            </a:r>
          </a:p>
          <a:p>
            <a:pPr eaLnBrk="1" hangingPunct="1"/>
            <a:r>
              <a:rPr lang="cs-CZ" dirty="0" smtClean="0">
                <a:solidFill>
                  <a:srgbClr val="0070C0"/>
                </a:solidFill>
              </a:rPr>
              <a:t>Filmový festival mladých (11. : 1973 : Trutnov, Česko)</a:t>
            </a:r>
          </a:p>
        </p:txBody>
      </p:sp>
      <p:sp>
        <p:nvSpPr>
          <p:cNvPr id="2560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210 12 $a Filmový festival mladých	   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$d 11	    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$f 1973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$e Trutnov, Česko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$3 ko2004252698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>
                <a:solidFill>
                  <a:schemeClr val="accent1"/>
                </a:solidFill>
              </a:rPr>
              <a:t>Filmový festival mladých (11. : 1973 : Trutnov, Česko)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Odkazy 410 a 510 stejně jako korporace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665 Odkaz na historii záhlaví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665 $a Odkaz na historii záhlaví</a:t>
            </a:r>
          </a:p>
          <a:p>
            <a:pPr eaLnBrk="1" hangingPunct="1">
              <a:defRPr/>
            </a:pPr>
            <a:r>
              <a:rPr lang="cs-CZ" dirty="0" smtClean="0"/>
              <a:t>665 $a </a:t>
            </a:r>
            <a:r>
              <a:rPr lang="cs-CZ" dirty="0" smtClean="0">
                <a:solidFill>
                  <a:srgbClr val="0070C0"/>
                </a:solidFill>
              </a:rPr>
              <a:t>Dřívější název: Divadlo pracujících (1967?-90).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b="1" dirty="0" smtClean="0"/>
              <a:t>300  0# $a Informační poznámka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300 0#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Dřívější název: Divadlo pracujících (1967?-90).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Jmenná a věcná autorita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Korporace nebo akce, které jsou odpovědné za vznik dokumentu</a:t>
            </a:r>
          </a:p>
          <a:p>
            <a:pPr eaLnBrk="1" hangingPunct="1"/>
            <a:r>
              <a:rPr lang="cs-CZ" dirty="0" smtClean="0"/>
              <a:t>Korporace nebo akce, které jsou předmětem popisovaného dokumentu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UNIMARCu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jedna autorita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9220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5486400" y="1600200"/>
            <a:ext cx="3657600" cy="4572000"/>
          </a:xfrm>
        </p:spPr>
        <p:txBody>
          <a:bodyPr/>
          <a:lstStyle/>
          <a:p>
            <a:pPr eaLnBrk="1" hangingPunct="1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670 Zdroj nalezených informací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 smtClean="0"/>
              <a:t>670 $a Zdroj citace</a:t>
            </a:r>
            <a:endParaRPr lang="cs-CZ" sz="2000" b="1" dirty="0" smtClean="0">
              <a:solidFill>
                <a:schemeClr val="hlink"/>
              </a:solidFill>
            </a:endParaRPr>
          </a:p>
          <a:p>
            <a:pPr eaLnBrk="1" hangingPunct="1">
              <a:defRPr/>
            </a:pPr>
            <a:r>
              <a:rPr lang="cs-CZ" sz="2000" dirty="0" smtClean="0"/>
              <a:t>670 </a:t>
            </a:r>
            <a:r>
              <a:rPr lang="cs-CZ" sz="2000" dirty="0" smtClean="0"/>
              <a:t>$a </a:t>
            </a:r>
            <a:r>
              <a:rPr lang="cs-CZ" sz="2000" dirty="0" smtClean="0">
                <a:solidFill>
                  <a:srgbClr val="0070C0"/>
                </a:solidFill>
              </a:rPr>
              <a:t>www(Univerzita Tomáše Bati ve Zlíně), cit. 22. 7. 2011</a:t>
            </a:r>
          </a:p>
          <a:p>
            <a:pPr eaLnBrk="1" hangingPunct="1">
              <a:defRPr/>
            </a:pPr>
            <a:r>
              <a:rPr lang="cs-CZ" sz="2000" dirty="0" smtClean="0"/>
              <a:t>670 $a </a:t>
            </a:r>
            <a:r>
              <a:rPr lang="cs-CZ" sz="2000" dirty="0" smtClean="0">
                <a:solidFill>
                  <a:srgbClr val="0070C0"/>
                </a:solidFill>
              </a:rPr>
              <a:t>Právo, 20. 1. 2006, s. 15</a:t>
            </a:r>
          </a:p>
          <a:p>
            <a:pPr eaLnBrk="1" hangingPunct="1">
              <a:defRPr/>
            </a:pPr>
            <a:r>
              <a:rPr lang="cs-CZ" sz="2000" dirty="0" smtClean="0">
                <a:solidFill>
                  <a:srgbClr val="002060"/>
                </a:solidFill>
              </a:rPr>
              <a:t>670 $</a:t>
            </a:r>
            <a:r>
              <a:rPr lang="cs-CZ" sz="2000" dirty="0" smtClean="0">
                <a:solidFill>
                  <a:srgbClr val="0070C0"/>
                </a:solidFill>
              </a:rPr>
              <a:t>a www(</a:t>
            </a:r>
            <a:r>
              <a:rPr lang="cs-CZ" sz="2000" dirty="0" err="1" smtClean="0">
                <a:solidFill>
                  <a:srgbClr val="0070C0"/>
                </a:solidFill>
              </a:rPr>
              <a:t>Wikipedie</a:t>
            </a:r>
            <a:r>
              <a:rPr lang="cs-CZ" sz="2000" dirty="0" smtClean="0">
                <a:solidFill>
                  <a:srgbClr val="0070C0"/>
                </a:solidFill>
              </a:rPr>
              <a:t>, otevřená encyklopedie), cit. 22. 7. 2011 </a:t>
            </a:r>
            <a:r>
              <a:rPr lang="cs-CZ" sz="2000" dirty="0" smtClean="0">
                <a:solidFill>
                  <a:srgbClr val="002060"/>
                </a:solidFill>
              </a:rPr>
              <a:t>$b </a:t>
            </a:r>
            <a:r>
              <a:rPr lang="cs-CZ" sz="2000" dirty="0" err="1" smtClean="0">
                <a:solidFill>
                  <a:srgbClr val="0070C0"/>
                </a:solidFill>
              </a:rPr>
              <a:t>Autoritní</a:t>
            </a:r>
            <a:r>
              <a:rPr lang="cs-CZ" sz="2000" dirty="0" smtClean="0">
                <a:solidFill>
                  <a:srgbClr val="0070C0"/>
                </a:solidFill>
              </a:rPr>
              <a:t> forma</a:t>
            </a:r>
          </a:p>
          <a:p>
            <a:pPr eaLnBrk="1" hangingPunct="1">
              <a:defRPr/>
            </a:pPr>
            <a:endParaRPr lang="cs-CZ" dirty="0" smtClean="0">
              <a:solidFill>
                <a:schemeClr val="hlink"/>
              </a:solidFill>
            </a:endParaRPr>
          </a:p>
          <a:p>
            <a:pPr eaLnBrk="1" hangingPunct="1">
              <a:defRPr/>
            </a:pPr>
            <a:endParaRPr lang="cs-CZ" dirty="0" smtClean="0">
              <a:solidFill>
                <a:schemeClr val="hlink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b="1" dirty="0" smtClean="0"/>
              <a:t>810 $a Zdroj citace $b Nalezená informace</a:t>
            </a:r>
            <a:endParaRPr lang="cs-CZ" sz="2000" b="1" dirty="0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810 </a:t>
            </a:r>
            <a:r>
              <a:rPr lang="cs-CZ" sz="2000" dirty="0" smtClean="0"/>
              <a:t>$a </a:t>
            </a:r>
            <a:r>
              <a:rPr lang="cs-CZ" sz="2000" dirty="0" smtClean="0">
                <a:solidFill>
                  <a:schemeClr val="hlink"/>
                </a:solidFill>
              </a:rPr>
              <a:t>www(Univerzita Tomáše Bati ve Zlíně), cit. 22. 7. 2011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/>
              <a:t>810 $a </a:t>
            </a:r>
            <a:r>
              <a:rPr lang="cs-CZ" sz="2000" dirty="0" smtClean="0">
                <a:solidFill>
                  <a:schemeClr val="hlink"/>
                </a:solidFill>
              </a:rPr>
              <a:t>Právo, 20. 1. 2006, s. 15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sz="2000" dirty="0" smtClean="0">
                <a:solidFill>
                  <a:srgbClr val="002060"/>
                </a:solidFill>
              </a:rPr>
              <a:t>810 $a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www(</a:t>
            </a:r>
            <a:r>
              <a:rPr lang="cs-CZ" sz="2000" dirty="0" err="1" smtClean="0">
                <a:solidFill>
                  <a:schemeClr val="accent1">
                    <a:lumMod val="75000"/>
                  </a:schemeClr>
                </a:solidFill>
              </a:rPr>
              <a:t>Wikipedie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, otevřená encyklopedie), cit. 22. 7. 2011 </a:t>
            </a:r>
            <a:r>
              <a:rPr lang="cs-CZ" sz="2000" dirty="0" smtClean="0">
                <a:solidFill>
                  <a:srgbClr val="002060"/>
                </a:solidFill>
              </a:rPr>
              <a:t>$b </a:t>
            </a:r>
            <a:r>
              <a:rPr lang="cs-CZ" sz="2000" dirty="0" err="1" smtClean="0">
                <a:solidFill>
                  <a:schemeClr val="accent1">
                    <a:lumMod val="75000"/>
                  </a:schemeClr>
                </a:solidFill>
              </a:rPr>
              <a:t>Autoritní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 forma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680 Veřejná všeobecná poznámka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680 $i Vysvětlující text</a:t>
            </a:r>
          </a:p>
          <a:p>
            <a:pPr eaLnBrk="1" hangingPunct="1">
              <a:defRPr/>
            </a:pPr>
            <a:r>
              <a:rPr lang="cs-CZ" dirty="0" err="1" smtClean="0">
                <a:solidFill>
                  <a:srgbClr val="0070C0"/>
                </a:solidFill>
              </a:rPr>
              <a:t>Chrastěšovská</a:t>
            </a:r>
            <a:r>
              <a:rPr lang="cs-CZ" dirty="0" smtClean="0">
                <a:solidFill>
                  <a:srgbClr val="0070C0"/>
                </a:solidFill>
              </a:rPr>
              <a:t> 65 Vizovice, nezaměňovat s: Dětský domov a Základní škola Vizovice, Masarykovo náměstí 420 Vizovice.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rgbClr val="0070C0"/>
                </a:solidFill>
              </a:rPr>
              <a:t>Anglická skupina založená v roce 1993</a:t>
            </a:r>
          </a:p>
          <a:p>
            <a:pPr eaLnBrk="1" hangingPunct="1">
              <a:defRPr/>
            </a:pPr>
            <a:r>
              <a:rPr lang="cs-CZ" dirty="0" smtClean="0"/>
              <a:t>Nezaměňovat s: …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b="1" dirty="0" smtClean="0"/>
              <a:t>330 0# Všeobecná poznámka k rozsahu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/>
              <a:t>330  0 3#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Divadlo založeno v roce 1958.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856 Elektronické umístění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Pouze je-li přítomno pole 670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856 Elektronické umístění a přístup $u Adrese el. zdroje $z Poznámka pro uživatele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1. indikátor 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cs-CZ" dirty="0" smtClean="0"/>
              <a:t> (HTTP), 2. indikátor </a:t>
            </a:r>
            <a:r>
              <a:rPr lang="cs-CZ" b="1" dirty="0" smtClean="0"/>
              <a:t>2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670 $a www(Obec překladatelů), cit. 22. 7. 2011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85642 $u </a:t>
            </a:r>
            <a:r>
              <a:rPr lang="cs-CZ" dirty="0" smtClean="0">
                <a:solidFill>
                  <a:schemeClr val="hlink"/>
                </a:solidFill>
              </a:rPr>
              <a:t>http:www.</a:t>
            </a:r>
            <a:r>
              <a:rPr lang="cs-CZ" dirty="0" err="1" smtClean="0">
                <a:solidFill>
                  <a:schemeClr val="hlink"/>
                </a:solidFill>
              </a:rPr>
              <a:t>obecprekladatelu.cz</a:t>
            </a:r>
            <a:endParaRPr lang="cs-CZ" dirty="0" smtClean="0">
              <a:solidFill>
                <a:schemeClr val="hlink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Používat střídmě, ale citace webových stránek jsou u korporací vítanější než u osob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  <a:r>
              <a:rPr lang="cs-CZ" dirty="0" smtClean="0"/>
              <a:t> </a:t>
            </a:r>
            <a:endParaRPr lang="cs-CZ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900 Verifikace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b="1" dirty="0" smtClean="0"/>
              <a:t>900 $a typ návrhu</a:t>
            </a:r>
          </a:p>
          <a:p>
            <a:pPr eaLnBrk="1" hangingPunct="1"/>
            <a:r>
              <a:rPr lang="cs-CZ" dirty="0" smtClean="0"/>
              <a:t>V roletce: 	</a:t>
            </a:r>
            <a:r>
              <a:rPr lang="cs-CZ" dirty="0" smtClean="0">
                <a:solidFill>
                  <a:srgbClr val="0070C0"/>
                </a:solidFill>
              </a:rPr>
              <a:t>K-návrh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0070C0"/>
                </a:solidFill>
              </a:rPr>
              <a:t>			*K-návrh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0070C0"/>
                </a:solidFill>
              </a:rPr>
              <a:t>			K-oprava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chemeClr val="hlink"/>
                </a:solidFill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906 Údaje o zpracování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b="1" dirty="0" smtClean="0"/>
              <a:t>906 $a Stavový kód a datum $b Podpis </a:t>
            </a:r>
            <a:r>
              <a:rPr lang="cs-CZ" b="1" dirty="0" err="1" smtClean="0"/>
              <a:t>katalogizátora</a:t>
            </a:r>
            <a:r>
              <a:rPr lang="cs-CZ" b="1" dirty="0" smtClean="0"/>
              <a:t> $c Druh opravy</a:t>
            </a:r>
            <a:endParaRPr lang="cs-CZ" b="1" dirty="0" smtClean="0">
              <a:solidFill>
                <a:schemeClr val="hlink"/>
              </a:solidFill>
            </a:endParaRPr>
          </a:p>
          <a:p>
            <a:pPr eaLnBrk="1" hangingPunct="1"/>
            <a:r>
              <a:rPr lang="cs-CZ" dirty="0" smtClean="0"/>
              <a:t>906 $a </a:t>
            </a:r>
            <a:r>
              <a:rPr lang="cs-CZ" dirty="0" smtClean="0">
                <a:solidFill>
                  <a:srgbClr val="0070C0"/>
                </a:solidFill>
              </a:rPr>
              <a:t>za20071020</a:t>
            </a:r>
          </a:p>
          <a:p>
            <a:pPr eaLnBrk="1" hangingPunct="1"/>
            <a:r>
              <a:rPr lang="cs-CZ" dirty="0" smtClean="0"/>
              <a:t>Kód se mění podle druhu zpracování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	  $b </a:t>
            </a:r>
            <a:r>
              <a:rPr lang="cs-CZ" dirty="0" err="1" smtClean="0">
                <a:solidFill>
                  <a:srgbClr val="0070C0"/>
                </a:solidFill>
              </a:rPr>
              <a:t>xhava</a:t>
            </a:r>
            <a:endParaRPr lang="cs-CZ" dirty="0" smtClean="0">
              <a:solidFill>
                <a:srgbClr val="0070C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	  $c oprava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Kód provenience</a:t>
            </a:r>
            <a:endParaRPr lang="cs-CZ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b="1" dirty="0" smtClean="0"/>
              <a:t>909 Provenience $a Kód provenience</a:t>
            </a:r>
          </a:p>
          <a:p>
            <a:pPr eaLnBrk="1" hangingPunct="1"/>
            <a:r>
              <a:rPr lang="cs-CZ" b="1" dirty="0" smtClean="0">
                <a:solidFill>
                  <a:srgbClr val="0070C0"/>
                </a:solidFill>
              </a:rPr>
              <a:t>909 $a CZ</a:t>
            </a:r>
          </a:p>
          <a:p>
            <a:pPr eaLnBrk="1" hangingPunct="1"/>
            <a:r>
              <a:rPr lang="cs-CZ" dirty="0" smtClean="0"/>
              <a:t>Uvádí se pouze u českých korporací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Regionální pole</a:t>
            </a:r>
            <a:endParaRPr lang="cs-CZ" dirty="0"/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1198 Region $c Kód </a:t>
            </a:r>
            <a:r>
              <a:rPr lang="cs-CZ" dirty="0" err="1" smtClean="0"/>
              <a:t>regionality</a:t>
            </a:r>
            <a:endParaRPr lang="cs-CZ" dirty="0" smtClean="0"/>
          </a:p>
          <a:p>
            <a:pPr eaLnBrk="1" hangingPunct="1"/>
            <a:r>
              <a:rPr lang="cs-CZ" dirty="0" smtClean="0"/>
              <a:t>Podle místa působení</a:t>
            </a:r>
          </a:p>
          <a:p>
            <a:pPr lvl="1" eaLnBrk="1" hangingPunct="1"/>
            <a:r>
              <a:rPr lang="cs-CZ" b="1" dirty="0" err="1" smtClean="0">
                <a:solidFill>
                  <a:srgbClr val="0070C0"/>
                </a:solidFill>
              </a:rPr>
              <a:t>rg</a:t>
            </a:r>
            <a:r>
              <a:rPr lang="cs-CZ" dirty="0" smtClean="0"/>
              <a:t> Zlínsko - geografické hledisko</a:t>
            </a:r>
          </a:p>
          <a:p>
            <a:pPr lvl="1" eaLnBrk="1" hangingPunct="1"/>
            <a:r>
              <a:rPr lang="cs-CZ" b="1" dirty="0" err="1" smtClean="0">
                <a:solidFill>
                  <a:srgbClr val="0070C0"/>
                </a:solidFill>
              </a:rPr>
              <a:t>zg</a:t>
            </a:r>
            <a:r>
              <a:rPr lang="cs-CZ" b="1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Zlínský kraj – geografické hledisko</a:t>
            </a:r>
          </a:p>
          <a:p>
            <a:pPr eaLnBrk="1" hangingPunct="1"/>
            <a:r>
              <a:rPr lang="cs-CZ" dirty="0" smtClean="0"/>
              <a:t>Podle předmětu působení</a:t>
            </a:r>
          </a:p>
          <a:p>
            <a:pPr lvl="1" eaLnBrk="1" hangingPunct="1"/>
            <a:r>
              <a:rPr lang="cs-CZ" b="1" dirty="0" err="1" smtClean="0">
                <a:solidFill>
                  <a:srgbClr val="0070C0"/>
                </a:solidFill>
              </a:rPr>
              <a:t>rv</a:t>
            </a:r>
            <a:r>
              <a:rPr lang="cs-CZ" dirty="0" smtClean="0"/>
              <a:t> Zlínsko – věcné hledisko</a:t>
            </a:r>
          </a:p>
          <a:p>
            <a:pPr lvl="1" eaLnBrk="1" hangingPunct="1"/>
            <a:r>
              <a:rPr lang="cs-CZ" b="1" dirty="0" err="1" smtClean="0">
                <a:solidFill>
                  <a:srgbClr val="0070C0"/>
                </a:solidFill>
              </a:rPr>
              <a:t>zv</a:t>
            </a:r>
            <a:r>
              <a:rPr lang="cs-CZ" dirty="0" smtClean="0"/>
              <a:t> Zlínský kraj – věcné hledisko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Doporučené zdroje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200" smtClean="0"/>
              <a:t>Světlíková, S.: Metodika tvorby a kontroly jmenných autorit ve formátu Marc21. Korporace</a:t>
            </a:r>
          </a:p>
          <a:p>
            <a:pPr eaLnBrk="1" hangingPunct="1"/>
            <a:r>
              <a:rPr lang="cs-CZ" sz="2200" smtClean="0"/>
              <a:t>Marc21 : formát pro autority</a:t>
            </a:r>
          </a:p>
          <a:p>
            <a:pPr eaLnBrk="1" hangingPunct="1"/>
            <a:r>
              <a:rPr lang="cs-CZ" sz="2200" smtClean="0"/>
              <a:t>Balíková,M., Kubalová,H., Svobodová,J.: Katalogizace ve formátu Marc21</a:t>
            </a:r>
          </a:p>
        </p:txBody>
      </p:sp>
      <p:sp>
        <p:nvSpPr>
          <p:cNvPr id="34820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z="1900" smtClean="0"/>
              <a:t>UNIMARC/Autority : univerzální formát pro autority. 1. čes. vyd. Praha : Národní knihovna ČR, 1995. 80 s. ISBN 80-7050-206-1.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1900" smtClean="0"/>
              <a:t>Národní knihovna : Portál Autority </a:t>
            </a:r>
            <a:r>
              <a:rPr lang="cs-CZ" sz="1900" smtClean="0">
                <a:hlinkClick r:id="rId2"/>
              </a:rPr>
              <a:t>http://autority.nkp.cz/jmenne-autority/metodicke-materialy/copy_of_metodika-tvorby-korporativnich-autorit-unimarc/view</a:t>
            </a:r>
            <a:endParaRPr lang="cs-CZ" sz="1900" smtClean="0"/>
          </a:p>
          <a:p>
            <a:pPr eaLnBrk="1" hangingPunct="1">
              <a:buFont typeface="Wingdings" pitchFamily="2" charset="2"/>
              <a:buChar char="q"/>
            </a:pPr>
            <a:r>
              <a:rPr lang="cs-CZ" sz="1900" smtClean="0"/>
              <a:t>Tam najdete i srovnání MARC21 a UNIMARC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Konec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Hana Vašková, odd. katalogizace KKFBZ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 smtClean="0"/>
              <a:t>Tel. </a:t>
            </a:r>
            <a:r>
              <a:rPr lang="cs-CZ" dirty="0" smtClean="0">
                <a:solidFill>
                  <a:schemeClr val="hlink"/>
                </a:solidFill>
              </a:rPr>
              <a:t>577 439 992</a:t>
            </a:r>
          </a:p>
          <a:p>
            <a:pPr eaLnBrk="1" hangingPunct="1"/>
            <a:r>
              <a:rPr lang="cs-CZ" dirty="0" smtClean="0"/>
              <a:t>Mail: </a:t>
            </a:r>
            <a:r>
              <a:rPr lang="cs-CZ" dirty="0" err="1" smtClean="0">
                <a:solidFill>
                  <a:schemeClr val="hlink"/>
                </a:solidFill>
                <a:hlinkClick r:id="rId2"/>
              </a:rPr>
              <a:t>vaskova</a:t>
            </a:r>
            <a:r>
              <a:rPr lang="cs-CZ" dirty="0" smtClean="0">
                <a:solidFill>
                  <a:schemeClr val="hlink"/>
                </a:solidFill>
                <a:hlinkClick r:id="rId2"/>
              </a:rPr>
              <a:t>@</a:t>
            </a:r>
            <a:r>
              <a:rPr lang="cs-CZ" dirty="0" err="1" smtClean="0">
                <a:solidFill>
                  <a:schemeClr val="hlink"/>
                </a:solidFill>
                <a:hlinkClick r:id="rId2"/>
              </a:rPr>
              <a:t>kkfb.cz</a:t>
            </a:r>
            <a:endParaRPr lang="cs-CZ" dirty="0" smtClean="0">
              <a:solidFill>
                <a:schemeClr val="hlink"/>
              </a:solidFill>
            </a:endParaRPr>
          </a:p>
          <a:p>
            <a:pPr eaLnBrk="1" hangingPunct="1"/>
            <a:endParaRPr lang="cs-CZ" dirty="0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dirty="0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0070C0"/>
                </a:solidFill>
              </a:rPr>
              <a:t>Děkuji za pozornost!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LDR - Návěští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24 znakových pozic (00-23)</a:t>
            </a:r>
          </a:p>
          <a:p>
            <a:pPr eaLnBrk="1" hangingPunct="1"/>
            <a:r>
              <a:rPr lang="cs-CZ" dirty="0" smtClean="0"/>
              <a:t>Pozice 05 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0070C0"/>
                </a:solidFill>
              </a:rPr>
              <a:t>   n nový záznam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chemeClr val="hlink"/>
                </a:solidFill>
              </a:rPr>
              <a:t>	</a:t>
            </a:r>
            <a:r>
              <a:rPr lang="cs-CZ" dirty="0" smtClean="0"/>
              <a:t>c opravený záznam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d zrušený záznam</a:t>
            </a:r>
          </a:p>
        </p:txBody>
      </p:sp>
      <p:sp>
        <p:nvSpPr>
          <p:cNvPr id="1024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24 znakových pozic (00-23)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Pozice 05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olidFill>
                  <a:schemeClr val="hlink"/>
                </a:solidFill>
              </a:rPr>
              <a:t>    n nový záznam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olidFill>
                  <a:schemeClr val="hlink"/>
                </a:solidFill>
              </a:rPr>
              <a:t>    </a:t>
            </a:r>
            <a:r>
              <a:rPr lang="cs-CZ" smtClean="0"/>
              <a:t>c opravený záznam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d zrušený záznam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Kódové údaje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001 – Kontrolní číslo (NO)</a:t>
            </a:r>
          </a:p>
          <a:p>
            <a:pPr eaLnBrk="1" hangingPunct="1"/>
            <a:r>
              <a:rPr lang="cs-CZ" smtClean="0"/>
              <a:t>001   kn20051006002</a:t>
            </a:r>
          </a:p>
          <a:p>
            <a:pPr eaLnBrk="1" hangingPunct="1"/>
            <a:r>
              <a:rPr lang="cs-CZ" smtClean="0"/>
              <a:t>001   kpw222222</a:t>
            </a:r>
          </a:p>
          <a:p>
            <a:pPr eaLnBrk="1" hangingPunct="1"/>
            <a:r>
              <a:rPr lang="cs-CZ" b="1" smtClean="0"/>
              <a:t>003 Identifikátor kontrolního čísla (NO)</a:t>
            </a:r>
          </a:p>
          <a:p>
            <a:pPr eaLnBrk="1" hangingPunct="1"/>
            <a:r>
              <a:rPr lang="cs-CZ" smtClean="0"/>
              <a:t>003 CZ-PrNk</a:t>
            </a:r>
          </a:p>
          <a:p>
            <a:pPr eaLnBrk="1" hangingPunct="1"/>
            <a:r>
              <a:rPr lang="cs-CZ" smtClean="0"/>
              <a:t>003 CZ-ZIKKF</a:t>
            </a:r>
          </a:p>
          <a:p>
            <a:pPr eaLnBrk="1" hangingPunct="1"/>
            <a:r>
              <a:rPr lang="cs-CZ" u="sng" smtClean="0">
                <a:hlinkClick r:id="rId2"/>
              </a:rPr>
              <a:t>http://www.loc.gov/marc/organizations/orgshome.html</a:t>
            </a:r>
            <a:r>
              <a:rPr lang="cs-CZ" u="sng" smtClean="0">
                <a:cs typeface="Tahoma" pitchFamily="34" charset="0"/>
                <a:hlinkClick r:id="rId2"/>
              </a:rPr>
              <a:t>#</a:t>
            </a:r>
            <a:r>
              <a:rPr lang="cs-CZ" u="sng" smtClean="0">
                <a:hlinkClick r:id="rId2"/>
              </a:rPr>
              <a:t>requests</a:t>
            </a:r>
            <a:endParaRPr lang="cs-CZ" u="sng" smtClean="0"/>
          </a:p>
          <a:p>
            <a:pPr eaLnBrk="1" hangingPunct="1">
              <a:buFont typeface="Wingdings" pitchFamily="2" charset="2"/>
              <a:buNone/>
            </a:pPr>
            <a:endParaRPr lang="cs-CZ" u="sng" smtClean="0"/>
          </a:p>
          <a:p>
            <a:pPr eaLnBrk="1" hangingPunct="1"/>
            <a:endParaRPr lang="cs-CZ" smtClean="0"/>
          </a:p>
        </p:txBody>
      </p:sp>
      <p:sp>
        <p:nvSpPr>
          <p:cNvPr id="11268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b="1" smtClean="0"/>
              <a:t>001 – Identifikační číslo záznamu (NO)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001   kn20051006002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001   </a:t>
            </a:r>
            <a:r>
              <a:rPr lang="cs-CZ" i="1" smtClean="0"/>
              <a:t>kpw222222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Kódové údaje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005 Datum posledního zpracování</a:t>
            </a:r>
          </a:p>
          <a:p>
            <a:pPr eaLnBrk="1" hangingPunct="1"/>
            <a:r>
              <a:rPr lang="cs-CZ" smtClean="0"/>
              <a:t>005 20071015094249.0</a:t>
            </a:r>
          </a:p>
          <a:p>
            <a:pPr eaLnBrk="1" hangingPunct="1"/>
            <a:r>
              <a:rPr lang="cs-CZ" smtClean="0"/>
              <a:t>Přiděluje systém</a:t>
            </a:r>
          </a:p>
          <a:p>
            <a:pPr eaLnBrk="1" hangingPunct="1"/>
            <a:r>
              <a:rPr lang="cs-CZ" b="1" smtClean="0"/>
              <a:t>008 Údaje pevné délky</a:t>
            </a:r>
          </a:p>
          <a:p>
            <a:pPr eaLnBrk="1" hangingPunct="1"/>
            <a:r>
              <a:rPr lang="cs-CZ" smtClean="0"/>
              <a:t>Generuje systém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12292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b="1" smtClean="0"/>
              <a:t>005 Datum posledního zpracování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005 20071015094249.0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Přiděluje systém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b="1" smtClean="0"/>
              <a:t>100 Všeobecná data zpracování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mtClean="0"/>
              <a:t>Generuje systém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Kódové údaje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040 Zdroj katalogizace (NO)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dirty="0" smtClean="0">
                <a:cs typeface="Tahoma" pitchFamily="34" charset="0"/>
              </a:rPr>
              <a:t>$</a:t>
            </a:r>
            <a:r>
              <a:rPr lang="cs-CZ" dirty="0" smtClean="0"/>
              <a:t>a Sigla knihovny – vytvoření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dirty="0" smtClean="0">
                <a:cs typeface="Tahoma" pitchFamily="34" charset="0"/>
              </a:rPr>
              <a:t>$</a:t>
            </a:r>
            <a:r>
              <a:rPr lang="cs-CZ" dirty="0" smtClean="0"/>
              <a:t>b jazyk katalogizace – </a:t>
            </a:r>
            <a:r>
              <a:rPr lang="cs-CZ" dirty="0" err="1" smtClean="0">
                <a:solidFill>
                  <a:srgbClr val="0070C0"/>
                </a:solidFill>
              </a:rPr>
              <a:t>cze</a:t>
            </a:r>
            <a:endParaRPr lang="cs-CZ" dirty="0" smtClean="0">
              <a:solidFill>
                <a:srgbClr val="0070C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dirty="0" smtClean="0">
                <a:cs typeface="Tahoma" pitchFamily="34" charset="0"/>
              </a:rPr>
              <a:t>$</a:t>
            </a:r>
            <a:r>
              <a:rPr lang="cs-CZ" dirty="0" smtClean="0"/>
              <a:t>d Sigla knihovny – oprava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0070C0"/>
                </a:solidFill>
              </a:rPr>
              <a:t>040 </a:t>
            </a:r>
            <a:r>
              <a:rPr lang="cs-CZ" dirty="0" smtClean="0">
                <a:solidFill>
                  <a:srgbClr val="0070C0"/>
                </a:solidFill>
                <a:cs typeface="Tahoma" pitchFamily="34" charset="0"/>
              </a:rPr>
              <a:t>$</a:t>
            </a:r>
            <a:r>
              <a:rPr lang="cs-CZ" dirty="0" smtClean="0">
                <a:solidFill>
                  <a:srgbClr val="0070C0"/>
                </a:solidFill>
              </a:rPr>
              <a:t>a ZLG001 $b </a:t>
            </a:r>
            <a:r>
              <a:rPr lang="cs-CZ" dirty="0" err="1" smtClean="0">
                <a:solidFill>
                  <a:srgbClr val="0070C0"/>
                </a:solidFill>
              </a:rPr>
              <a:t>cze</a:t>
            </a:r>
            <a:r>
              <a:rPr lang="cs-CZ" dirty="0" smtClean="0">
                <a:solidFill>
                  <a:srgbClr val="0070C0"/>
                </a:solidFill>
              </a:rPr>
              <a:t> $d ABA001</a:t>
            </a:r>
          </a:p>
        </p:txBody>
      </p:sp>
      <p:sp>
        <p:nvSpPr>
          <p:cNvPr id="13316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cs-CZ" b="1" smtClean="0"/>
              <a:t>801 Zdroj původní katalogizace</a:t>
            </a:r>
          </a:p>
          <a:p>
            <a:pPr>
              <a:buFont typeface="Wingdings" pitchFamily="2" charset="2"/>
              <a:buChar char="q"/>
            </a:pPr>
            <a:r>
              <a:rPr lang="cs-CZ" b="1" smtClean="0"/>
              <a:t>2. indik.</a:t>
            </a:r>
          </a:p>
          <a:p>
            <a:pPr>
              <a:buFont typeface="Wingdings" pitchFamily="2" charset="2"/>
              <a:buChar char="q"/>
            </a:pPr>
            <a:r>
              <a:rPr lang="cs-CZ" b="1" smtClean="0"/>
              <a:t>	 </a:t>
            </a:r>
            <a:r>
              <a:rPr lang="cs-CZ" smtClean="0"/>
              <a:t>0 = </a:t>
            </a:r>
            <a:r>
              <a:rPr lang="cs-CZ" i="1" smtClean="0"/>
              <a:t>(založení záznamu)</a:t>
            </a:r>
          </a:p>
          <a:p>
            <a:pPr>
              <a:buFont typeface="Wingdings" pitchFamily="2" charset="2"/>
              <a:buChar char="q"/>
            </a:pPr>
            <a:r>
              <a:rPr lang="cs-CZ" smtClean="0"/>
              <a:t>	1 = </a:t>
            </a:r>
            <a:r>
              <a:rPr lang="cs-CZ" i="1" smtClean="0"/>
              <a:t>(převedení do strojové podoby)</a:t>
            </a:r>
          </a:p>
          <a:p>
            <a:pPr>
              <a:buFont typeface="Wingdings" pitchFamily="2" charset="2"/>
              <a:buChar char="q"/>
            </a:pPr>
            <a:r>
              <a:rPr lang="cs-CZ" smtClean="0"/>
              <a:t>	2 = </a:t>
            </a:r>
            <a:r>
              <a:rPr lang="cs-CZ" i="1" smtClean="0"/>
              <a:t>(opravení či doplnění záznamu)</a:t>
            </a:r>
          </a:p>
          <a:p>
            <a:pPr>
              <a:buFont typeface="Wingdings" pitchFamily="2" charset="2"/>
              <a:buChar char="q"/>
            </a:pPr>
            <a:r>
              <a:rPr lang="cs-CZ" smtClean="0"/>
              <a:t>	3 = Vydávající agentura</a:t>
            </a:r>
            <a:endParaRPr lang="cs-CZ" b="1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Kódové údaje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4340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smtClean="0">
                <a:cs typeface="Tahoma" pitchFamily="34" charset="0"/>
              </a:rPr>
              <a:t>		$</a:t>
            </a:r>
            <a:r>
              <a:rPr lang="cs-CZ" sz="1800" smtClean="0"/>
              <a:t>a Země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800" smtClean="0"/>
              <a:t>		</a:t>
            </a:r>
            <a:r>
              <a:rPr lang="cs-CZ" sz="1800" smtClean="0">
                <a:cs typeface="Tahoma" pitchFamily="34" charset="0"/>
              </a:rPr>
              <a:t>$</a:t>
            </a:r>
            <a:r>
              <a:rPr lang="cs-CZ" sz="1800" smtClean="0"/>
              <a:t>b Agentura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800" smtClean="0"/>
              <a:t>		</a:t>
            </a:r>
            <a:r>
              <a:rPr lang="cs-CZ" sz="1800" smtClean="0">
                <a:cs typeface="Tahoma" pitchFamily="34" charset="0"/>
              </a:rPr>
              <a:t>$</a:t>
            </a:r>
            <a:r>
              <a:rPr lang="cs-CZ" sz="1800" smtClean="0"/>
              <a:t>d Datum poslední transakce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1800" smtClean="0">
                <a:solidFill>
                  <a:schemeClr val="hlink"/>
                </a:solidFill>
              </a:rPr>
              <a:t>801#0 $a CZ $bBOA001 $20110802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sz="1800" smtClean="0">
                <a:solidFill>
                  <a:schemeClr val="hlink"/>
                </a:solidFill>
              </a:rPr>
              <a:t>801#2 $a CZ $b ABA001</a:t>
            </a:r>
          </a:p>
          <a:p>
            <a:pPr>
              <a:buFont typeface="Wingdings" pitchFamily="2" charset="2"/>
              <a:buChar char="q"/>
            </a:pPr>
            <a:r>
              <a:rPr lang="cs-CZ" sz="1800" b="1" smtClean="0"/>
              <a:t>150 Pole kódovaných dat pro jména (NO)</a:t>
            </a:r>
          </a:p>
          <a:p>
            <a:pPr>
              <a:buFont typeface="Wingdings" pitchFamily="2" charset="2"/>
              <a:buChar char="q"/>
            </a:pPr>
            <a:r>
              <a:rPr lang="cs-CZ" sz="1800" smtClean="0"/>
              <a:t>$a Typ vládní agentury (NO)</a:t>
            </a:r>
          </a:p>
          <a:p>
            <a:pPr>
              <a:buFont typeface="Wingdings" pitchFamily="2" charset="2"/>
              <a:buChar char="q"/>
            </a:pPr>
            <a:r>
              <a:rPr lang="cs-CZ" sz="1800" b="1" smtClean="0"/>
              <a:t>152 Pravidla (NO)</a:t>
            </a:r>
          </a:p>
          <a:p>
            <a:pPr>
              <a:buFont typeface="Wingdings" pitchFamily="2" charset="2"/>
              <a:buChar char="q"/>
            </a:pPr>
            <a:r>
              <a:rPr lang="cs-CZ" sz="1800" smtClean="0"/>
              <a:t>$a Katalogizační pravidla (NO)</a:t>
            </a:r>
            <a:endParaRPr lang="cs-CZ" sz="1800" smtClean="0">
              <a:solidFill>
                <a:schemeClr val="hlink"/>
              </a:solidFill>
            </a:endParaRP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Záhlaví - korporace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110 Korporace</a:t>
            </a:r>
          </a:p>
          <a:p>
            <a:pPr eaLnBrk="1" hangingPunct="1"/>
            <a:r>
              <a:rPr lang="cs-CZ" dirty="0" smtClean="0"/>
              <a:t>110 </a:t>
            </a:r>
            <a:r>
              <a:rPr lang="cs-CZ" dirty="0" smtClean="0">
                <a:solidFill>
                  <a:srgbClr val="0070C0"/>
                </a:solidFill>
              </a:rPr>
              <a:t>0</a:t>
            </a:r>
            <a:r>
              <a:rPr lang="cs-CZ" dirty="0" smtClean="0"/>
              <a:t># invertovaná forma jména – v české praxi se neužívá</a:t>
            </a:r>
          </a:p>
          <a:p>
            <a:pPr eaLnBrk="1" hangingPunct="1"/>
            <a:r>
              <a:rPr lang="cs-CZ" dirty="0" smtClean="0"/>
              <a:t>110 </a:t>
            </a:r>
            <a:r>
              <a:rPr lang="cs-CZ" dirty="0" smtClean="0">
                <a:solidFill>
                  <a:srgbClr val="0070C0"/>
                </a:solidFill>
              </a:rPr>
              <a:t>1</a:t>
            </a:r>
            <a:r>
              <a:rPr lang="cs-CZ" dirty="0" smtClean="0"/>
              <a:t># jméno pod jurisdikcí</a:t>
            </a:r>
          </a:p>
          <a:p>
            <a:pPr eaLnBrk="1" hangingPunct="1"/>
            <a:r>
              <a:rPr lang="cs-CZ" dirty="0" smtClean="0"/>
              <a:t>110 </a:t>
            </a:r>
            <a:r>
              <a:rPr lang="cs-CZ" dirty="0" smtClean="0">
                <a:solidFill>
                  <a:srgbClr val="0070C0"/>
                </a:solidFill>
              </a:rPr>
              <a:t>2</a:t>
            </a:r>
            <a:r>
              <a:rPr lang="cs-CZ" dirty="0" smtClean="0"/>
              <a:t># jméno v přímém pořadí</a:t>
            </a:r>
          </a:p>
          <a:p>
            <a:pPr eaLnBrk="1" hangingPunct="1"/>
            <a:r>
              <a:rPr lang="cs-CZ" dirty="0" smtClean="0"/>
              <a:t>Indikátor na první pozici – </a:t>
            </a:r>
            <a:r>
              <a:rPr lang="cs-CZ" dirty="0" smtClean="0">
                <a:solidFill>
                  <a:srgbClr val="0070C0"/>
                </a:solidFill>
              </a:rPr>
              <a:t>typ jména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cs-CZ" b="1" dirty="0" smtClean="0"/>
              <a:t>210 Korporace nebo akce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b="1" dirty="0" smtClean="0"/>
              <a:t>1. </a:t>
            </a:r>
            <a:r>
              <a:rPr lang="cs-CZ" b="1" dirty="0" err="1" smtClean="0"/>
              <a:t>ind</a:t>
            </a:r>
            <a:r>
              <a:rPr lang="cs-CZ" b="1" dirty="0" smtClean="0"/>
              <a:t>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korporace</a:t>
            </a:r>
            <a:r>
              <a:rPr lang="cs-CZ" dirty="0" smtClean="0">
                <a:solidFill>
                  <a:schemeClr val="accent1"/>
                </a:solidFill>
              </a:rPr>
              <a:t>,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akce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b="1" dirty="0" smtClean="0"/>
              <a:t>2. </a:t>
            </a:r>
            <a:r>
              <a:rPr lang="cs-CZ" b="1" dirty="0" err="1" smtClean="0"/>
              <a:t>ind</a:t>
            </a:r>
            <a:r>
              <a:rPr lang="cs-CZ" b="1" dirty="0" smtClean="0"/>
              <a:t>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hlink"/>
                </a:solidFill>
              </a:rPr>
              <a:t> 0</a:t>
            </a:r>
            <a:r>
              <a:rPr lang="cs-CZ" dirty="0" smtClean="0"/>
              <a:t> invertovaná forma jména – v české praxi se neužívá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hlink"/>
                </a:solidFill>
              </a:rPr>
              <a:t>1</a:t>
            </a:r>
            <a:r>
              <a:rPr lang="cs-CZ" dirty="0" smtClean="0"/>
              <a:t> jméno pod jurisdikcí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hlink"/>
                </a:solidFill>
              </a:rPr>
              <a:t>2</a:t>
            </a:r>
            <a:r>
              <a:rPr lang="cs-CZ" dirty="0" smtClean="0"/>
              <a:t> jméno v přímém pořadí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Podpole</a:t>
            </a:r>
            <a:r>
              <a:rPr lang="cs-CZ" dirty="0" smtClean="0"/>
              <a:t> záhlaví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200" b="1" smtClean="0"/>
              <a:t>110 $a Jméno jako vstupní prvek (NO)</a:t>
            </a:r>
          </a:p>
          <a:p>
            <a:pPr eaLnBrk="1" hangingPunct="1"/>
            <a:r>
              <a:rPr lang="cs-CZ" sz="2200" b="1" smtClean="0"/>
              <a:t>$b Podřízená složka (O)</a:t>
            </a:r>
          </a:p>
          <a:p>
            <a:pPr eaLnBrk="1" hangingPunct="1"/>
            <a:r>
              <a:rPr lang="cs-CZ" sz="2200" b="1" smtClean="0"/>
              <a:t>$7 kontrolní číslo národní autority (NO)</a:t>
            </a:r>
          </a:p>
          <a:p>
            <a:pPr eaLnBrk="1" hangingPunct="1"/>
            <a:r>
              <a:rPr lang="cs-CZ" sz="2200" smtClean="0"/>
              <a:t>Kvalifikátor – údaj v závorce, umisťuje se za jméno, vysvětluje nebo blíže určuje, slouží k odstranění duplicity</a:t>
            </a:r>
          </a:p>
        </p:txBody>
      </p:sp>
      <p:sp>
        <p:nvSpPr>
          <p:cNvPr id="16388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100" b="1" dirty="0" smtClean="0"/>
              <a:t>210 $a Vstupní prvek (NO)</a:t>
            </a:r>
          </a:p>
          <a:p>
            <a:pPr>
              <a:buFont typeface="Wingdings" pitchFamily="2" charset="2"/>
              <a:buChar char="q"/>
            </a:pPr>
            <a:r>
              <a:rPr lang="cs-CZ" sz="2100" b="1" dirty="0" smtClean="0"/>
              <a:t>$b Zpřesnění (podřízená složka) (O)</a:t>
            </a:r>
          </a:p>
          <a:p>
            <a:pPr>
              <a:buFont typeface="Wingdings" pitchFamily="2" charset="2"/>
              <a:buChar char="q"/>
            </a:pPr>
            <a:r>
              <a:rPr lang="cs-CZ" sz="2100" b="1" dirty="0" smtClean="0"/>
              <a:t>$c Doplněk nebo kvalifikátor (O)</a:t>
            </a:r>
          </a:p>
          <a:p>
            <a:pPr>
              <a:buFont typeface="Wingdings" pitchFamily="2" charset="2"/>
              <a:buChar char="q"/>
            </a:pPr>
            <a:r>
              <a:rPr lang="pt-BR" sz="2100" dirty="0" smtClean="0"/>
              <a:t>$d Číslo (pořadí) akce (O)</a:t>
            </a:r>
          </a:p>
          <a:p>
            <a:pPr>
              <a:buFont typeface="Wingdings" pitchFamily="2" charset="2"/>
              <a:buChar char="q"/>
            </a:pPr>
            <a:r>
              <a:rPr lang="pl-PL" sz="2100" dirty="0" smtClean="0"/>
              <a:t>$f Datum konání akce (O)</a:t>
            </a:r>
          </a:p>
          <a:p>
            <a:pPr>
              <a:buFont typeface="Wingdings" pitchFamily="2" charset="2"/>
              <a:buChar char="q"/>
            </a:pPr>
            <a:r>
              <a:rPr lang="pt-BR" sz="2100" dirty="0" smtClean="0"/>
              <a:t>$e Místo konání akce (NO)</a:t>
            </a:r>
          </a:p>
          <a:p>
            <a:pPr>
              <a:buFont typeface="Wingdings" pitchFamily="2" charset="2"/>
              <a:buChar char="q"/>
            </a:pPr>
            <a:r>
              <a:rPr lang="cs-CZ" sz="2100" b="1" dirty="0" smtClean="0"/>
              <a:t>$3 Identifikační číslo (NO)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361</TotalTime>
  <Words>1303</Words>
  <Application>Microsoft Office PowerPoint</Application>
  <PresentationFormat>Předvádění na obrazovce (4:3)</PresentationFormat>
  <Paragraphs>254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Arkýř</vt:lpstr>
      <vt:lpstr>Marc21 + UNIMARC</vt:lpstr>
      <vt:lpstr>Jmenná a věcná autorita</vt:lpstr>
      <vt:lpstr>LDR - Návěští</vt:lpstr>
      <vt:lpstr>Kódové údaje </vt:lpstr>
      <vt:lpstr>Kódové údaje </vt:lpstr>
      <vt:lpstr>Kódové údaje</vt:lpstr>
      <vt:lpstr>Kódové údaje</vt:lpstr>
      <vt:lpstr>Záhlaví - korporace</vt:lpstr>
      <vt:lpstr>Podpole záhlaví </vt:lpstr>
      <vt:lpstr>Záhlaví - kvalifikátory</vt:lpstr>
      <vt:lpstr>Záhlaví - kvalifikátory</vt:lpstr>
      <vt:lpstr>Záhlaví kvalifikátory</vt:lpstr>
      <vt:lpstr>Záhlaví – strukturovaný záznam</vt:lpstr>
      <vt:lpstr>Záhlaví – jméno pod jurisdikcí</vt:lpstr>
      <vt:lpstr>410 Směrování odkazu viz.</vt:lpstr>
      <vt:lpstr>510 Směrování odkazu viz též</vt:lpstr>
      <vt:lpstr>Záhlaví – akce - podpole</vt:lpstr>
      <vt:lpstr>Záhlaví - akce</vt:lpstr>
      <vt:lpstr>665 Odkaz na historii záhlaví</vt:lpstr>
      <vt:lpstr>670 Zdroj nalezených informací</vt:lpstr>
      <vt:lpstr>680 Veřejná všeobecná poznámka</vt:lpstr>
      <vt:lpstr>856 Elektronické umístění</vt:lpstr>
      <vt:lpstr>900 Verifikace</vt:lpstr>
      <vt:lpstr>906 Údaje o zpracování</vt:lpstr>
      <vt:lpstr>Kód provenience</vt:lpstr>
      <vt:lpstr>Regionální pole</vt:lpstr>
      <vt:lpstr>Doporučené zdroje</vt:lpstr>
      <vt:lpstr>Konec</vt:lpstr>
    </vt:vector>
  </TitlesOfParts>
  <Company>KFBZ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Marc21</dc:title>
  <dc:creator>vaskovA</dc:creator>
  <cp:lastModifiedBy>Hana</cp:lastModifiedBy>
  <cp:revision>34</cp:revision>
  <cp:lastPrinted>1601-01-01T00:00:00Z</cp:lastPrinted>
  <dcterms:created xsi:type="dcterms:W3CDTF">2007-10-15T06:45:03Z</dcterms:created>
  <dcterms:modified xsi:type="dcterms:W3CDTF">2014-11-10T20:38:57Z</dcterms:modified>
</cp:coreProperties>
</file>