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FD0AA03-103D-432D-8AC6-B6456A390EE1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6284DA3-82BA-44FD-8C59-09AA4AD286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AA03-103D-432D-8AC6-B6456A390EE1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4DA3-82BA-44FD-8C59-09AA4AD286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AA03-103D-432D-8AC6-B6456A390EE1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4DA3-82BA-44FD-8C59-09AA4AD286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FD0AA03-103D-432D-8AC6-B6456A390EE1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284DA3-82BA-44FD-8C59-09AA4AD286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FD0AA03-103D-432D-8AC6-B6456A390EE1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284DA3-82BA-44FD-8C59-09AA4AD286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AA03-103D-432D-8AC6-B6456A390EE1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4DA3-82BA-44FD-8C59-09AA4AD286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AA03-103D-432D-8AC6-B6456A390EE1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4DA3-82BA-44FD-8C59-09AA4AD286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FD0AA03-103D-432D-8AC6-B6456A390EE1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284DA3-82BA-44FD-8C59-09AA4AD286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AA03-103D-432D-8AC6-B6456A390EE1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84DA3-82BA-44FD-8C59-09AA4AD286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FD0AA03-103D-432D-8AC6-B6456A390EE1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284DA3-82BA-44FD-8C59-09AA4AD286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FD0AA03-103D-432D-8AC6-B6456A390EE1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284DA3-82BA-44FD-8C59-09AA4AD286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FD0AA03-103D-432D-8AC6-B6456A390EE1}" type="datetimeFigureOut">
              <a:rPr lang="cs-CZ" smtClean="0"/>
              <a:pPr/>
              <a:t>12.3.2015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284DA3-82BA-44FD-8C59-09AA4AD286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4. RDA – Hudebniny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Školení MK 2015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Hudebniny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Většina změn souvisí se změnami v bibliografickém záznamu pro monografie</a:t>
            </a:r>
          </a:p>
          <a:p>
            <a:r>
              <a:rPr lang="cs-CZ" dirty="0" smtClean="0"/>
              <a:t>Změny - pole 008 hudba (nové kódy), X00 $i $m, 264, 336, 337, 338, 380-384</a:t>
            </a:r>
          </a:p>
          <a:p>
            <a:r>
              <a:rPr lang="cs-CZ" dirty="0" smtClean="0"/>
              <a:t>Preferované prameny popisu: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Titulní stránka, obálka, hlavička, rub titulní stránky, tiráž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Hudebniny -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Názvové údaje</a:t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ruší se </a:t>
            </a:r>
            <a:r>
              <a:rPr lang="en-US" dirty="0" smtClean="0"/>
              <a:t>$</a:t>
            </a:r>
            <a:r>
              <a:rPr lang="cs-CZ" dirty="0" smtClean="0"/>
              <a:t>h </a:t>
            </a:r>
            <a:r>
              <a:rPr lang="en-US" dirty="0" smtClean="0"/>
              <a:t>[</a:t>
            </a:r>
            <a:r>
              <a:rPr lang="cs-CZ" dirty="0" smtClean="0"/>
              <a:t>hudebnina</a:t>
            </a:r>
            <a:r>
              <a:rPr lang="en-US" dirty="0" smtClean="0"/>
              <a:t>]</a:t>
            </a:r>
            <a:r>
              <a:rPr lang="cs-CZ" dirty="0" smtClean="0"/>
              <a:t> (nová pole 336, 337, 338)</a:t>
            </a:r>
          </a:p>
          <a:p>
            <a:r>
              <a:rPr lang="cs-CZ" dirty="0" smtClean="0"/>
              <a:t>Příklad zápisu: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245 00 $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aČeští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moderní skladatelé mládeži = $b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young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people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from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modern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Czech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composers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Tschechische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moderne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Komponisten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schreiben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für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die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Jugend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: piano / $c editor Věra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Jůzlová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Hudebniny - 300 Údaje o rozsahu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300     $a 1 partitura (73 stran) + 5 hlasů </a:t>
            </a:r>
          </a:p>
          <a:p>
            <a:r>
              <a:rPr lang="cs-CZ" dirty="0" smtClean="0"/>
              <a:t>300     $a 1 partitura (3 svazky) + 4 hlasy (3 svazky)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Nepovinné pro minimální záznam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/>
              <a:t>300     $a 1 partitura (3 svazky) + 12 hlasů</a:t>
            </a:r>
          </a:p>
          <a:p>
            <a:r>
              <a:rPr lang="cs-CZ" dirty="0" smtClean="0"/>
              <a:t>505 0_ $a Svazek 1. Sonáty 1-5, dvoje housle a </a:t>
            </a:r>
            <a:r>
              <a:rPr lang="cs-CZ" dirty="0" err="1" smtClean="0"/>
              <a:t>basso</a:t>
            </a:r>
            <a:r>
              <a:rPr lang="cs-CZ" dirty="0" smtClean="0"/>
              <a:t> </a:t>
            </a:r>
            <a:r>
              <a:rPr lang="cs-CZ" dirty="0" err="1" smtClean="0"/>
              <a:t>continuo</a:t>
            </a:r>
            <a:r>
              <a:rPr lang="cs-CZ" dirty="0" smtClean="0"/>
              <a:t> (1 partitura + 3 hlasy) – Svazek 2. Sonáty 6-9, dvoje housle, viola a </a:t>
            </a:r>
            <a:r>
              <a:rPr lang="cs-CZ" dirty="0" err="1" smtClean="0"/>
              <a:t>basso</a:t>
            </a:r>
            <a:r>
              <a:rPr lang="cs-CZ" dirty="0" smtClean="0"/>
              <a:t> </a:t>
            </a:r>
            <a:r>
              <a:rPr lang="cs-CZ" dirty="0" err="1" smtClean="0"/>
              <a:t>continuo</a:t>
            </a:r>
            <a:r>
              <a:rPr lang="cs-CZ" dirty="0" smtClean="0"/>
              <a:t> (1 partitura + 4 hlasy) – Svazek 3. Sonáty 10-12, dvoje housle, viola, violoncello a </a:t>
            </a:r>
            <a:r>
              <a:rPr lang="cs-CZ" dirty="0" err="1" smtClean="0"/>
              <a:t>basso</a:t>
            </a:r>
            <a:r>
              <a:rPr lang="cs-CZ" dirty="0" smtClean="0"/>
              <a:t> </a:t>
            </a:r>
            <a:r>
              <a:rPr lang="cs-CZ" dirty="0" err="1" smtClean="0"/>
              <a:t>continuo</a:t>
            </a:r>
            <a:r>
              <a:rPr lang="cs-CZ" dirty="0" smtClean="0"/>
              <a:t> (1 partitura + 5 hlasů).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Hudebniny – 300 Údaje o rozsahu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300     $a1 partitura (1 nečíslovaný list) </a:t>
            </a:r>
          </a:p>
          <a:p>
            <a:r>
              <a:rPr lang="cs-CZ" dirty="0" smtClean="0"/>
              <a:t>300     $a1 partitura (1 svazek (nečíslováno))</a:t>
            </a:r>
          </a:p>
          <a:p>
            <a:r>
              <a:rPr lang="cs-CZ" dirty="0" smtClean="0"/>
              <a:t>300	   $a1 partitura (různé stránkování)</a:t>
            </a:r>
          </a:p>
          <a:p>
            <a:r>
              <a:rPr lang="cs-CZ" dirty="0" smtClean="0"/>
              <a:t>300	   $a1 partitura (10, 9, 10, 8, 10 stran)</a:t>
            </a:r>
          </a:p>
          <a:p>
            <a:r>
              <a:rPr lang="cs-CZ" dirty="0" smtClean="0"/>
              <a:t>300	   $a1 partitura (2 svazky (různé stránkování))</a:t>
            </a:r>
          </a:p>
          <a:p>
            <a:r>
              <a:rPr lang="cs-CZ" dirty="0" smtClean="0"/>
              <a:t>300	   $a1 vokální partitura (1 nečíslovaný list)</a:t>
            </a:r>
          </a:p>
          <a:p>
            <a:r>
              <a:rPr lang="cs-CZ" dirty="0" smtClean="0"/>
              <a:t>300     $a1 partitura (2 svazky (588 stran))	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Hudebniny – pole 336, 337, 338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336 – typ obsahu (povinné pro MZ)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zápis hudby, (taktilní zápis hudby </a:t>
            </a:r>
            <a:r>
              <a:rPr lang="cs-CZ" dirty="0" smtClean="0"/>
              <a:t>– u vydání pro nevidomé)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337 – typ média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bez média</a:t>
            </a:r>
          </a:p>
          <a:p>
            <a:r>
              <a:rPr lang="cs-CZ" dirty="0" smtClean="0"/>
              <a:t>338 – typ nosiče (povinné pro MZ)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svazek, list, karta…</a:t>
            </a:r>
          </a:p>
          <a:p>
            <a:r>
              <a:rPr lang="cs-CZ" dirty="0" smtClean="0"/>
              <a:t>Pole jsou opakovatelná, použít pro přílohy nebo součásti dokumentu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Hudebniny - pole 380, 381, 382, 383, 384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tato pole v první fázi přechodu na RDA nebudeme začleňovat do bibliografických  záznamů, ale měla by probíhat příprava na jejich uplatnění, nejsou povinnými údaji pro MZ. </a:t>
            </a:r>
          </a:p>
          <a:p>
            <a:r>
              <a:rPr lang="cs-CZ" dirty="0" smtClean="0"/>
              <a:t>Budou se používat také v autoritních záznamech vazby autor/název v NK ČR</a:t>
            </a:r>
          </a:p>
          <a:p>
            <a:endParaRPr lang="cs-CZ" dirty="0" smtClean="0"/>
          </a:p>
          <a:p>
            <a:r>
              <a:rPr lang="cs-CZ" dirty="0" smtClean="0"/>
              <a:t>380 – forma díla (opakovatelné)</a:t>
            </a:r>
          </a:p>
          <a:p>
            <a:r>
              <a:rPr lang="cs-CZ" dirty="0" smtClean="0"/>
              <a:t>381 – další odlišující charakteristiky díla či vyjádření (opakovatelné)</a:t>
            </a:r>
          </a:p>
          <a:p>
            <a:r>
              <a:rPr lang="cs-CZ" dirty="0" smtClean="0"/>
              <a:t>382 – obsazení hudebního díla (opakovatelné)</a:t>
            </a:r>
          </a:p>
          <a:p>
            <a:r>
              <a:rPr lang="cs-CZ" dirty="0" smtClean="0"/>
              <a:t>383 – číselné označení hudebního díla (opakovatelné)</a:t>
            </a:r>
          </a:p>
          <a:p>
            <a:r>
              <a:rPr lang="cs-CZ" dirty="0" smtClean="0"/>
              <a:t>384 – tónina (neopakovatelné)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Hudebniny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1001	$</a:t>
            </a:r>
            <a:r>
              <a:rPr lang="cs-CZ" dirty="0" err="1" smtClean="0"/>
              <a:t>aKrumpholz</a:t>
            </a:r>
            <a:r>
              <a:rPr lang="cs-CZ" dirty="0" smtClean="0"/>
              <a:t>, Jan Křtitel, $d 1742-1790 $7 xx0003803 $4 </a:t>
            </a:r>
            <a:r>
              <a:rPr lang="cs-CZ" dirty="0" err="1" smtClean="0"/>
              <a:t>cmp</a:t>
            </a:r>
            <a:endParaRPr lang="cs-CZ" dirty="0" smtClean="0"/>
          </a:p>
          <a:p>
            <a:r>
              <a:rPr lang="cs-CZ" dirty="0" smtClean="0"/>
              <a:t>24010 $</a:t>
            </a:r>
            <a:r>
              <a:rPr lang="cs-CZ" dirty="0" err="1" smtClean="0"/>
              <a:t>aSonáty</a:t>
            </a:r>
            <a:r>
              <a:rPr lang="cs-CZ" dirty="0" smtClean="0"/>
              <a:t>, $m housle, harfa, $n </a:t>
            </a:r>
            <a:r>
              <a:rPr lang="cs-CZ" dirty="0" err="1" smtClean="0"/>
              <a:t>op</a:t>
            </a:r>
            <a:r>
              <a:rPr lang="cs-CZ" dirty="0" smtClean="0"/>
              <a:t>. 15. $n Č. 2</a:t>
            </a:r>
          </a:p>
          <a:p>
            <a:r>
              <a:rPr lang="cs-CZ" dirty="0" smtClean="0"/>
              <a:t>24510 $</a:t>
            </a:r>
            <a:r>
              <a:rPr lang="cs-CZ" dirty="0" err="1" smtClean="0"/>
              <a:t>aSonata</a:t>
            </a:r>
            <a:r>
              <a:rPr lang="cs-CZ" dirty="0" smtClean="0"/>
              <a:t> </a:t>
            </a:r>
            <a:r>
              <a:rPr lang="cs-CZ" dirty="0" err="1" smtClean="0"/>
              <a:t>op</a:t>
            </a:r>
            <a:r>
              <a:rPr lang="cs-CZ" dirty="0" smtClean="0"/>
              <a:t>. 15 no. 2 : $b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harp</a:t>
            </a:r>
            <a:r>
              <a:rPr lang="cs-CZ" dirty="0" smtClean="0"/>
              <a:t> (piano) </a:t>
            </a:r>
            <a:r>
              <a:rPr lang="cs-CZ" dirty="0" err="1" smtClean="0"/>
              <a:t>and</a:t>
            </a:r>
            <a:r>
              <a:rPr lang="cs-CZ" dirty="0" smtClean="0"/>
              <a:t> violin ad </a:t>
            </a:r>
            <a:r>
              <a:rPr lang="cs-CZ" dirty="0" err="1" smtClean="0"/>
              <a:t>libitum</a:t>
            </a:r>
            <a:r>
              <a:rPr lang="cs-CZ" dirty="0" smtClean="0"/>
              <a:t> : </a:t>
            </a:r>
            <a:r>
              <a:rPr lang="cs-CZ" dirty="0" err="1" smtClean="0"/>
              <a:t>Urtext</a:t>
            </a:r>
            <a:r>
              <a:rPr lang="cs-CZ" dirty="0" smtClean="0"/>
              <a:t> / $c </a:t>
            </a:r>
            <a:r>
              <a:rPr lang="cs-CZ" dirty="0" err="1" smtClean="0"/>
              <a:t>Johann</a:t>
            </a:r>
            <a:r>
              <a:rPr lang="cs-CZ" dirty="0" smtClean="0"/>
              <a:t> </a:t>
            </a:r>
            <a:r>
              <a:rPr lang="cs-CZ" dirty="0" err="1" smtClean="0"/>
              <a:t>Baptist</a:t>
            </a:r>
            <a:r>
              <a:rPr lang="cs-CZ" dirty="0" smtClean="0"/>
              <a:t> </a:t>
            </a:r>
            <a:r>
              <a:rPr lang="cs-CZ" dirty="0" err="1" smtClean="0"/>
              <a:t>Krumpholtz</a:t>
            </a:r>
            <a:r>
              <a:rPr lang="cs-CZ" dirty="0" smtClean="0"/>
              <a:t> ; </a:t>
            </a:r>
            <a:r>
              <a:rPr lang="cs-CZ" dirty="0" err="1" smtClean="0"/>
              <a:t>edited</a:t>
            </a:r>
            <a:r>
              <a:rPr lang="cs-CZ" dirty="0" smtClean="0"/>
              <a:t> by Anna </a:t>
            </a:r>
            <a:r>
              <a:rPr lang="cs-CZ" dirty="0" err="1" smtClean="0"/>
              <a:t>Pasetti</a:t>
            </a:r>
            <a:endParaRPr lang="cs-CZ" dirty="0" smtClean="0"/>
          </a:p>
          <a:p>
            <a:r>
              <a:rPr lang="cs-CZ" dirty="0" smtClean="0"/>
              <a:t>264_1 $</a:t>
            </a:r>
            <a:r>
              <a:rPr lang="cs-CZ" dirty="0" err="1" smtClean="0"/>
              <a:t>aBologna</a:t>
            </a:r>
            <a:r>
              <a:rPr lang="cs-CZ" dirty="0" smtClean="0"/>
              <a:t> : $b </a:t>
            </a:r>
            <a:r>
              <a:rPr lang="cs-CZ" dirty="0" err="1" smtClean="0"/>
              <a:t>Ut</a:t>
            </a:r>
            <a:r>
              <a:rPr lang="cs-CZ" dirty="0" smtClean="0"/>
              <a:t> </a:t>
            </a:r>
            <a:r>
              <a:rPr lang="cs-CZ" dirty="0" err="1" smtClean="0"/>
              <a:t>Orpheus</a:t>
            </a:r>
            <a:r>
              <a:rPr lang="cs-CZ" dirty="0" smtClean="0"/>
              <a:t>, $c 2011</a:t>
            </a:r>
          </a:p>
          <a:p>
            <a:r>
              <a:rPr lang="cs-CZ" dirty="0" smtClean="0"/>
              <a:t>264_4 $c ©2011</a:t>
            </a:r>
          </a:p>
          <a:p>
            <a:r>
              <a:rPr lang="cs-CZ" dirty="0" smtClean="0"/>
              <a:t>300	$a1 partitura (</a:t>
            </a:r>
            <a:r>
              <a:rPr lang="cs-CZ" dirty="0" err="1" smtClean="0"/>
              <a:t>vii</a:t>
            </a:r>
            <a:r>
              <a:rPr lang="cs-CZ" dirty="0" smtClean="0"/>
              <a:t>, 20 stran) + 1 hlas (7 stran) ; $c 31 cm</a:t>
            </a:r>
          </a:p>
          <a:p>
            <a:r>
              <a:rPr lang="cs-CZ" dirty="0" smtClean="0"/>
              <a:t>336	$</a:t>
            </a:r>
            <a:r>
              <a:rPr lang="cs-CZ" dirty="0" err="1" smtClean="0"/>
              <a:t>azápis</a:t>
            </a:r>
            <a:r>
              <a:rPr lang="cs-CZ" dirty="0" smtClean="0"/>
              <a:t> hudby $b </a:t>
            </a:r>
            <a:r>
              <a:rPr lang="cs-CZ" dirty="0" err="1" smtClean="0"/>
              <a:t>ntm</a:t>
            </a:r>
            <a:r>
              <a:rPr lang="cs-CZ" dirty="0" smtClean="0"/>
              <a:t> $2 </a:t>
            </a:r>
            <a:r>
              <a:rPr lang="cs-CZ" dirty="0" err="1" smtClean="0"/>
              <a:t>rdacontent</a:t>
            </a:r>
            <a:endParaRPr lang="cs-CZ" dirty="0" smtClean="0"/>
          </a:p>
          <a:p>
            <a:r>
              <a:rPr lang="cs-CZ" dirty="0" smtClean="0"/>
              <a:t>337	$</a:t>
            </a:r>
            <a:r>
              <a:rPr lang="cs-CZ" dirty="0" err="1" smtClean="0"/>
              <a:t>abez</a:t>
            </a:r>
            <a:r>
              <a:rPr lang="cs-CZ" dirty="0" smtClean="0"/>
              <a:t> média $b n $2 </a:t>
            </a:r>
            <a:r>
              <a:rPr lang="cs-CZ" dirty="0" err="1" smtClean="0"/>
              <a:t>rdamedia</a:t>
            </a:r>
            <a:endParaRPr lang="cs-CZ" dirty="0" smtClean="0"/>
          </a:p>
          <a:p>
            <a:r>
              <a:rPr lang="cs-CZ" dirty="0" smtClean="0"/>
              <a:t>338	$</a:t>
            </a:r>
            <a:r>
              <a:rPr lang="cs-CZ" dirty="0" err="1" smtClean="0"/>
              <a:t>asvazek</a:t>
            </a:r>
            <a:r>
              <a:rPr lang="cs-CZ" dirty="0" smtClean="0"/>
              <a:t> $b </a:t>
            </a:r>
            <a:r>
              <a:rPr lang="cs-CZ" dirty="0" err="1" smtClean="0"/>
              <a:t>nc</a:t>
            </a:r>
            <a:r>
              <a:rPr lang="cs-CZ" dirty="0" smtClean="0"/>
              <a:t> $2 </a:t>
            </a:r>
            <a:r>
              <a:rPr lang="cs-CZ" dirty="0" err="1" smtClean="0"/>
              <a:t>rdacarrier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418</Words>
  <Application>Microsoft Office PowerPoint</Application>
  <PresentationFormat>Předvádění na obrazovce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4. RDA – Hudebniny</vt:lpstr>
      <vt:lpstr>Hudebniny</vt:lpstr>
      <vt:lpstr>Hudebniny - Názvové údaje </vt:lpstr>
      <vt:lpstr>Hudebniny - 300 Údaje o rozsahu</vt:lpstr>
      <vt:lpstr>Hudebniny – 300 Údaje o rozsahu</vt:lpstr>
      <vt:lpstr>Hudebniny – pole 336, 337, 338</vt:lpstr>
      <vt:lpstr>Hudebniny - pole 380, 381, 382, 383, 384</vt:lpstr>
      <vt:lpstr>Hudebniny - příklad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RDA – Speciální dokumenty</dc:title>
  <dc:creator>Hana</dc:creator>
  <cp:lastModifiedBy>vaskova</cp:lastModifiedBy>
  <cp:revision>10</cp:revision>
  <dcterms:created xsi:type="dcterms:W3CDTF">2015-02-09T12:08:19Z</dcterms:created>
  <dcterms:modified xsi:type="dcterms:W3CDTF">2015-03-12T10:17:55Z</dcterms:modified>
</cp:coreProperties>
</file>