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38"/>
  </p:notesMasterIdLst>
  <p:handoutMasterIdLst>
    <p:handoutMasterId r:id="rId39"/>
  </p:handout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0" r:id="rId10"/>
    <p:sldId id="264" r:id="rId11"/>
    <p:sldId id="265" r:id="rId12"/>
    <p:sldId id="266" r:id="rId13"/>
    <p:sldId id="267" r:id="rId14"/>
    <p:sldId id="281" r:id="rId15"/>
    <p:sldId id="268" r:id="rId16"/>
    <p:sldId id="269" r:id="rId17"/>
    <p:sldId id="291" r:id="rId18"/>
    <p:sldId id="270" r:id="rId19"/>
    <p:sldId id="292" r:id="rId20"/>
    <p:sldId id="271" r:id="rId21"/>
    <p:sldId id="272" r:id="rId22"/>
    <p:sldId id="273" r:id="rId23"/>
    <p:sldId id="274" r:id="rId24"/>
    <p:sldId id="275" r:id="rId25"/>
    <p:sldId id="278" r:id="rId26"/>
    <p:sldId id="293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76" r:id="rId36"/>
    <p:sldId id="277" r:id="rId3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9" autoAdjust="0"/>
    <p:restoredTop sz="90929" autoAdjust="0"/>
  </p:normalViewPr>
  <p:slideViewPr>
    <p:cSldViewPr>
      <p:cViewPr varScale="1">
        <p:scale>
          <a:sx n="73" d="100"/>
          <a:sy n="73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8.xml"/><Relationship Id="rId18" Type="http://schemas.openxmlformats.org/officeDocument/2006/relationships/slide" Target="slides/slide24.xml"/><Relationship Id="rId3" Type="http://schemas.openxmlformats.org/officeDocument/2006/relationships/slide" Target="slides/slide5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17" Type="http://schemas.openxmlformats.org/officeDocument/2006/relationships/slide" Target="slides/slide23.xml"/><Relationship Id="rId2" Type="http://schemas.openxmlformats.org/officeDocument/2006/relationships/slide" Target="slides/slide4.xml"/><Relationship Id="rId16" Type="http://schemas.openxmlformats.org/officeDocument/2006/relationships/slide" Target="slides/slide22.xml"/><Relationship Id="rId20" Type="http://schemas.openxmlformats.org/officeDocument/2006/relationships/slide" Target="slides/slide35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11" Type="http://schemas.openxmlformats.org/officeDocument/2006/relationships/slide" Target="slides/slide15.xml"/><Relationship Id="rId5" Type="http://schemas.openxmlformats.org/officeDocument/2006/relationships/slide" Target="slides/slide7.xml"/><Relationship Id="rId15" Type="http://schemas.openxmlformats.org/officeDocument/2006/relationships/slide" Target="slides/slide21.xml"/><Relationship Id="rId10" Type="http://schemas.openxmlformats.org/officeDocument/2006/relationships/slide" Target="slides/slide13.xml"/><Relationship Id="rId19" Type="http://schemas.openxmlformats.org/officeDocument/2006/relationships/slide" Target="slides/slide25.xml"/><Relationship Id="rId4" Type="http://schemas.openxmlformats.org/officeDocument/2006/relationships/slide" Target="slides/slide6.xml"/><Relationship Id="rId9" Type="http://schemas.openxmlformats.org/officeDocument/2006/relationships/slide" Target="slides/slide12.xml"/><Relationship Id="rId14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5C5E2285-C80F-4C6D-AD5C-6BC44BB98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670AC2AA-F5BE-4604-9852-793AE8303F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FC30B-3B95-42D7-BFB3-26140F5B9F66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Adresa na Library of Congress – vyplnit dotazník a LC přidělí číslo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33593-A7E2-4B2D-9BE7-ECF1DCAF41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5C3F3-8E08-4AAD-A32C-D54B3CE55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E5F39-70DD-4D4E-9D3E-63AEE23162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CD3C44-3628-43D1-AC8E-84F3256195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FC6B7-24BA-4357-B5A2-5873D409D4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0791E-1364-468E-8BB9-0B5158C7DD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63C2-9FB1-4D73-A250-BAF3DC8906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D21FD8-47F3-46CA-94A3-CB2B13670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CF3-C4A0-453D-A617-21AB1E1E84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2D06A0-8387-44FF-86C4-D24275871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013017-25BF-4B76-8EA0-71BD5648F5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00F5A4-B683-472E-8859-FF9DE3DA3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55" r:id="rId4"/>
    <p:sldLayoutId id="2147483756" r:id="rId5"/>
    <p:sldLayoutId id="2147483763" r:id="rId6"/>
    <p:sldLayoutId id="2147483757" r:id="rId7"/>
    <p:sldLayoutId id="2147483764" r:id="rId8"/>
    <p:sldLayoutId id="2147483765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utority.nkp.cz/jmenne-autority/zdroj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becprekladatelu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autority.nkp.cz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Autorita Jméno osoby – MARC21</a:t>
            </a:r>
            <a:br>
              <a:rPr lang="cs-CZ" dirty="0" smtClean="0"/>
            </a:br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dirty="0" smtClean="0"/>
              <a:t>Věcné a jmenné autority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Záhlaví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100</a:t>
            </a:r>
            <a:r>
              <a:rPr lang="cs-CZ" b="1" dirty="0" smtClean="0">
                <a:solidFill>
                  <a:srgbClr val="0070C0"/>
                </a:solidFill>
              </a:rPr>
              <a:t>0</a:t>
            </a:r>
            <a:r>
              <a:rPr lang="cs-CZ" dirty="0" smtClean="0"/>
              <a:t> Jana z Arku – křestní jméno</a:t>
            </a:r>
          </a:p>
          <a:p>
            <a:pPr eaLnBrk="1" hangingPunct="1">
              <a:defRPr/>
            </a:pPr>
            <a:r>
              <a:rPr lang="cs-CZ" dirty="0" smtClean="0"/>
              <a:t>100</a:t>
            </a:r>
            <a:r>
              <a:rPr lang="cs-CZ" b="1" dirty="0" smtClean="0">
                <a:solidFill>
                  <a:srgbClr val="0070C0"/>
                </a:solidFill>
              </a:rPr>
              <a:t>1</a:t>
            </a:r>
            <a:r>
              <a:rPr lang="cs-CZ" dirty="0" smtClean="0"/>
              <a:t> Novák, Jan - příjmení</a:t>
            </a:r>
          </a:p>
          <a:p>
            <a:pPr eaLnBrk="1" hangingPunct="1">
              <a:defRPr/>
            </a:pPr>
            <a:r>
              <a:rPr lang="cs-CZ" dirty="0" smtClean="0"/>
              <a:t>100</a:t>
            </a:r>
            <a:r>
              <a:rPr lang="cs-CZ" b="1" dirty="0" smtClean="0">
                <a:solidFill>
                  <a:srgbClr val="0070C0"/>
                </a:solidFill>
              </a:rPr>
              <a:t>3</a:t>
            </a:r>
            <a:r>
              <a:rPr lang="cs-CZ" dirty="0" smtClean="0"/>
              <a:t> Habsburkové (rod) – rodina/rod</a:t>
            </a:r>
          </a:p>
          <a:p>
            <a:pPr eaLnBrk="1" hangingPunct="1">
              <a:defRPr/>
            </a:pPr>
            <a:r>
              <a:rPr lang="cs-CZ" dirty="0" smtClean="0"/>
              <a:t>Indikátor na </a:t>
            </a:r>
            <a:r>
              <a:rPr lang="cs-CZ" dirty="0" smtClean="0">
                <a:solidFill>
                  <a:srgbClr val="0070C0"/>
                </a:solidFill>
              </a:rPr>
              <a:t>první</a:t>
            </a:r>
            <a:r>
              <a:rPr lang="cs-CZ" dirty="0" smtClean="0"/>
              <a:t> pozici – typ jména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200 </a:t>
            </a:r>
            <a:r>
              <a:rPr lang="cs-CZ" sz="2000" b="1" dirty="0" smtClean="0">
                <a:solidFill>
                  <a:schemeClr val="hlink"/>
                </a:solidFill>
              </a:rPr>
              <a:t>0</a:t>
            </a:r>
            <a:r>
              <a:rPr lang="cs-CZ" sz="2000" dirty="0" smtClean="0"/>
              <a:t> Jana z Arku – křestní jméno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200 </a:t>
            </a:r>
            <a:r>
              <a:rPr lang="cs-CZ" sz="2000" b="1" dirty="0" smtClean="0">
                <a:solidFill>
                  <a:schemeClr val="hlink"/>
                </a:solidFill>
              </a:rPr>
              <a:t>1</a:t>
            </a:r>
            <a:r>
              <a:rPr lang="cs-CZ" sz="2000" dirty="0" smtClean="0"/>
              <a:t> Novák, Jan - příjmení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Indikátor na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druhé</a:t>
            </a:r>
            <a:r>
              <a:rPr lang="cs-CZ" sz="2000" dirty="0" smtClean="0"/>
              <a:t> pozici – typ jména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pt-BR" sz="2000" b="1" dirty="0" smtClean="0"/>
              <a:t>220 </a:t>
            </a:r>
            <a:r>
              <a:rPr lang="cs-CZ" sz="2000" b="1" dirty="0" smtClean="0"/>
              <a:t>Jméno rodiny (rodu)</a:t>
            </a:r>
          </a:p>
          <a:p>
            <a:pPr eaLnBrk="1" hangingPunct="1">
              <a:buNone/>
              <a:defRPr/>
            </a:pPr>
            <a:r>
              <a:rPr lang="cs-CZ" sz="2000" dirty="0" smtClean="0"/>
              <a:t>	$a Vstupní prvek (pořadatel záhlaví) (NO)</a:t>
            </a:r>
          </a:p>
          <a:p>
            <a:pPr eaLnBrk="1" hangingPunct="1">
              <a:buNone/>
              <a:defRPr/>
            </a:pPr>
            <a:r>
              <a:rPr lang="cs-CZ" sz="2000" dirty="0" smtClean="0"/>
              <a:t>	$f Data (NO)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220 $a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Čapkovi (rodina)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Podpole</a:t>
            </a:r>
            <a:r>
              <a:rPr lang="cs-CZ" dirty="0"/>
              <a:t> </a:t>
            </a:r>
            <a:r>
              <a:rPr lang="cs-CZ" dirty="0" smtClean="0"/>
              <a:t>záhlaví</a:t>
            </a: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$</a:t>
            </a:r>
            <a:r>
              <a:rPr lang="cs-CZ" sz="2200" smtClean="0"/>
              <a:t>a Osobní jméno (NO)</a:t>
            </a:r>
          </a:p>
          <a:p>
            <a:pPr eaLnBrk="1" hangingPunct="1"/>
            <a:r>
              <a:rPr lang="cs-CZ" sz="2200" smtClean="0"/>
              <a:t>$b římské číslice (NO)</a:t>
            </a:r>
          </a:p>
          <a:p>
            <a:pPr eaLnBrk="1" hangingPunct="1"/>
            <a:r>
              <a:rPr lang="cs-CZ" sz="2200" smtClean="0"/>
              <a:t>$c doplňky jiné než data (O)</a:t>
            </a:r>
          </a:p>
          <a:p>
            <a:pPr eaLnBrk="1" hangingPunct="1"/>
            <a:r>
              <a:rPr lang="cs-CZ" sz="2200" smtClean="0"/>
              <a:t>$d data související se jménem (NO)</a:t>
            </a:r>
          </a:p>
          <a:p>
            <a:pPr eaLnBrk="1" hangingPunct="1"/>
            <a:r>
              <a:rPr lang="cs-CZ" sz="2200" smtClean="0"/>
              <a:t>$q rozpis iniciál (NO)</a:t>
            </a:r>
          </a:p>
          <a:p>
            <a:pPr eaLnBrk="1" hangingPunct="1"/>
            <a:r>
              <a:rPr lang="cs-CZ" sz="2200" smtClean="0"/>
              <a:t>$7 kontrolní číslo národní autority (NO)</a:t>
            </a:r>
          </a:p>
        </p:txBody>
      </p:sp>
      <p:sp>
        <p:nvSpPr>
          <p:cNvPr id="18436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2000" smtClean="0"/>
              <a:t>$a Vstupní prvek (pořadatel záhlaví)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smtClean="0"/>
              <a:t>$b Část jména jiná než vstupní prvek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smtClean="0"/>
              <a:t>$c Doplňky ke jménu jiné než data (O)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smtClean="0"/>
              <a:t>$d Římské číslice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smtClean="0"/>
              <a:t>$f Data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smtClean="0"/>
              <a:t>$g Rozpis iniciál rodného/křestního jména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smtClean="0"/>
              <a:t>$3 Kontrolní číslo (NO)</a:t>
            </a:r>
            <a:endParaRPr lang="cs-CZ" sz="2000" b="1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Podpole</a:t>
            </a:r>
            <a:r>
              <a:rPr lang="cs-CZ" dirty="0"/>
              <a:t> </a:t>
            </a:r>
            <a:r>
              <a:rPr lang="cs-CZ" dirty="0" smtClean="0"/>
              <a:t>záhlaví</a:t>
            </a:r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1000  $a </a:t>
            </a:r>
            <a:r>
              <a:rPr lang="cs-CZ" dirty="0" smtClean="0">
                <a:solidFill>
                  <a:srgbClr val="0070C0"/>
                </a:solidFill>
              </a:rPr>
              <a:t>Přemysl Otakar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 $b </a:t>
            </a:r>
            <a:r>
              <a:rPr lang="cs-CZ" dirty="0" smtClean="0">
                <a:solidFill>
                  <a:srgbClr val="0070C0"/>
                </a:solidFill>
              </a:rPr>
              <a:t>I.,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 $c </a:t>
            </a:r>
            <a:r>
              <a:rPr lang="cs-CZ" dirty="0" smtClean="0">
                <a:solidFill>
                  <a:srgbClr val="0070C0"/>
                </a:solidFill>
              </a:rPr>
              <a:t>český král,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 $d </a:t>
            </a:r>
            <a:r>
              <a:rPr lang="cs-CZ" dirty="0" smtClean="0">
                <a:solidFill>
                  <a:srgbClr val="0070C0"/>
                </a:solidFill>
              </a:rPr>
              <a:t>ca 1155-1230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 $7 </a:t>
            </a:r>
            <a:r>
              <a:rPr lang="cs-CZ" dirty="0" smtClean="0">
                <a:solidFill>
                  <a:srgbClr val="0070C0"/>
                </a:solidFill>
              </a:rPr>
              <a:t>jn20000728537</a:t>
            </a:r>
          </a:p>
          <a:p>
            <a:pPr eaLnBrk="1" hangingPunct="1"/>
            <a:r>
              <a:rPr lang="cs-CZ" b="1" dirty="0" smtClean="0">
                <a:solidFill>
                  <a:srgbClr val="0070C0"/>
                </a:solidFill>
              </a:rPr>
              <a:t>Přemysl Otakar I., český král, ca 1155-1230</a:t>
            </a:r>
          </a:p>
          <a:p>
            <a:pPr eaLnBrk="1" hangingPunct="1"/>
            <a:endParaRPr lang="cs-CZ" dirty="0" smtClean="0"/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200 0 $a Přemysl Otakar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 $d I.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 $c český král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 $f ca 1155-1230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 $3 jn20000728537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b="1" smtClean="0">
                <a:solidFill>
                  <a:schemeClr val="hlink"/>
                </a:solidFill>
              </a:rPr>
              <a:t>Přemysl Otakar I., český král, ca 1155-1230</a:t>
            </a:r>
          </a:p>
          <a:p>
            <a:pPr eaLnBrk="1" hangingPunct="1"/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Podpole</a:t>
            </a:r>
            <a:r>
              <a:rPr lang="cs-CZ" dirty="0"/>
              <a:t> </a:t>
            </a:r>
            <a:r>
              <a:rPr lang="cs-CZ" dirty="0" smtClean="0"/>
              <a:t>záhlaví</a:t>
            </a:r>
            <a:endParaRPr 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1001 $a </a:t>
            </a:r>
            <a:r>
              <a:rPr lang="cs-CZ" dirty="0" smtClean="0">
                <a:solidFill>
                  <a:srgbClr val="0070C0"/>
                </a:solidFill>
              </a:rPr>
              <a:t>Tolkien, J. R. R.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$q </a:t>
            </a:r>
            <a:r>
              <a:rPr lang="cs-CZ" dirty="0" smtClean="0">
                <a:solidFill>
                  <a:srgbClr val="0070C0"/>
                </a:solidFill>
              </a:rPr>
              <a:t>John </a:t>
            </a:r>
            <a:r>
              <a:rPr lang="cs-CZ" dirty="0" err="1" smtClean="0">
                <a:solidFill>
                  <a:srgbClr val="0070C0"/>
                </a:solidFill>
              </a:rPr>
              <a:t>Ronald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Reuel</a:t>
            </a:r>
            <a:r>
              <a:rPr lang="cs-CZ" dirty="0" smtClean="0">
                <a:solidFill>
                  <a:srgbClr val="0070C0"/>
                </a:solidFill>
              </a:rPr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$d </a:t>
            </a:r>
            <a:r>
              <a:rPr lang="cs-CZ" dirty="0" smtClean="0">
                <a:solidFill>
                  <a:srgbClr val="0070C0"/>
                </a:solidFill>
              </a:rPr>
              <a:t>1892-1973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$7</a:t>
            </a:r>
            <a:r>
              <a:rPr lang="cs-CZ" dirty="0" smtClean="0">
                <a:solidFill>
                  <a:srgbClr val="0070C0"/>
                </a:solidFill>
              </a:rPr>
              <a:t>jn19990008561</a:t>
            </a:r>
          </a:p>
          <a:p>
            <a:pPr eaLnBrk="1" hangingPunct="1"/>
            <a:r>
              <a:rPr lang="cs-CZ" b="1" dirty="0" smtClean="0">
                <a:solidFill>
                  <a:schemeClr val="hlink"/>
                </a:solidFill>
              </a:rPr>
              <a:t>Tolkien, J. R. R. (John </a:t>
            </a:r>
            <a:r>
              <a:rPr lang="cs-CZ" b="1" dirty="0" err="1" smtClean="0">
                <a:solidFill>
                  <a:schemeClr val="hlink"/>
                </a:solidFill>
              </a:rPr>
              <a:t>Ronald</a:t>
            </a:r>
            <a:r>
              <a:rPr lang="cs-CZ" b="1" dirty="0" smtClean="0">
                <a:solidFill>
                  <a:schemeClr val="hlink"/>
                </a:solidFill>
              </a:rPr>
              <a:t> </a:t>
            </a:r>
            <a:r>
              <a:rPr lang="cs-CZ" b="1" dirty="0" err="1" smtClean="0">
                <a:solidFill>
                  <a:schemeClr val="hlink"/>
                </a:solidFill>
              </a:rPr>
              <a:t>Reuel</a:t>
            </a:r>
            <a:r>
              <a:rPr lang="cs-CZ" b="1" dirty="0" smtClean="0">
                <a:solidFill>
                  <a:schemeClr val="hlink"/>
                </a:solidFill>
              </a:rPr>
              <a:t>), 1892-1973</a:t>
            </a:r>
            <a:r>
              <a:rPr lang="cs-CZ" b="1" dirty="0" smtClean="0"/>
              <a:t> </a:t>
            </a:r>
          </a:p>
        </p:txBody>
      </p:sp>
      <p:sp>
        <p:nvSpPr>
          <p:cNvPr id="2048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200 1 $a Tolkien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$b J. R. R.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$g John Ronald Reuel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$f 1892-1973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$3 jn19990008561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b="1" smtClean="0">
                <a:solidFill>
                  <a:schemeClr val="hlink"/>
                </a:solidFill>
              </a:rPr>
              <a:t>Tolkien, J. R. R. (John Ronald Reuel), 1892-1973</a:t>
            </a:r>
            <a:r>
              <a:rPr lang="cs-CZ" b="1" smtClean="0"/>
              <a:t>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Podpole</a:t>
            </a:r>
            <a:r>
              <a:rPr lang="cs-CZ" dirty="0" smtClean="0"/>
              <a:t>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it-IT" dirty="0" smtClean="0"/>
              <a:t>1003  $</a:t>
            </a:r>
            <a:r>
              <a:rPr lang="it-IT" dirty="0" smtClean="0">
                <a:solidFill>
                  <a:srgbClr val="0070C0"/>
                </a:solidFill>
              </a:rPr>
              <a:t>aČapkovi (rodina)</a:t>
            </a:r>
            <a:r>
              <a:rPr lang="cs-CZ" dirty="0" smtClean="0">
                <a:solidFill>
                  <a:srgbClr val="0070C0"/>
                </a:solidFill>
              </a:rPr>
              <a:t>	</a:t>
            </a:r>
            <a:r>
              <a:rPr lang="cs-CZ" dirty="0" smtClean="0"/>
              <a:t>    </a:t>
            </a:r>
            <a:r>
              <a:rPr lang="it-IT" dirty="0" smtClean="0"/>
              <a:t>$7</a:t>
            </a:r>
            <a:r>
              <a:rPr lang="it-IT" dirty="0" smtClean="0">
                <a:solidFill>
                  <a:srgbClr val="0070C0"/>
                </a:solidFill>
              </a:rPr>
              <a:t>jx20060327041</a:t>
            </a:r>
            <a:endParaRPr lang="cs-CZ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>
                <a:solidFill>
                  <a:srgbClr val="0070C0"/>
                </a:solidFill>
              </a:rPr>
              <a:t>Čapkovi (rodina)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pt-BR" b="1" dirty="0" smtClean="0"/>
              <a:t>220 </a:t>
            </a:r>
            <a:r>
              <a:rPr lang="cs-CZ" b="1" dirty="0" smtClean="0"/>
              <a:t>Jméno rodiny (rodu)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$a Vstupní prvek (pořadatel záhlaví)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$3 Kontrolní číslo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220 $a Čapkovi (rodina)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$3jx30060327041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Čapkovi (rodina)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400 Směrování odkazu viz.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1001 $a </a:t>
            </a:r>
            <a:r>
              <a:rPr lang="cs-CZ" sz="2000" dirty="0" err="1" smtClean="0"/>
              <a:t>Wilde</a:t>
            </a:r>
            <a:r>
              <a:rPr lang="cs-CZ" sz="2000" dirty="0"/>
              <a:t>, Oscar, </a:t>
            </a:r>
            <a:endParaRPr lang="cs-CZ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	$d1854-1900</a:t>
            </a:r>
            <a:endParaRPr lang="cs-CZ" sz="2000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4001 $</a:t>
            </a:r>
            <a:r>
              <a:rPr lang="cs-CZ" sz="2000" b="1" dirty="0" err="1" smtClean="0">
                <a:solidFill>
                  <a:srgbClr val="0070C0"/>
                </a:solidFill>
              </a:rPr>
              <a:t>aWilde</a:t>
            </a:r>
            <a:r>
              <a:rPr lang="cs-CZ" sz="2000" b="1" dirty="0">
                <a:solidFill>
                  <a:srgbClr val="0070C0"/>
                </a:solidFill>
              </a:rPr>
              <a:t>, Oscar </a:t>
            </a:r>
            <a:r>
              <a:rPr lang="cs-CZ" sz="2000" b="1" dirty="0" err="1">
                <a:solidFill>
                  <a:srgbClr val="0070C0"/>
                </a:solidFill>
              </a:rPr>
              <a:t>Fingal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b="1" dirty="0" err="1">
                <a:solidFill>
                  <a:srgbClr val="0070C0"/>
                </a:solidFill>
              </a:rPr>
              <a:t>O’Flahertie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b="1" dirty="0" err="1" smtClean="0">
                <a:solidFill>
                  <a:srgbClr val="0070C0"/>
                </a:solidFill>
              </a:rPr>
              <a:t>Wills</a:t>
            </a:r>
            <a:r>
              <a:rPr lang="cs-CZ" sz="2000" b="1" dirty="0" smtClean="0">
                <a:solidFill>
                  <a:srgbClr val="0070C0"/>
                </a:solidFill>
              </a:rPr>
              <a:t>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chemeClr val="hlink"/>
                </a:solidFill>
              </a:rPr>
              <a:t>		</a:t>
            </a:r>
            <a:r>
              <a:rPr lang="cs-CZ" sz="2000" dirty="0" smtClean="0"/>
              <a:t>$d</a:t>
            </a:r>
            <a:r>
              <a:rPr lang="cs-CZ" sz="2000" dirty="0" smtClean="0">
                <a:solidFill>
                  <a:srgbClr val="0070C0"/>
                </a:solidFill>
              </a:rPr>
              <a:t>1854-1900</a:t>
            </a:r>
            <a:endParaRPr lang="cs-CZ" sz="2000" dirty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1000 $a Jan ze Žatce,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	 $d ca </a:t>
            </a:r>
            <a:r>
              <a:rPr lang="cs-CZ" sz="2000" dirty="0"/>
              <a:t>1360-ca 1414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4000 $a </a:t>
            </a:r>
            <a:r>
              <a:rPr lang="cs-CZ" sz="2000" b="1" dirty="0" err="1" smtClean="0">
                <a:solidFill>
                  <a:srgbClr val="0070C0"/>
                </a:solidFill>
              </a:rPr>
              <a:t>Johann</a:t>
            </a:r>
            <a:r>
              <a:rPr lang="cs-CZ" sz="2000" b="1" dirty="0" smtClean="0">
                <a:solidFill>
                  <a:srgbClr val="0070C0"/>
                </a:solidFill>
              </a:rPr>
              <a:t> </a:t>
            </a:r>
            <a:r>
              <a:rPr lang="cs-CZ" sz="2000" b="1" dirty="0" err="1">
                <a:solidFill>
                  <a:srgbClr val="0070C0"/>
                </a:solidFill>
              </a:rPr>
              <a:t>von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b="1" dirty="0" err="1">
                <a:solidFill>
                  <a:srgbClr val="0070C0"/>
                </a:solidFill>
              </a:rPr>
              <a:t>Saaz</a:t>
            </a:r>
            <a:r>
              <a:rPr lang="cs-CZ" sz="2000" b="1" dirty="0">
                <a:solidFill>
                  <a:srgbClr val="0070C0"/>
                </a:solidFill>
              </a:rPr>
              <a:t>, </a:t>
            </a:r>
            <a:endParaRPr lang="cs-CZ" sz="2000" b="1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2000" dirty="0" smtClean="0"/>
              <a:t>		 $d </a:t>
            </a:r>
            <a:r>
              <a:rPr lang="cs-CZ" sz="2000" b="1" dirty="0" smtClean="0">
                <a:solidFill>
                  <a:srgbClr val="0070C0"/>
                </a:solidFill>
              </a:rPr>
              <a:t>ca </a:t>
            </a:r>
            <a:r>
              <a:rPr lang="cs-CZ" sz="2000" b="1" dirty="0">
                <a:solidFill>
                  <a:srgbClr val="0070C0"/>
                </a:solidFill>
              </a:rPr>
              <a:t>1360-ca 1414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86250" y="1643063"/>
            <a:ext cx="3657600" cy="457200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dirty="0" smtClean="0"/>
              <a:t>200 1 $a </a:t>
            </a:r>
            <a:r>
              <a:rPr lang="cs-CZ" sz="2000" dirty="0" err="1" smtClean="0"/>
              <a:t>Wilde</a:t>
            </a:r>
            <a:r>
              <a:rPr lang="cs-CZ" sz="20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 smtClean="0"/>
              <a:t>		 $b Oscar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 smtClean="0"/>
              <a:t>		 $f1854-1900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dirty="0" smtClean="0"/>
              <a:t>400 1 $a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Wilde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 smtClean="0"/>
              <a:t>		 $b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Oscar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Fingal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O’Flahertie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Wills</a:t>
            </a:r>
            <a:r>
              <a:rPr lang="cs-CZ" sz="2000" b="1" dirty="0" smtClean="0">
                <a:solidFill>
                  <a:schemeClr val="hlink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 smtClean="0"/>
              <a:t>		 $f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1854-1900</a:t>
            </a:r>
            <a:endParaRPr lang="cs-CZ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dirty="0" smtClean="0"/>
              <a:t>200 0 $a Jan ze Žatce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 smtClean="0"/>
              <a:t>		 $f ca 1360-ca 1414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dirty="0" smtClean="0"/>
              <a:t>400 0 $a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Johann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von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Saaz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1700" dirty="0" smtClean="0"/>
              <a:t>		 $f </a:t>
            </a:r>
            <a:r>
              <a:rPr lang="cs-CZ" sz="1700" b="1" dirty="0" smtClean="0">
                <a:solidFill>
                  <a:schemeClr val="hlink"/>
                </a:solidFill>
              </a:rPr>
              <a:t>ca 1360-ca 1414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500 Směrování odkazu viz též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1001 $a Žídková, Anna,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	 $d1930-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  $7ola2005217046</a:t>
            </a:r>
          </a:p>
          <a:p>
            <a:pPr eaLnBrk="1" hangingPunct="1"/>
            <a:r>
              <a:rPr lang="cs-CZ" dirty="0" smtClean="0"/>
              <a:t>5001 $a </a:t>
            </a:r>
            <a:r>
              <a:rPr lang="cs-CZ" b="1" dirty="0" err="1" smtClean="0">
                <a:solidFill>
                  <a:srgbClr val="0070C0"/>
                </a:solidFill>
              </a:rPr>
              <a:t>Balajková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Anetta</a:t>
            </a:r>
            <a:r>
              <a:rPr lang="cs-CZ" b="1" dirty="0" smtClean="0">
                <a:solidFill>
                  <a:srgbClr val="0070C0"/>
                </a:solidFill>
              </a:rPr>
              <a:t>,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	 $d </a:t>
            </a:r>
            <a:r>
              <a:rPr lang="cs-CZ" b="1" dirty="0" smtClean="0">
                <a:solidFill>
                  <a:srgbClr val="0070C0"/>
                </a:solidFill>
              </a:rPr>
              <a:t>1923-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chemeClr val="hlink"/>
                </a:solidFill>
              </a:rPr>
              <a:t>		 </a:t>
            </a:r>
            <a:r>
              <a:rPr lang="cs-CZ" dirty="0" smtClean="0"/>
              <a:t>$7 </a:t>
            </a:r>
            <a:r>
              <a:rPr lang="cs-CZ" b="1" dirty="0" smtClean="0">
                <a:solidFill>
                  <a:srgbClr val="0070C0"/>
                </a:solidFill>
              </a:rPr>
              <a:t>jk01010606</a:t>
            </a:r>
          </a:p>
        </p:txBody>
      </p:sp>
      <p:sp>
        <p:nvSpPr>
          <p:cNvPr id="23556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200 1 $a Žídková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  $b Anna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  $f 1930-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$3ola2005217046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500 1 $a </a:t>
            </a:r>
            <a:r>
              <a:rPr lang="cs-CZ" b="1" smtClean="0">
                <a:solidFill>
                  <a:schemeClr val="hlink"/>
                </a:solidFill>
              </a:rPr>
              <a:t>Balajková, Anetta</a:t>
            </a:r>
            <a:r>
              <a:rPr lang="cs-CZ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  $f </a:t>
            </a:r>
            <a:r>
              <a:rPr lang="cs-CZ" b="1" smtClean="0">
                <a:solidFill>
                  <a:schemeClr val="hlink"/>
                </a:solidFill>
              </a:rPr>
              <a:t>1923-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chemeClr val="hlink"/>
                </a:solidFill>
              </a:rPr>
              <a:t>		  </a:t>
            </a:r>
            <a:r>
              <a:rPr lang="cs-CZ" smtClean="0"/>
              <a:t>$3 </a:t>
            </a:r>
            <a:r>
              <a:rPr lang="cs-CZ" b="1" smtClean="0">
                <a:solidFill>
                  <a:schemeClr val="hlink"/>
                </a:solidFill>
              </a:rPr>
              <a:t>jk01010606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Poznámka k odkazu viz. též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665 $a </a:t>
            </a:r>
            <a:r>
              <a:rPr lang="cs-CZ" b="1" dirty="0" smtClean="0">
                <a:solidFill>
                  <a:srgbClr val="0070C0"/>
                </a:solidFill>
              </a:rPr>
              <a:t>V době zákazu autorčiny činnosti jí propůjčovala své jméno </a:t>
            </a:r>
            <a:r>
              <a:rPr lang="cs-CZ" b="1" dirty="0" err="1" smtClean="0">
                <a:solidFill>
                  <a:srgbClr val="0070C0"/>
                </a:solidFill>
              </a:rPr>
              <a:t>Anetta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Balajková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pPr eaLnBrk="1" hangingPunct="1"/>
            <a:r>
              <a:rPr lang="cs-CZ" dirty="0" smtClean="0"/>
              <a:t>Odkaz na historii záhlaví vysvětluje vztahy mezi záhlavími polí 100 a 500</a:t>
            </a:r>
          </a:p>
          <a:p>
            <a:endParaRPr lang="cs-CZ" dirty="0" smtClean="0"/>
          </a:p>
        </p:txBody>
      </p:sp>
      <p:sp>
        <p:nvSpPr>
          <p:cNvPr id="24580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300 0 $a </a:t>
            </a:r>
            <a:r>
              <a:rPr lang="cs-CZ" b="1" smtClean="0">
                <a:solidFill>
                  <a:schemeClr val="hlink"/>
                </a:solidFill>
              </a:rPr>
              <a:t>V době zákazu autorčiny činnosti jí propůjčovala své jméno Anetta Balajková.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Odkaz na historii záhlaví vysvětluje vztahy mezi záhlavími polí 200 a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670 Zdroj nalezených informací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300" dirty="0" smtClean="0"/>
              <a:t>670 $a </a:t>
            </a:r>
            <a:r>
              <a:rPr lang="cs-CZ" sz="2300" dirty="0" smtClean="0">
                <a:solidFill>
                  <a:srgbClr val="0070C0"/>
                </a:solidFill>
              </a:rPr>
              <a:t>Horáková,M.: Pastýři mloků</a:t>
            </a:r>
          </a:p>
          <a:p>
            <a:pPr eaLnBrk="1" hangingPunct="1"/>
            <a:r>
              <a:rPr lang="cs-CZ" sz="2300" dirty="0" smtClean="0"/>
              <a:t>670 </a:t>
            </a:r>
            <a:r>
              <a:rPr lang="cs-CZ" sz="2300" dirty="0" smtClean="0"/>
              <a:t>$a </a:t>
            </a:r>
            <a:r>
              <a:rPr lang="cs-CZ" sz="2300" dirty="0" smtClean="0">
                <a:solidFill>
                  <a:srgbClr val="0070C0"/>
                </a:solidFill>
              </a:rPr>
              <a:t>Právo, 20. 1. 2006, s. 15</a:t>
            </a:r>
          </a:p>
          <a:p>
            <a:pPr eaLnBrk="1" hangingPunct="1"/>
            <a:r>
              <a:rPr lang="cs-CZ" sz="2300" dirty="0" smtClean="0"/>
              <a:t>670 $a </a:t>
            </a:r>
            <a:r>
              <a:rPr lang="cs-CZ" sz="2300" b="1" dirty="0" smtClean="0">
                <a:solidFill>
                  <a:srgbClr val="0070C0"/>
                </a:solidFill>
              </a:rPr>
              <a:t>www(Univerzita Tomáše Bati ve Zlíně), cit. 2. 8. 2011 </a:t>
            </a:r>
            <a:r>
              <a:rPr lang="cs-CZ" sz="2300" dirty="0" smtClean="0"/>
              <a:t>– uvádět datum citace!</a:t>
            </a:r>
            <a:endParaRPr lang="cs-CZ" sz="2300" dirty="0" smtClean="0">
              <a:solidFill>
                <a:schemeClr val="hlink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>
              <a:solidFill>
                <a:schemeClr val="hlink"/>
              </a:solidFill>
            </a:endParaRPr>
          </a:p>
          <a:p>
            <a:pPr eaLnBrk="1" hangingPunct="1"/>
            <a:endParaRPr lang="cs-CZ" dirty="0" smtClean="0">
              <a:solidFill>
                <a:schemeClr val="hlink"/>
              </a:solidFill>
            </a:endParaRPr>
          </a:p>
        </p:txBody>
      </p:sp>
      <p:sp>
        <p:nvSpPr>
          <p:cNvPr id="2560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2300" dirty="0" smtClean="0"/>
              <a:t>810 $a </a:t>
            </a:r>
            <a:r>
              <a:rPr lang="cs-CZ" sz="2300" dirty="0" smtClean="0">
                <a:solidFill>
                  <a:schemeClr val="hlink"/>
                </a:solidFill>
              </a:rPr>
              <a:t>Horáková,M.: Pastýři mloků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300" dirty="0" smtClean="0"/>
              <a:t>810 </a:t>
            </a:r>
            <a:r>
              <a:rPr lang="cs-CZ" sz="2300" dirty="0" smtClean="0"/>
              <a:t>$a </a:t>
            </a:r>
            <a:r>
              <a:rPr lang="cs-CZ" sz="2300" dirty="0" smtClean="0">
                <a:solidFill>
                  <a:schemeClr val="hlink"/>
                </a:solidFill>
              </a:rPr>
              <a:t>Právo, 20. 1. 2006, s. 15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300" dirty="0" smtClean="0"/>
              <a:t>810 $a </a:t>
            </a:r>
            <a:r>
              <a:rPr lang="cs-CZ" sz="2300" b="1" dirty="0" smtClean="0">
                <a:solidFill>
                  <a:schemeClr val="hlink"/>
                </a:solidFill>
              </a:rPr>
              <a:t>www(Univerzita Tomáše Bati ve Zlíně), cit. 2. 8. 2011 </a:t>
            </a:r>
            <a:r>
              <a:rPr lang="cs-CZ" sz="2300" dirty="0" smtClean="0"/>
              <a:t>– uvádět datum citace!</a:t>
            </a:r>
            <a:endParaRPr lang="cs-CZ" sz="2300" dirty="0" smtClean="0">
              <a:solidFill>
                <a:schemeClr val="hlink"/>
              </a:solidFill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První citace – kniha v níž se jméno objevilo, další citace – ověření</a:t>
            </a:r>
          </a:p>
          <a:p>
            <a:pPr eaLnBrk="1" hangingPunct="1"/>
            <a:r>
              <a:rPr lang="cs-CZ" smtClean="0"/>
              <a:t>Seznam doporučených zdrojů: </a:t>
            </a:r>
            <a:r>
              <a:rPr lang="cs-CZ" smtClean="0">
                <a:hlinkClick r:id="rId2"/>
              </a:rPr>
              <a:t>http://autority.nkp.cz/jmenne-autority/zdroje/</a:t>
            </a:r>
            <a:endParaRPr lang="cs-CZ" smtClean="0"/>
          </a:p>
          <a:p>
            <a:pPr eaLnBrk="1" hangingPunct="1"/>
            <a:r>
              <a:rPr lang="cs-CZ" smtClean="0"/>
              <a:t>Zahraniční autory ověřovat v LC Names a v příslušných národních knihovnách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Co je jmenná autorita?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Jméno osoby, která je odpovědná za vznik díla</a:t>
            </a:r>
          </a:p>
          <a:p>
            <a:pPr eaLnBrk="1" hangingPunct="1"/>
            <a:r>
              <a:rPr lang="cs-CZ" dirty="0" smtClean="0"/>
              <a:t>Jméno osoby, která je </a:t>
            </a:r>
            <a:r>
              <a:rPr lang="cs-CZ" smtClean="0"/>
              <a:t>předmětem díla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678 Biografické údaje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678 Biografické údaje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678 0 $a </a:t>
            </a:r>
            <a:r>
              <a:rPr lang="cs-CZ" b="1" dirty="0">
                <a:solidFill>
                  <a:srgbClr val="0070C0"/>
                </a:solidFill>
              </a:rPr>
              <a:t>Narozen</a:t>
            </a:r>
            <a:r>
              <a:rPr lang="cs-CZ" dirty="0"/>
              <a:t> 18</a:t>
            </a:r>
            <a:r>
              <a:rPr lang="cs-CZ" dirty="0" smtClean="0"/>
              <a:t>. 8. 1966 </a:t>
            </a:r>
            <a:r>
              <a:rPr lang="cs-CZ" dirty="0"/>
              <a:t>ve Zlíně, </a:t>
            </a:r>
            <a:r>
              <a:rPr lang="cs-CZ" b="1" dirty="0">
                <a:solidFill>
                  <a:srgbClr val="0070C0"/>
                </a:solidFill>
              </a:rPr>
              <a:t>zemřel</a:t>
            </a:r>
            <a:r>
              <a:rPr lang="cs-CZ" dirty="0"/>
              <a:t> 20</a:t>
            </a:r>
            <a:r>
              <a:rPr lang="cs-CZ" dirty="0" smtClean="0"/>
              <a:t>. 2. 2000 </a:t>
            </a:r>
            <a:r>
              <a:rPr lang="cs-CZ" dirty="0"/>
              <a:t>ve Zlíně. </a:t>
            </a:r>
            <a:r>
              <a:rPr lang="cs-CZ" b="1" dirty="0">
                <a:solidFill>
                  <a:srgbClr val="0070C0"/>
                </a:solidFill>
              </a:rPr>
              <a:t>Spisovatel</a:t>
            </a:r>
            <a:r>
              <a:rPr lang="cs-CZ" dirty="0">
                <a:solidFill>
                  <a:srgbClr val="0070C0"/>
                </a:solidFill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678 0 $a </a:t>
            </a:r>
            <a:r>
              <a:rPr lang="cs-CZ" dirty="0" smtClean="0">
                <a:solidFill>
                  <a:srgbClr val="0070C0"/>
                </a:solidFill>
              </a:rPr>
              <a:t>Anglický </a:t>
            </a:r>
            <a:r>
              <a:rPr lang="cs-CZ" dirty="0">
                <a:solidFill>
                  <a:srgbClr val="0070C0"/>
                </a:solidFill>
              </a:rPr>
              <a:t>spisovatel.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678 0 $a </a:t>
            </a:r>
            <a:r>
              <a:rPr lang="cs-CZ" dirty="0">
                <a:solidFill>
                  <a:srgbClr val="0070C0"/>
                </a:solidFill>
              </a:rPr>
              <a:t>Francouzský </a:t>
            </a:r>
            <a:r>
              <a:rPr lang="cs-CZ" dirty="0" smtClean="0">
                <a:solidFill>
                  <a:srgbClr val="0070C0"/>
                </a:solidFill>
              </a:rPr>
              <a:t>historik.</a:t>
            </a:r>
            <a:endParaRPr lang="cs-CZ" dirty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b="1" dirty="0" smtClean="0"/>
              <a:t>907 $a Biografická poznámka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907 $a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Narozen</a:t>
            </a:r>
            <a:r>
              <a:rPr lang="cs-CZ" dirty="0" smtClean="0"/>
              <a:t> 18. 8. 1966 ve Zlíně,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zemřel</a:t>
            </a:r>
            <a:r>
              <a:rPr lang="cs-CZ" dirty="0" smtClean="0"/>
              <a:t> 20. 2. 2000 ve Zlíně.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Spisovatel</a:t>
            </a:r>
            <a:r>
              <a:rPr lang="cs-CZ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907 $a Anglický spisovatel.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907 $a Francouzský historik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856 Elektronické umístění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Pouze je-li přítomno pole 670</a:t>
            </a:r>
          </a:p>
          <a:p>
            <a:pPr eaLnBrk="1" hangingPunct="1"/>
            <a:r>
              <a:rPr lang="cs-CZ" smtClean="0"/>
              <a:t>670 $a www(Obec překladatelů), cit. 2. 8. 2011</a:t>
            </a:r>
          </a:p>
          <a:p>
            <a:pPr eaLnBrk="1" hangingPunct="1"/>
            <a:r>
              <a:rPr lang="cs-CZ" smtClean="0"/>
              <a:t>8564# $u </a:t>
            </a:r>
            <a:r>
              <a:rPr lang="cs-CZ" smtClean="0">
                <a:solidFill>
                  <a:schemeClr val="hlink"/>
                </a:solidFill>
                <a:hlinkClick r:id="rId2"/>
              </a:rPr>
              <a:t>http://www.obecprekladatelu.cz</a:t>
            </a:r>
            <a:endParaRPr lang="cs-CZ" smtClean="0">
              <a:solidFill>
                <a:schemeClr val="hlink"/>
              </a:solidFill>
            </a:endParaRPr>
          </a:p>
          <a:p>
            <a:pPr eaLnBrk="1" hangingPunct="1"/>
            <a:endParaRPr lang="cs-CZ" smtClean="0">
              <a:solidFill>
                <a:schemeClr val="hlink"/>
              </a:solidFill>
            </a:endParaRP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900 Verifikace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/>
              <a:t>900 </a:t>
            </a:r>
            <a:r>
              <a:rPr lang="cs-CZ" b="1" dirty="0" smtClean="0"/>
              <a:t>Verifikace $a </a:t>
            </a:r>
            <a:r>
              <a:rPr lang="cs-CZ" b="1" dirty="0"/>
              <a:t>typ </a:t>
            </a:r>
            <a:r>
              <a:rPr lang="cs-CZ" b="1" dirty="0" smtClean="0"/>
              <a:t>návrhu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Při zpracování se uvádí *J-návrh, supervizor při kontrole umaže *, přidá kódy v poli 906 a pošle záznam přes Z39.50 do NKP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V roletce: 	</a:t>
            </a:r>
            <a:r>
              <a:rPr lang="cs-CZ" b="1" dirty="0">
                <a:solidFill>
                  <a:srgbClr val="0070C0"/>
                </a:solidFill>
              </a:rPr>
              <a:t>J-návrh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70C0"/>
                </a:solidFill>
              </a:rPr>
              <a:t>			</a:t>
            </a:r>
            <a:r>
              <a:rPr lang="cs-CZ" b="1" dirty="0" smtClean="0">
                <a:solidFill>
                  <a:srgbClr val="0070C0"/>
                </a:solidFill>
              </a:rPr>
              <a:t>*</a:t>
            </a:r>
            <a:r>
              <a:rPr lang="cs-CZ" b="1" dirty="0">
                <a:solidFill>
                  <a:srgbClr val="0070C0"/>
                </a:solidFill>
              </a:rPr>
              <a:t>J-návrh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70C0"/>
                </a:solidFill>
              </a:rPr>
              <a:t>			</a:t>
            </a:r>
            <a:r>
              <a:rPr lang="cs-CZ" b="1" dirty="0" smtClean="0">
                <a:solidFill>
                  <a:srgbClr val="0070C0"/>
                </a:solidFill>
              </a:rPr>
              <a:t>J-oprava</a:t>
            </a:r>
            <a:endParaRPr lang="cs-CZ" b="1" dirty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70C0"/>
                </a:solidFill>
              </a:rPr>
              <a:t>			</a:t>
            </a:r>
            <a:r>
              <a:rPr lang="cs-CZ" b="1" dirty="0" smtClean="0">
                <a:solidFill>
                  <a:srgbClr val="0070C0"/>
                </a:solidFill>
              </a:rPr>
              <a:t>odesláno </a:t>
            </a:r>
            <a:r>
              <a:rPr lang="cs-CZ" b="1" dirty="0">
                <a:solidFill>
                  <a:srgbClr val="0070C0"/>
                </a:solidFill>
              </a:rPr>
              <a:t>do </a:t>
            </a:r>
            <a:r>
              <a:rPr lang="cs-CZ" b="1" dirty="0" smtClean="0">
                <a:solidFill>
                  <a:srgbClr val="0070C0"/>
                </a:solidFill>
              </a:rPr>
              <a:t>NKP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906 Údaje o zpracování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906 $a </a:t>
            </a:r>
            <a:r>
              <a:rPr lang="cs-CZ" b="1" dirty="0" smtClean="0">
                <a:solidFill>
                  <a:srgbClr val="0070C0"/>
                </a:solidFill>
              </a:rPr>
              <a:t>za20141113</a:t>
            </a:r>
            <a:endParaRPr lang="cs-CZ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       $b </a:t>
            </a:r>
            <a:r>
              <a:rPr lang="cs-CZ" b="1" dirty="0" err="1" smtClean="0">
                <a:solidFill>
                  <a:srgbClr val="0070C0"/>
                </a:solidFill>
              </a:rPr>
              <a:t>xhava</a:t>
            </a:r>
            <a:endParaRPr lang="cs-CZ" b="1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       $c oprava</a:t>
            </a:r>
            <a:endParaRPr lang="cs-CZ" dirty="0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cs-CZ" dirty="0" smtClean="0"/>
              <a:t>Kód se mění podle druhu zpracování</a:t>
            </a:r>
          </a:p>
          <a:p>
            <a:pPr eaLnBrk="1" hangingPunct="1">
              <a:defRPr/>
            </a:pPr>
            <a:r>
              <a:rPr lang="cs-CZ" dirty="0" smtClean="0"/>
              <a:t>Kód zpracovatele přiděluje NKP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909 Provenience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Vyplňujeme pouze u osob českého původu a zapisujeme konstantně </a:t>
            </a:r>
            <a:r>
              <a:rPr lang="cs-CZ" b="1" dirty="0" smtClean="0">
                <a:solidFill>
                  <a:srgbClr val="0070C0"/>
                </a:solidFill>
              </a:rPr>
              <a:t>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950 </a:t>
            </a:r>
            <a:r>
              <a:rPr lang="cs-CZ" dirty="0" smtClean="0"/>
              <a:t>Status </a:t>
            </a:r>
            <a:r>
              <a:rPr lang="cs-CZ" dirty="0" smtClean="0"/>
              <a:t>autority-již se nepoužívá</a:t>
            </a:r>
            <a:endParaRPr lang="cs-CZ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950 0 $a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definitivní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Autor je identifikován datem, citací nebo údajem v biografické poznámce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950 0 $a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prozatímní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Nejsou vyplněna pole, která by autora jednoznačně definovala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908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definitivní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Autor je identifikován datem, citací nebo údajem v biografické poznámce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908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prozatímní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Nejsou vyplněna pole, která by autora jednoznačně definovala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autority Jméno/Název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Analytický </a:t>
            </a:r>
            <a:r>
              <a:rPr lang="cs-CZ" dirty="0" smtClean="0"/>
              <a:t>rozpis</a:t>
            </a:r>
          </a:p>
          <a:p>
            <a:r>
              <a:rPr lang="cs-CZ" dirty="0" smtClean="0"/>
              <a:t>Více děl jednoho autora</a:t>
            </a:r>
          </a:p>
          <a:p>
            <a:r>
              <a:rPr lang="cs-CZ" dirty="0" smtClean="0"/>
              <a:t>Více děl více autorů</a:t>
            </a:r>
            <a:endParaRPr lang="cs-CZ" dirty="0" smtClean="0"/>
          </a:p>
          <a:p>
            <a:r>
              <a:rPr lang="cs-CZ" dirty="0" smtClean="0"/>
              <a:t>Edice</a:t>
            </a:r>
          </a:p>
          <a:p>
            <a:r>
              <a:rPr lang="cs-CZ" dirty="0" smtClean="0"/>
              <a:t>Věcný popis</a:t>
            </a:r>
          </a:p>
          <a:p>
            <a:r>
              <a:rPr lang="cs-CZ" dirty="0" smtClean="0"/>
              <a:t>Použít pouze údaje ze záhlaví + $t Název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Němcová, Božena, 1820-1862. Babička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Bajaja</a:t>
            </a:r>
            <a:r>
              <a:rPr lang="cs-CZ" dirty="0" smtClean="0">
                <a:solidFill>
                  <a:srgbClr val="0070C0"/>
                </a:solidFill>
              </a:rPr>
              <a:t>, Antonín, 1942- Zvlčení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smtClean="0"/>
              <a:t>1198 Region $c kód regionality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rg –</a:t>
            </a:r>
            <a:r>
              <a:rPr lang="cs-CZ" smtClean="0"/>
              <a:t>Zlínsko-geografické hledisko</a:t>
            </a:r>
            <a:endParaRPr 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zg </a:t>
            </a:r>
            <a:r>
              <a:rPr lang="cs-CZ" smtClean="0"/>
              <a:t>– Zlínský kraj-geografické hledisko</a:t>
            </a:r>
            <a:endParaRPr 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rv </a:t>
            </a:r>
            <a:r>
              <a:rPr lang="cs-CZ" smtClean="0"/>
              <a:t>– Zlínsko-věcné hledisko</a:t>
            </a:r>
            <a:endParaRPr 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zv </a:t>
            </a:r>
            <a:r>
              <a:rPr lang="cs-CZ" smtClean="0"/>
              <a:t>– Zlínský kraj-věcné hledisko</a:t>
            </a: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smtClean="0"/>
              <a:t>1382R! Kód autority pro publikování $a Kód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nedefinováno = není region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b="1" smtClean="0"/>
              <a:t>aok</a:t>
            </a:r>
            <a:r>
              <a:rPr lang="cs-CZ" smtClean="0"/>
              <a:t> = literární průvodce okres Zlín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b="1" smtClean="0"/>
              <a:t>azk</a:t>
            </a:r>
            <a:r>
              <a:rPr lang="cs-CZ" smtClean="0"/>
              <a:t> = literární průvodce Zlínský kraj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b="1" smtClean="0"/>
              <a:t>km</a:t>
            </a:r>
            <a:r>
              <a:rPr lang="cs-CZ" smtClean="0"/>
              <a:t>  = kalendárium městské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b="1" smtClean="0"/>
              <a:t>kr</a:t>
            </a:r>
            <a:r>
              <a:rPr lang="cs-CZ" smtClean="0"/>
              <a:t>   =  kalendárium okresní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b="1" smtClean="0"/>
              <a:t>kz</a:t>
            </a:r>
            <a:r>
              <a:rPr lang="cs-CZ" smtClean="0"/>
              <a:t>   =  kalendárium krajské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smtClean="0"/>
              <a:t>1307R! Místa, stát, období působení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$d Období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$m Místo, stát</a:t>
            </a:r>
          </a:p>
          <a:p>
            <a:pPr eaLnBrk="1" hangingPunct="1"/>
            <a:r>
              <a:rPr lang="cs-CZ" b="1" smtClean="0"/>
              <a:t>1308R! Instituce působnosti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$d Období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 $m Místo, stát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	$n Instituce - název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LDR - Návěští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24 znakových pozic (00-23)</a:t>
            </a:r>
          </a:p>
          <a:p>
            <a:pPr eaLnBrk="1" hangingPunct="1"/>
            <a:r>
              <a:rPr lang="cs-CZ" dirty="0" smtClean="0"/>
              <a:t>Pozice 05 	</a:t>
            </a:r>
          </a:p>
          <a:p>
            <a:pPr eaLnBrk="1" hangingPunct="1"/>
            <a:r>
              <a:rPr lang="cs-CZ" b="1" dirty="0" smtClean="0">
                <a:solidFill>
                  <a:srgbClr val="0070C0"/>
                </a:solidFill>
              </a:rPr>
              <a:t>n nový záznam</a:t>
            </a:r>
            <a:r>
              <a:rPr lang="cs-CZ" dirty="0" smtClean="0">
                <a:solidFill>
                  <a:schemeClr val="hlink"/>
                </a:solidFill>
              </a:rPr>
              <a:t>	</a:t>
            </a:r>
          </a:p>
          <a:p>
            <a:pPr eaLnBrk="1" hangingPunct="1"/>
            <a:r>
              <a:rPr lang="cs-CZ" dirty="0" smtClean="0"/>
              <a:t>c opravený záznam</a:t>
            </a:r>
          </a:p>
          <a:p>
            <a:pPr eaLnBrk="1" hangingPunct="1"/>
            <a:r>
              <a:rPr lang="cs-CZ" dirty="0" smtClean="0"/>
              <a:t>d zrušený záznam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73050" lvl="8" indent="-27305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24 znakových pozic (00-23)</a:t>
            </a:r>
            <a:endParaRPr lang="cs-CZ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Pozice 05 	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>
                <a:solidFill>
                  <a:schemeClr val="hlink"/>
                </a:solidFill>
              </a:rPr>
              <a:t>n nový záznam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c opravený záznam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d zrušený záznam</a:t>
            </a:r>
          </a:p>
          <a:p>
            <a:pPr>
              <a:buFont typeface="Wingdings" pitchFamily="2" charset="2"/>
              <a:buChar char="q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1309R! Oblasti působení $o Obory</a:t>
            </a:r>
          </a:p>
          <a:p>
            <a:pPr eaLnBrk="1" hangingPunct="1">
              <a:defRPr/>
            </a:pPr>
            <a:r>
              <a:rPr lang="cs-CZ" dirty="0" smtClean="0"/>
              <a:t>Vkládá se název profese osoby: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0070C0"/>
                </a:solidFill>
              </a:rPr>
              <a:t>národopisný pracovník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	spisovatel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	vysokoškolský pedagog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	herečka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1330R! $a Narození – datum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1330R! $a </a:t>
            </a:r>
            <a:r>
              <a:rPr lang="cs-CZ" b="1" dirty="0" smtClean="0">
                <a:solidFill>
                  <a:srgbClr val="0070C0"/>
                </a:solidFill>
              </a:rPr>
              <a:t>01.01.1900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1331R! $a Rok výročí narození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1331R! $a </a:t>
            </a:r>
            <a:r>
              <a:rPr lang="cs-CZ" b="1" dirty="0" smtClean="0">
                <a:solidFill>
                  <a:srgbClr val="0070C0"/>
                </a:solidFill>
              </a:rPr>
              <a:t>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1340R! $a Narození – místo, stát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1340R! $a </a:t>
            </a:r>
            <a:r>
              <a:rPr lang="cs-CZ" b="1" dirty="0" smtClean="0">
                <a:solidFill>
                  <a:srgbClr val="0070C0"/>
                </a:solidFill>
              </a:rPr>
              <a:t>Zlín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1350R! $a Úmrtí – datum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1351R! $a Rok výročí úmrtí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1360R! $a Úmrtí – místo, stát</a:t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smtClean="0"/>
              <a:t>1380R! Řadící údaj $a </a:t>
            </a:r>
            <a:r>
              <a:rPr lang="cs-CZ" smtClean="0"/>
              <a:t>Přednost den narození před úmrtím</a:t>
            </a:r>
          </a:p>
          <a:p>
            <a:pPr eaLnBrk="1" hangingPunct="1"/>
            <a:r>
              <a:rPr lang="cs-CZ" b="1" smtClean="0"/>
              <a:t>1371R! Anotace</a:t>
            </a:r>
          </a:p>
          <a:p>
            <a:pPr eaLnBrk="1" hangingPunct="1"/>
            <a:r>
              <a:rPr lang="cs-CZ" b="1" smtClean="0"/>
              <a:t>1361R! Anotace pro kalendárium</a:t>
            </a:r>
          </a:p>
          <a:p>
            <a:pPr eaLnBrk="1" hangingPunct="1"/>
            <a:r>
              <a:rPr lang="cs-CZ" b="1" smtClean="0"/>
              <a:t>1362R! $ aCitace informačního zdroje</a:t>
            </a:r>
          </a:p>
          <a:p>
            <a:pPr eaLnBrk="1" hangingPunct="1"/>
            <a:r>
              <a:rPr lang="cs-CZ" b="1" smtClean="0"/>
              <a:t>1190 Kartotéka $a Dostupnost $b Zpřesnění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pole: Marie Baťová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Region  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rg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Zlínsko-geografické hled.;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zg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Zl.kraj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- geografické hled.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Místo,stát,období působení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1912-1946  Zlín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Narození - datum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22.04.1893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Rok výročí narození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Narození - místo, stát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Vídeň (Rakousko)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Úmrtí - datum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27.02.1954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t-BR" b="1" dirty="0" smtClean="0"/>
              <a:t> R! Rok výročí úmrtí   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 R! </a:t>
            </a:r>
            <a:r>
              <a:rPr lang="en-US" b="1" dirty="0" err="1" smtClean="0"/>
              <a:t>Úmrtí</a:t>
            </a:r>
            <a:r>
              <a:rPr lang="en-US" b="1" dirty="0" smtClean="0"/>
              <a:t> - </a:t>
            </a:r>
            <a:r>
              <a:rPr lang="en-US" b="1" dirty="0" err="1" smtClean="0"/>
              <a:t>místo</a:t>
            </a:r>
            <a:r>
              <a:rPr lang="en-US" b="1" dirty="0" smtClean="0"/>
              <a:t>, </a:t>
            </a:r>
            <a:r>
              <a:rPr lang="en-US" b="1" dirty="0" err="1" smtClean="0"/>
              <a:t>stát</a:t>
            </a:r>
            <a:r>
              <a:rPr lang="en-US" b="1" dirty="0" smtClean="0"/>
              <a:t>   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 York (USA)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Anotace pro kalendárium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Manželka Tomáše Bati. Po znárodnění Baťových závodů vycestovala v roce 1946 do Kanady. V roce 1993 byly její ostatky uloženy do hrobu Tomáše Bati na Lesním hřbitově ve Zlíně.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Zdroj  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Podřevnicko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Kronika okresu Zlín 3-4/1999 s,59;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Ivanov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: Sága o životě a smrti Jana Bati a jeho bratra Tomáše.;  Nečasová,K.: Historie zlínských hřbitovů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Anotace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Manželka Tomáše Bati. Po znárodnění Baťových závodů vycestovala v roce 1946 do Kanady. V roce 1993 byly její ostatky uloženy do hrobu Tomáše Bati na Lesním hřbitově ve Zlíně.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Kód autority pro publikace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km kalendárium městské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Regionální pole:Antonín </a:t>
            </a:r>
            <a:r>
              <a:rPr lang="cs-CZ" dirty="0" err="1" smtClean="0"/>
              <a:t>Bajaja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Region  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rg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Zlínsko-geografické hled.;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rv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Zlínsko -   věcné hled.;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zg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Zl.kraj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- geografické hled.;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zv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Zl.kraj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- věcné hled.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Místo,stát,období působení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Zlín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t-BR" b="1" dirty="0" smtClean="0"/>
              <a:t> R! Oblasti působení   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spisovatel;  básník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Narození - datum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30.05.1942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Rok výročí narození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t-BR" b="1" dirty="0" smtClean="0"/>
              <a:t> R! Narození - místo, stát   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Zlín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Anotace pro kalendárium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Zdroj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Zlínský deník, 4.02.2011;  Zlínský deník, 10.6.2011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Anotace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cs-CZ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 R! Kód autority pro publikace  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aok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literární průvodce - okres  km kalendárium městské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kr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kalendárium okresní; 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azk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literární průvodce - kraj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Doporučené zdroje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Luffer, J.: Metodika tvorby a kontroly jmenných autorit ve formátu Marc21</a:t>
            </a:r>
          </a:p>
          <a:p>
            <a:pPr eaLnBrk="1" hangingPunct="1"/>
            <a:r>
              <a:rPr lang="cs-CZ" smtClean="0"/>
              <a:t>Marc21 : formát pro autority</a:t>
            </a:r>
          </a:p>
          <a:p>
            <a:pPr eaLnBrk="1" hangingPunct="1"/>
            <a:r>
              <a:rPr lang="cs-CZ" smtClean="0"/>
              <a:t>Balíková,M., Kubalová,H., Svobodová,J.: Katalogizace ve formátu Marc21</a:t>
            </a:r>
          </a:p>
          <a:p>
            <a:pPr eaLnBrk="1" hangingPunct="1"/>
            <a:r>
              <a:rPr lang="cs-CZ" smtClean="0"/>
              <a:t>Portál Autority: </a:t>
            </a:r>
            <a:r>
              <a:rPr lang="cs-CZ" smtClean="0">
                <a:hlinkClick r:id="rId2"/>
              </a:rPr>
              <a:t>http://autority.nkp.cz/</a:t>
            </a:r>
            <a:endParaRPr lang="cs-CZ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Portál Autority: </a:t>
            </a:r>
            <a:r>
              <a:rPr lang="cs-CZ" smtClean="0">
                <a:hlinkClick r:id="rId2"/>
              </a:rPr>
              <a:t>http://autority.nkp.cz/</a:t>
            </a:r>
            <a:endParaRPr lang="cs-CZ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UNIMARC/Autority : univerzální formát pro autority. 1. čes. vyd. Praha : Národní knihovna České republiky, 1995. ISBN 80-7050-206-1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mtClean="0"/>
              <a:t>Děkuji za pozornost</a:t>
            </a:r>
          </a:p>
          <a:p>
            <a:pPr eaLnBrk="1" hangingPunct="1"/>
            <a:r>
              <a:rPr lang="cs-CZ" smtClean="0"/>
              <a:t>Hana Vašková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Kódové </a:t>
            </a:r>
            <a:r>
              <a:rPr lang="cs-CZ" dirty="0" smtClean="0"/>
              <a:t>údaje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001 – Kontrolní číslo (NO)</a:t>
            </a:r>
          </a:p>
          <a:p>
            <a:pPr eaLnBrk="1" hangingPunct="1"/>
            <a:r>
              <a:rPr lang="cs-CZ" smtClean="0"/>
              <a:t>Číslo národní autority, mělo by odpovídat číslu v podpoli $7</a:t>
            </a:r>
          </a:p>
          <a:p>
            <a:pPr eaLnBrk="1" hangingPunct="1"/>
            <a:r>
              <a:rPr lang="cs-CZ" smtClean="0"/>
              <a:t>001   jx20050531007</a:t>
            </a:r>
          </a:p>
          <a:p>
            <a:pPr eaLnBrk="1" hangingPunct="1"/>
            <a:r>
              <a:rPr lang="cs-CZ" smtClean="0"/>
              <a:t>001   kpw222222</a:t>
            </a:r>
          </a:p>
          <a:p>
            <a:pPr eaLnBrk="1" hangingPunct="1"/>
            <a:r>
              <a:rPr lang="cs-CZ" smtClean="0"/>
              <a:t>001   xx33333333</a:t>
            </a:r>
          </a:p>
        </p:txBody>
      </p:sp>
      <p:sp>
        <p:nvSpPr>
          <p:cNvPr id="11268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smtClean="0"/>
              <a:t>001 – Identifikační číslo záznamu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Číslo národní autority, mělo by odpovídat číslu v podpoli $7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001   jx20050531007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001   kpw222222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001   xx33333333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Kódové </a:t>
            </a:r>
            <a:r>
              <a:rPr lang="cs-CZ" dirty="0" smtClean="0"/>
              <a:t>údaje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003 Identifikátor kontrolního čísla (NO)</a:t>
            </a:r>
          </a:p>
          <a:p>
            <a:pPr eaLnBrk="1" hangingPunct="1"/>
            <a:r>
              <a:rPr lang="cs-CZ" smtClean="0"/>
              <a:t>003 CZ-PrNk</a:t>
            </a:r>
          </a:p>
          <a:p>
            <a:pPr eaLnBrk="1" hangingPunct="1"/>
            <a:r>
              <a:rPr lang="cs-CZ" smtClean="0"/>
              <a:t>003 CZ-ZIKKF</a:t>
            </a:r>
          </a:p>
          <a:p>
            <a:pPr eaLnBrk="1" hangingPunct="1"/>
            <a:r>
              <a:rPr lang="cs-CZ" smtClean="0"/>
              <a:t>Kód je přidělen z MARC Code List for Organizations, který spravuje LC </a:t>
            </a:r>
          </a:p>
          <a:p>
            <a:pPr eaLnBrk="1" hangingPunct="1"/>
            <a:r>
              <a:rPr lang="cs-CZ" u="sng" smtClean="0"/>
              <a:t>http://www.loc.gov/marc/organizations/orgshome.html</a:t>
            </a:r>
            <a:r>
              <a:rPr lang="cs-CZ" u="sng" smtClean="0">
                <a:cs typeface="Tahoma" pitchFamily="34" charset="0"/>
              </a:rPr>
              <a:t>#</a:t>
            </a:r>
            <a:r>
              <a:rPr lang="cs-CZ" u="sng" smtClean="0"/>
              <a:t>requests</a:t>
            </a:r>
          </a:p>
        </p:txBody>
      </p:sp>
      <p:sp>
        <p:nvSpPr>
          <p:cNvPr id="1229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b="1" smtClean="0"/>
              <a:t>003 v UNIMARC nedefinováno</a:t>
            </a:r>
            <a:endParaRPr lang="cs-CZ" u="sng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Kódové </a:t>
            </a:r>
            <a:r>
              <a:rPr lang="cs-CZ" dirty="0" smtClean="0"/>
              <a:t>údaje</a:t>
            </a:r>
            <a:endParaRPr 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smtClean="0"/>
              <a:t>005 Datum posledního zpracování</a:t>
            </a:r>
          </a:p>
          <a:p>
            <a:pPr eaLnBrk="1" hangingPunct="1"/>
            <a:r>
              <a:rPr lang="cs-CZ" smtClean="0"/>
              <a:t>005 20071015094249.0</a:t>
            </a:r>
          </a:p>
          <a:p>
            <a:pPr eaLnBrk="1" hangingPunct="1"/>
            <a:r>
              <a:rPr lang="cs-CZ" smtClean="0"/>
              <a:t>Přiděluje systém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Kódové </a:t>
            </a:r>
            <a:r>
              <a:rPr lang="cs-CZ" dirty="0" smtClean="0"/>
              <a:t>údaje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008 Údaje pevné délky</a:t>
            </a:r>
          </a:p>
          <a:p>
            <a:pPr eaLnBrk="1" hangingPunct="1"/>
            <a:r>
              <a:rPr lang="cs-CZ" smtClean="0"/>
              <a:t>40 znakových pozic (00-39)</a:t>
            </a:r>
          </a:p>
          <a:p>
            <a:pPr eaLnBrk="1" hangingPunct="1"/>
            <a:r>
              <a:rPr lang="cs-CZ" smtClean="0"/>
              <a:t>Generuje systém</a:t>
            </a:r>
          </a:p>
        </p:txBody>
      </p:sp>
      <p:sp>
        <p:nvSpPr>
          <p:cNvPr id="14340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smtClean="0"/>
              <a:t>100 Všeobecná data zpracování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100 20000622aczey0102 ba</a:t>
            </a:r>
            <a:endParaRPr lang="cs-CZ" b="1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23 znakových pozic (00-24)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Generuje systém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Kódové </a:t>
            </a:r>
            <a:r>
              <a:rPr lang="cs-CZ" dirty="0" smtClean="0"/>
              <a:t>údaje</a:t>
            </a:r>
            <a:endParaRPr 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040 Zdroj katalogizace (NO</a:t>
            </a:r>
            <a:r>
              <a:rPr lang="cs-CZ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cs typeface="Tahoma" pitchFamily="34" charset="0"/>
              </a:rPr>
              <a:t>		$</a:t>
            </a:r>
            <a:r>
              <a:rPr lang="cs-CZ" dirty="0" smtClean="0"/>
              <a:t>a Sigla knihovny – vytvoření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</a:t>
            </a:r>
            <a:r>
              <a:rPr lang="cs-CZ" dirty="0" smtClean="0">
                <a:cs typeface="Tahoma" pitchFamily="34" charset="0"/>
              </a:rPr>
              <a:t>$</a:t>
            </a:r>
            <a:r>
              <a:rPr lang="cs-CZ" dirty="0" smtClean="0"/>
              <a:t>b jazyk katalogizace – </a:t>
            </a:r>
            <a:r>
              <a:rPr lang="cs-CZ" b="1" dirty="0" err="1" smtClean="0">
                <a:solidFill>
                  <a:srgbClr val="0070C0"/>
                </a:solidFill>
              </a:rPr>
              <a:t>cze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</a:t>
            </a:r>
            <a:r>
              <a:rPr lang="cs-CZ" dirty="0" smtClean="0">
                <a:cs typeface="Tahoma" pitchFamily="34" charset="0"/>
              </a:rPr>
              <a:t>$</a:t>
            </a:r>
            <a:r>
              <a:rPr lang="cs-CZ" dirty="0" smtClean="0"/>
              <a:t>d Sigla knihovny – oprava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040 </a:t>
            </a:r>
            <a:r>
              <a:rPr lang="cs-CZ" dirty="0" smtClean="0">
                <a:cs typeface="Tahoma" pitchFamily="34" charset="0"/>
              </a:rPr>
              <a:t>$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70C0"/>
                </a:solidFill>
              </a:rPr>
              <a:t>ZLG001 $b </a:t>
            </a:r>
            <a:r>
              <a:rPr lang="cs-CZ" b="1" dirty="0" err="1" smtClean="0">
                <a:solidFill>
                  <a:srgbClr val="0070C0"/>
                </a:solidFill>
              </a:rPr>
              <a:t>cze</a:t>
            </a:r>
            <a:r>
              <a:rPr lang="cs-CZ" b="1" dirty="0" smtClean="0">
                <a:solidFill>
                  <a:srgbClr val="0070C0"/>
                </a:solidFill>
              </a:rPr>
              <a:t> $d ABA001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/>
              <a:t>	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2000" b="1" dirty="0" smtClean="0"/>
              <a:t>801 Zdroj původní katalogizace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b="1" dirty="0" smtClean="0"/>
              <a:t> 2. </a:t>
            </a:r>
            <a:r>
              <a:rPr lang="cs-CZ" sz="2000" b="1" dirty="0" err="1" smtClean="0"/>
              <a:t>indik</a:t>
            </a:r>
            <a:r>
              <a:rPr lang="cs-CZ" sz="2000" b="1" dirty="0" smtClean="0"/>
              <a:t>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b="1" dirty="0" smtClean="0"/>
              <a:t>	 </a:t>
            </a:r>
            <a:r>
              <a:rPr lang="cs-CZ" sz="2000" dirty="0" smtClean="0"/>
              <a:t>0 = Původní katalogizační agentura </a:t>
            </a:r>
            <a:r>
              <a:rPr lang="cs-CZ" sz="2000" i="1" dirty="0" smtClean="0"/>
              <a:t>(založení záznamu)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	1 = Transkribující agentura </a:t>
            </a:r>
            <a:r>
              <a:rPr lang="cs-CZ" sz="2000" i="1" dirty="0" smtClean="0"/>
              <a:t>(převedení do strojové podoby)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	2 = Modifikující agentura </a:t>
            </a:r>
            <a:r>
              <a:rPr lang="cs-CZ" sz="2000" i="1" dirty="0" smtClean="0"/>
              <a:t>(opravení či doplnění záznamu)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	3 = Vydávající agentura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Kódové údaje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6388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>
                <a:cs typeface="Tahoma" pitchFamily="34" charset="0"/>
              </a:rPr>
              <a:t>801 0	$</a:t>
            </a:r>
            <a:r>
              <a:rPr lang="cs-CZ" sz="2000" dirty="0" smtClean="0"/>
              <a:t>a Země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	</a:t>
            </a:r>
            <a:r>
              <a:rPr lang="cs-CZ" sz="2000" dirty="0" smtClean="0">
                <a:cs typeface="Tahoma" pitchFamily="34" charset="0"/>
              </a:rPr>
              <a:t>$</a:t>
            </a:r>
            <a:r>
              <a:rPr lang="cs-CZ" sz="2000" dirty="0" smtClean="0"/>
              <a:t>b Agentura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	</a:t>
            </a:r>
            <a:r>
              <a:rPr lang="cs-CZ" sz="2000" dirty="0" smtClean="0">
                <a:cs typeface="Tahoma" pitchFamily="34" charset="0"/>
              </a:rPr>
              <a:t>$</a:t>
            </a:r>
            <a:r>
              <a:rPr lang="cs-CZ" sz="2000" dirty="0" smtClean="0"/>
              <a:t>d Datum poslední transakce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hlink"/>
                </a:solidFill>
              </a:rPr>
              <a:t>801 0 $a CZ $bBOA001 $20110802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hlink"/>
                </a:solidFill>
              </a:rPr>
              <a:t>801 2 $a CZ $b ABA001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b="1" dirty="0" smtClean="0"/>
              <a:t>150 Pole kódovaných dat pro jména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$a Typ vládní agentury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b="1" dirty="0" smtClean="0"/>
              <a:t>152 Pravidla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000" dirty="0" smtClean="0"/>
              <a:t>$a Katalogizační pravidla (NO)</a:t>
            </a:r>
            <a:endParaRPr lang="cs-CZ" sz="2000" dirty="0" smtClean="0">
              <a:solidFill>
                <a:schemeClr val="hlink"/>
              </a:solidFill>
            </a:endParaRPr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317</TotalTime>
  <Words>1440</Words>
  <Application>Microsoft Office PowerPoint</Application>
  <PresentationFormat>Předvádění na obrazovce (4:3)</PresentationFormat>
  <Paragraphs>312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Arkýř</vt:lpstr>
      <vt:lpstr>Autorita Jméno osoby – MARC21 UNIMARC</vt:lpstr>
      <vt:lpstr>Co je jmenná autorita?</vt:lpstr>
      <vt:lpstr>LDR - Návěští</vt:lpstr>
      <vt:lpstr>Kódové údaje</vt:lpstr>
      <vt:lpstr>Kódové údaje</vt:lpstr>
      <vt:lpstr>Kódové údaje</vt:lpstr>
      <vt:lpstr>Kódové údaje</vt:lpstr>
      <vt:lpstr>Kódové údaje</vt:lpstr>
      <vt:lpstr>Kódové údaje</vt:lpstr>
      <vt:lpstr>Záhlaví</vt:lpstr>
      <vt:lpstr>Podpole záhlaví</vt:lpstr>
      <vt:lpstr>Podpole záhlaví</vt:lpstr>
      <vt:lpstr>Podpole záhlaví</vt:lpstr>
      <vt:lpstr>Podpole záhlaví</vt:lpstr>
      <vt:lpstr>400 Směrování odkazu viz.</vt:lpstr>
      <vt:lpstr>500 Směrování odkazu viz též</vt:lpstr>
      <vt:lpstr>Poznámka k odkazu viz. též</vt:lpstr>
      <vt:lpstr>670 Zdroj nalezených informací</vt:lpstr>
      <vt:lpstr>Citace</vt:lpstr>
      <vt:lpstr>678 Biografické údaje</vt:lpstr>
      <vt:lpstr>856 Elektronické umístění</vt:lpstr>
      <vt:lpstr>900 Verifikace</vt:lpstr>
      <vt:lpstr>906 Údaje o zpracování</vt:lpstr>
      <vt:lpstr>909 Provenience</vt:lpstr>
      <vt:lpstr>950 Status autority-již se nepoužívá</vt:lpstr>
      <vt:lpstr>Typ autority Jméno/Název</vt:lpstr>
      <vt:lpstr>Regionální pole</vt:lpstr>
      <vt:lpstr>Regionální pole</vt:lpstr>
      <vt:lpstr>Regionální pole</vt:lpstr>
      <vt:lpstr>Regionální pole</vt:lpstr>
      <vt:lpstr>Regionální pole</vt:lpstr>
      <vt:lpstr>Regionální pole</vt:lpstr>
      <vt:lpstr>Regionální pole: Marie Baťová</vt:lpstr>
      <vt:lpstr>Regionální pole:Antonín Bajaja</vt:lpstr>
      <vt:lpstr>Doporučené zdroje</vt:lpstr>
      <vt:lpstr>Konec</vt:lpstr>
    </vt:vector>
  </TitlesOfParts>
  <Company>KFBZ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Marc21</dc:title>
  <dc:creator>vaskovA</dc:creator>
  <cp:lastModifiedBy>Hana</cp:lastModifiedBy>
  <cp:revision>36</cp:revision>
  <cp:lastPrinted>1601-01-01T00:00:00Z</cp:lastPrinted>
  <dcterms:created xsi:type="dcterms:W3CDTF">2007-10-15T06:45:03Z</dcterms:created>
  <dcterms:modified xsi:type="dcterms:W3CDTF">2014-11-10T20:30:55Z</dcterms:modified>
</cp:coreProperties>
</file>