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5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242313E-DA68-4265-A9E8-B8DB1FDF3999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B692BB4-306D-467C-8DD5-C84634998E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313E-DA68-4265-A9E8-B8DB1FDF3999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92BB4-306D-467C-8DD5-C84634998E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313E-DA68-4265-A9E8-B8DB1FDF3999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92BB4-306D-467C-8DD5-C84634998E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242313E-DA68-4265-A9E8-B8DB1FDF3999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B692BB4-306D-467C-8DD5-C84634998E7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242313E-DA68-4265-A9E8-B8DB1FDF3999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B692BB4-306D-467C-8DD5-C84634998E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313E-DA68-4265-A9E8-B8DB1FDF3999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92BB4-306D-467C-8DD5-C84634998E7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313E-DA68-4265-A9E8-B8DB1FDF3999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92BB4-306D-467C-8DD5-C84634998E7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242313E-DA68-4265-A9E8-B8DB1FDF3999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692BB4-306D-467C-8DD5-C84634998E7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313E-DA68-4265-A9E8-B8DB1FDF3999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92BB4-306D-467C-8DD5-C84634998E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242313E-DA68-4265-A9E8-B8DB1FDF3999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B692BB4-306D-467C-8DD5-C84634998E7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242313E-DA68-4265-A9E8-B8DB1FDF3999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692BB4-306D-467C-8DD5-C84634998E7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242313E-DA68-4265-A9E8-B8DB1FDF3999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B692BB4-306D-467C-8DD5-C84634998E7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3. RDA Autorizované vstupní prvky = záhlaví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Školení MK 2015</a:t>
            </a:r>
            <a:endParaRPr lang="cs-CZ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Korporace – kód role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dirty="0" smtClean="0"/>
              <a:t>u korporací jsme dosud nepoužívali</a:t>
            </a:r>
          </a:p>
          <a:p>
            <a:r>
              <a:rPr lang="cs-CZ" altLang="cs-CZ" dirty="0" smtClean="0">
                <a:solidFill>
                  <a:schemeClr val="tx2">
                    <a:lumMod val="75000"/>
                  </a:schemeClr>
                </a:solidFill>
              </a:rPr>
              <a:t>$4 - kód role</a:t>
            </a:r>
          </a:p>
          <a:p>
            <a:r>
              <a:rPr lang="cs-CZ" altLang="cs-CZ" dirty="0" smtClean="0"/>
              <a:t>není součástí minimálního ani doporučeného záznamu</a:t>
            </a:r>
          </a:p>
          <a:p>
            <a:r>
              <a:rPr lang="cs-CZ" altLang="cs-CZ" dirty="0" smtClean="0"/>
              <a:t>doporučuje se</a:t>
            </a:r>
          </a:p>
          <a:p>
            <a:r>
              <a:rPr lang="cs-CZ" altLang="cs-CZ" dirty="0" smtClean="0"/>
              <a:t>(do budoucna se počítá s použitím slovního výrazu v </a:t>
            </a:r>
            <a:r>
              <a:rPr lang="cs-CZ" altLang="cs-CZ" dirty="0" err="1" smtClean="0"/>
              <a:t>podpoli</a:t>
            </a:r>
            <a:r>
              <a:rPr lang="cs-CZ" altLang="cs-CZ" dirty="0" smtClean="0"/>
              <a:t> $e)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Preferovaný (unifikovaný) </a:t>
            </a:r>
            <a:r>
              <a:rPr lang="cs-CZ" dirty="0" smtClean="0"/>
              <a:t>název</a:t>
            </a:r>
            <a:br>
              <a:rPr lang="cs-CZ" dirty="0" smtClean="0"/>
            </a:br>
            <a:r>
              <a:rPr lang="cs-CZ" dirty="0" smtClean="0"/>
              <a:t>nepovinné pro minimální záznam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cs-CZ" dirty="0" smtClean="0"/>
              <a:t>V RDA má větší význam než v AACR2R.</a:t>
            </a:r>
          </a:p>
          <a:p>
            <a:endParaRPr lang="cs-CZ" dirty="0" smtClean="0"/>
          </a:p>
          <a:p>
            <a:r>
              <a:rPr lang="cs-CZ" dirty="0" smtClean="0"/>
              <a:t>Není vždy nutné, aby na název existoval i autoritní záznam s číslem národní autority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Preferovaný (unifikovaný) název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Do pole 765 zapisujeme název originálu pouze v těchto případech</a:t>
            </a:r>
            <a:r>
              <a:rPr lang="cs-CZ" dirty="0" smtClean="0"/>
              <a:t>:</a:t>
            </a:r>
          </a:p>
          <a:p>
            <a:r>
              <a:rPr lang="cs-CZ" dirty="0" smtClean="0"/>
              <a:t>Název originálu se liší od stanoveného unifikovaného názvu</a:t>
            </a:r>
          </a:p>
          <a:p>
            <a:r>
              <a:rPr lang="cs-CZ" dirty="0" smtClean="0"/>
              <a:t> Dílo bylo přeloženo z jiného jazyka než je originál</a:t>
            </a:r>
          </a:p>
          <a:p>
            <a:r>
              <a:rPr lang="cs-CZ" dirty="0" smtClean="0"/>
              <a:t> Informace o názvu originálu není důvěryhodná a není snadno ověřitelná</a:t>
            </a:r>
          </a:p>
          <a:p>
            <a:r>
              <a:rPr lang="cs-CZ" dirty="0" smtClean="0"/>
              <a:t>U překladů se zásadně dává přednost zápisu názvu originálu do polí </a:t>
            </a:r>
            <a:r>
              <a:rPr lang="cs-CZ" dirty="0" smtClean="0">
                <a:solidFill>
                  <a:srgbClr val="FF0000"/>
                </a:solidFill>
              </a:rPr>
              <a:t>130/240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latin typeface="Century s"/>
              </a:rPr>
              <a:t>Zápis </a:t>
            </a:r>
            <a:r>
              <a:rPr lang="vi-VN" dirty="0" smtClean="0">
                <a:latin typeface="Century s"/>
              </a:rPr>
              <a:t>unifikovaného názvu (dílo mající tvůrce/hlavního autora)</a:t>
            </a:r>
          </a:p>
          <a:p>
            <a:endParaRPr lang="vi-VN" dirty="0" smtClean="0">
              <a:latin typeface="Century s"/>
            </a:endParaRPr>
          </a:p>
          <a:p>
            <a:r>
              <a:rPr lang="vi-VN" dirty="0" smtClean="0">
                <a:latin typeface="Century s"/>
              </a:rPr>
              <a:t>100</a:t>
            </a:r>
            <a:r>
              <a:rPr lang="cs-CZ" dirty="0" smtClean="0">
                <a:latin typeface="Century s"/>
              </a:rPr>
              <a:t> </a:t>
            </a:r>
            <a:r>
              <a:rPr lang="vi-VN" dirty="0" smtClean="0">
                <a:latin typeface="Century s"/>
              </a:rPr>
              <a:t>1</a:t>
            </a:r>
            <a:r>
              <a:rPr lang="cs-CZ" dirty="0" smtClean="0">
                <a:latin typeface="Century s"/>
              </a:rPr>
              <a:t> </a:t>
            </a:r>
            <a:r>
              <a:rPr lang="vi-VN" dirty="0" smtClean="0">
                <a:latin typeface="Century s"/>
              </a:rPr>
              <a:t> $a</a:t>
            </a:r>
            <a:r>
              <a:rPr lang="cs-CZ" dirty="0" smtClean="0">
                <a:latin typeface="Century s"/>
              </a:rPr>
              <a:t> </a:t>
            </a:r>
            <a:r>
              <a:rPr lang="vi-VN" dirty="0" smtClean="0">
                <a:latin typeface="Century s"/>
              </a:rPr>
              <a:t>Shakespeare, William, $d</a:t>
            </a:r>
            <a:r>
              <a:rPr lang="cs-CZ" dirty="0" smtClean="0">
                <a:latin typeface="Century s"/>
              </a:rPr>
              <a:t> </a:t>
            </a:r>
            <a:r>
              <a:rPr lang="vi-VN" dirty="0" smtClean="0">
                <a:latin typeface="Century s"/>
              </a:rPr>
              <a:t>1564-1616 $7jn19981002129</a:t>
            </a:r>
          </a:p>
          <a:p>
            <a:r>
              <a:rPr lang="vi-VN" dirty="0" smtClean="0">
                <a:solidFill>
                  <a:schemeClr val="bg2">
                    <a:lumMod val="50000"/>
                  </a:schemeClr>
                </a:solidFill>
                <a:latin typeface="Century s"/>
              </a:rPr>
              <a:t>240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Century s"/>
              </a:rPr>
              <a:t> </a:t>
            </a:r>
            <a:r>
              <a:rPr lang="vi-VN" dirty="0" smtClean="0">
                <a:solidFill>
                  <a:schemeClr val="bg2">
                    <a:lumMod val="50000"/>
                  </a:schemeClr>
                </a:solidFill>
                <a:latin typeface="Century s"/>
              </a:rPr>
              <a:t>10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Century s"/>
              </a:rPr>
              <a:t> </a:t>
            </a:r>
            <a:r>
              <a:rPr lang="vi-VN" dirty="0" smtClean="0">
                <a:solidFill>
                  <a:schemeClr val="bg2">
                    <a:lumMod val="50000"/>
                  </a:schemeClr>
                </a:solidFill>
                <a:latin typeface="Century s"/>
              </a:rPr>
              <a:t>$a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Century s"/>
              </a:rPr>
              <a:t> </a:t>
            </a:r>
            <a:r>
              <a:rPr lang="vi-VN" dirty="0" smtClean="0">
                <a:solidFill>
                  <a:schemeClr val="bg2">
                    <a:lumMod val="50000"/>
                  </a:schemeClr>
                </a:solidFill>
                <a:latin typeface="Century s"/>
              </a:rPr>
              <a:t>Midsummer night’s dream. $l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Century s"/>
              </a:rPr>
              <a:t> </a:t>
            </a:r>
            <a:r>
              <a:rPr lang="vi-VN" dirty="0" smtClean="0">
                <a:solidFill>
                  <a:schemeClr val="bg2">
                    <a:lumMod val="50000"/>
                  </a:schemeClr>
                </a:solidFill>
                <a:latin typeface="Century s"/>
              </a:rPr>
              <a:t>Španělsky</a:t>
            </a:r>
          </a:p>
          <a:p>
            <a:r>
              <a:rPr lang="vi-VN" dirty="0" smtClean="0">
                <a:latin typeface="Century s"/>
              </a:rPr>
              <a:t>245</a:t>
            </a:r>
            <a:r>
              <a:rPr lang="cs-CZ" dirty="0" smtClean="0">
                <a:latin typeface="Century s"/>
              </a:rPr>
              <a:t> </a:t>
            </a:r>
            <a:r>
              <a:rPr lang="vi-VN" dirty="0" smtClean="0">
                <a:latin typeface="Century s"/>
              </a:rPr>
              <a:t>10</a:t>
            </a:r>
            <a:r>
              <a:rPr lang="cs-CZ" dirty="0" smtClean="0">
                <a:latin typeface="Century s"/>
              </a:rPr>
              <a:t> </a:t>
            </a:r>
            <a:r>
              <a:rPr lang="vi-VN" dirty="0" smtClean="0">
                <a:latin typeface="Century s"/>
              </a:rPr>
              <a:t>$a</a:t>
            </a:r>
            <a:r>
              <a:rPr lang="cs-CZ" dirty="0" smtClean="0">
                <a:latin typeface="Century s"/>
              </a:rPr>
              <a:t> </a:t>
            </a:r>
            <a:r>
              <a:rPr lang="vi-VN" dirty="0" smtClean="0">
                <a:latin typeface="Century s"/>
              </a:rPr>
              <a:t>Sueño de una noche de verano / $c</a:t>
            </a:r>
            <a:r>
              <a:rPr lang="cs-CZ" dirty="0" smtClean="0">
                <a:latin typeface="Century s"/>
              </a:rPr>
              <a:t> </a:t>
            </a:r>
            <a:r>
              <a:rPr lang="vi-VN" dirty="0" smtClean="0">
                <a:latin typeface="Century s"/>
              </a:rPr>
              <a:t>William Shakespeare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Preferovaný (unifikovaný) název - Bible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  <a:defRPr/>
            </a:pPr>
            <a:r>
              <a:rPr lang="cs-CZ" altLang="cs-CZ" dirty="0" smtClean="0"/>
              <a:t>místo zkratek „S.Z,“, „N.Z“ používáme celý výraz</a:t>
            </a:r>
          </a:p>
          <a:p>
            <a:pPr>
              <a:buFont typeface="Courier New" pitchFamily="49" charset="0"/>
              <a:buChar char="o"/>
              <a:defRPr/>
            </a:pPr>
            <a:r>
              <a:rPr lang="cs-CZ" altLang="cs-CZ" dirty="0" smtClean="0"/>
              <a:t>při zápisu jednotlivých částí Starého/Nového zákona se uvádí rovnou jméno příslušné části</a:t>
            </a:r>
          </a:p>
          <a:p>
            <a:pPr>
              <a:buNone/>
              <a:defRPr/>
            </a:pPr>
            <a:endParaRPr lang="cs-CZ" altLang="cs-CZ" dirty="0" smtClean="0"/>
          </a:p>
          <a:p>
            <a:pPr>
              <a:buNone/>
              <a:defRPr/>
            </a:pPr>
            <a:r>
              <a:rPr lang="cs-CZ" altLang="cs-CZ" dirty="0" smtClean="0"/>
              <a:t>Příklady:</a:t>
            </a:r>
          </a:p>
          <a:p>
            <a:pPr>
              <a:buNone/>
              <a:defRPr/>
            </a:pPr>
            <a:r>
              <a:rPr lang="cs-CZ" altLang="cs-CZ" dirty="0" smtClean="0">
                <a:solidFill>
                  <a:schemeClr val="tx2">
                    <a:lumMod val="75000"/>
                  </a:schemeClr>
                </a:solidFill>
              </a:rPr>
              <a:t>$a Bible. $p Starý zákon</a:t>
            </a:r>
          </a:p>
          <a:p>
            <a:pPr>
              <a:buNone/>
              <a:defRPr/>
            </a:pPr>
            <a:r>
              <a:rPr lang="cs-CZ" altLang="cs-CZ" dirty="0" smtClean="0">
                <a:solidFill>
                  <a:schemeClr val="tx2">
                    <a:lumMod val="75000"/>
                  </a:schemeClr>
                </a:solidFill>
              </a:rPr>
              <a:t>$a Bible. $p Daniel</a:t>
            </a:r>
          </a:p>
          <a:p>
            <a:pPr>
              <a:buNone/>
              <a:defRPr/>
            </a:pPr>
            <a:endParaRPr lang="cs-CZ" altLang="cs-CZ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– více děl se společným názvem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100 1# $a Shakespeare, William, $d 1564-1616 		$7 jn19981002129 $4 aut </a:t>
            </a:r>
          </a:p>
          <a:p>
            <a:r>
              <a:rPr lang="cs-CZ" dirty="0" smtClean="0"/>
              <a:t>245 10 $a Dvě komedie / $c William Shakespeare</a:t>
            </a:r>
          </a:p>
          <a:p>
            <a:r>
              <a:rPr lang="cs-CZ" dirty="0" smtClean="0"/>
              <a:t>505 00 $t Jak se vám líbí -- $t Veselé paničky 	windsorské </a:t>
            </a:r>
          </a:p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700 12 $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aShakespeare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, William, $d1564-1616.	$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tAs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you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like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it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. $l Česky</a:t>
            </a:r>
          </a:p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700 12 $a Shakespeare, William, $d1564-1616.	$t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Merry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Wives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Windsor. $l Česky</a:t>
            </a:r>
          </a:p>
          <a:p>
            <a:r>
              <a:rPr lang="cs-CZ" dirty="0" smtClean="0"/>
              <a:t>74002$a Jak se vám líbí</a:t>
            </a:r>
          </a:p>
          <a:p>
            <a:r>
              <a:rPr lang="cs-CZ" dirty="0" smtClean="0"/>
              <a:t>74002$a Veselé paničky windsorské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– Více děl bez společného názvu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1001#$</a:t>
            </a:r>
            <a:r>
              <a:rPr lang="cs-CZ" dirty="0" err="1" smtClean="0"/>
              <a:t>aShakespeare</a:t>
            </a:r>
            <a:r>
              <a:rPr lang="cs-CZ" dirty="0" smtClean="0"/>
              <a:t>, William, $d1564-1616 	</a:t>
            </a:r>
            <a:r>
              <a:rPr lang="cs-CZ" dirty="0" smtClean="0"/>
              <a:t>$</a:t>
            </a:r>
            <a:r>
              <a:rPr lang="cs-CZ" dirty="0" smtClean="0"/>
              <a:t>7 jn19981002129 $4 aut </a:t>
            </a:r>
          </a:p>
          <a:p>
            <a:r>
              <a:rPr lang="cs-CZ" dirty="0" smtClean="0"/>
              <a:t>24510$a Jak se vám líbí ;$b Veselé paničky 	windsorské / $c William Shakespeare</a:t>
            </a:r>
          </a:p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70012$a Shakespeare, William, $d1564-1616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	$</a:t>
            </a: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</a:rPr>
              <a:t>tAs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 	</a:t>
            </a: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</a:rPr>
              <a:t>you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</a:rPr>
              <a:t>like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</a:rPr>
              <a:t>it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. $l Česky</a:t>
            </a:r>
          </a:p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70012$a Shakespeare, William, $d1564-1616.	$</a:t>
            </a: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</a:rPr>
              <a:t>tMerry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</a:rPr>
              <a:t>Wives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 Windsor. $l Česky</a:t>
            </a:r>
          </a:p>
          <a:p>
            <a:r>
              <a:rPr lang="cs-CZ" dirty="0" smtClean="0"/>
              <a:t>74002$a Veselé paničky windsorské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– více děl více autorů bez společného názvu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245 00 $a Kralevic dánský / $c William Shakespeare.  Poslední 	dobrodružství dona Juana / </a:t>
            </a:r>
            <a:r>
              <a:rPr lang="cs-CZ" dirty="0" err="1" smtClean="0"/>
              <a:t>Molière</a:t>
            </a:r>
            <a:endParaRPr lang="cs-CZ" dirty="0" smtClean="0"/>
          </a:p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700 12 $a Shakespeare, William, $d1564-1616.$t Hamlet. $l Česky $7aun2006373422 </a:t>
            </a:r>
          </a:p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700 02 $a </a:t>
            </a: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</a:rPr>
              <a:t>Molière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, $d 1622-1673. $t Dom Juan. $l Česky $7 aun2008458641</a:t>
            </a:r>
          </a:p>
          <a:p>
            <a:r>
              <a:rPr lang="cs-CZ" dirty="0" smtClean="0"/>
              <a:t>740 02 $a Poslední dobrodružství dona Juana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Preferovaný (unifikovaný) název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U záznamu obsahujícího více děl se nevytváří preferovaný/unifikovaný název </a:t>
            </a:r>
            <a:r>
              <a:rPr lang="cs-CZ" smtClean="0"/>
              <a:t>v poli 240</a:t>
            </a:r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Národní interpretace RDA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1. všichni původci uvedení na titulní stránce do pole </a:t>
            </a:r>
            <a:r>
              <a:rPr lang="cs-CZ" dirty="0" smtClean="0">
                <a:solidFill>
                  <a:srgbClr val="FF0000"/>
                </a:solidFill>
              </a:rPr>
              <a:t>245</a:t>
            </a:r>
            <a:r>
              <a:rPr lang="cs-CZ" dirty="0" smtClean="0"/>
              <a:t> a polí </a:t>
            </a:r>
            <a:r>
              <a:rPr lang="cs-CZ" dirty="0" smtClean="0">
                <a:solidFill>
                  <a:srgbClr val="FF0000"/>
                </a:solidFill>
              </a:rPr>
              <a:t>100/700</a:t>
            </a:r>
            <a:r>
              <a:rPr lang="cs-CZ" dirty="0" smtClean="0"/>
              <a:t>; první vždy v poli </a:t>
            </a:r>
            <a:r>
              <a:rPr lang="cs-CZ" dirty="0" smtClean="0">
                <a:solidFill>
                  <a:srgbClr val="FF0000"/>
                </a:solidFill>
              </a:rPr>
              <a:t>100</a:t>
            </a:r>
          </a:p>
          <a:p>
            <a:pPr marL="0" indent="0">
              <a:buNone/>
            </a:pPr>
            <a:r>
              <a:rPr lang="cs-CZ" dirty="0" smtClean="0"/>
              <a:t>2. jsou-li na titulní stránce uvedeni pouze nepřímí původci (např. editor), zapíšeme je do </a:t>
            </a:r>
            <a:r>
              <a:rPr lang="cs-CZ" dirty="0" smtClean="0">
                <a:solidFill>
                  <a:srgbClr val="FF0000"/>
                </a:solidFill>
              </a:rPr>
              <a:t>245</a:t>
            </a:r>
            <a:r>
              <a:rPr lang="cs-CZ" dirty="0" smtClean="0"/>
              <a:t> a </a:t>
            </a:r>
            <a:r>
              <a:rPr lang="cs-CZ" dirty="0" smtClean="0">
                <a:solidFill>
                  <a:srgbClr val="FF0000"/>
                </a:solidFill>
              </a:rPr>
              <a:t>700 </a:t>
            </a:r>
            <a:r>
              <a:rPr lang="cs-CZ" dirty="0" smtClean="0"/>
              <a:t>a přímé autory již nedohledáváme</a:t>
            </a:r>
          </a:p>
          <a:p>
            <a:pPr marL="0" indent="0">
              <a:buNone/>
            </a:pPr>
            <a:r>
              <a:rPr lang="cs-CZ" dirty="0" smtClean="0"/>
              <a:t>3. není-li na titulní stránce uveden žádný údaj o odpovědnosti, dohledáváme přímé původce v dalších pramenech popisu v tomto pořadí: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obálka knihy, hlavička, rub titulní stránky, tiráž</a:t>
            </a:r>
            <a:r>
              <a:rPr lang="cs-CZ" dirty="0" smtClean="0"/>
              <a:t>; pokud v některém prameni údaje najdeme, nehledáme už v dalším v pořadí; zapíšeme je do polí </a:t>
            </a:r>
            <a:r>
              <a:rPr lang="cs-CZ" dirty="0" smtClean="0">
                <a:solidFill>
                  <a:srgbClr val="FF0000"/>
                </a:solidFill>
              </a:rPr>
              <a:t>245</a:t>
            </a:r>
            <a:r>
              <a:rPr lang="cs-CZ" dirty="0" smtClean="0"/>
              <a:t> a </a:t>
            </a:r>
            <a:r>
              <a:rPr lang="cs-CZ" dirty="0" smtClean="0">
                <a:solidFill>
                  <a:srgbClr val="FF0000"/>
                </a:solidFill>
              </a:rPr>
              <a:t>100/700</a:t>
            </a:r>
          </a:p>
          <a:p>
            <a:pPr marL="0" indent="0">
              <a:buNone/>
            </a:pPr>
            <a:r>
              <a:rPr lang="cs-CZ" dirty="0" smtClean="0"/>
              <a:t>4. překladatelé hlavního obsahu díla a ilustrátoři (fotografové) s významným autorským podílem: nejsou-li uvedeni na titulní stránce, dohledáme je obdobně jako v bodu 3 a zapíšeme do polí </a:t>
            </a:r>
            <a:r>
              <a:rPr lang="cs-CZ" dirty="0" smtClean="0">
                <a:solidFill>
                  <a:srgbClr val="FF0000"/>
                </a:solidFill>
              </a:rPr>
              <a:t>245</a:t>
            </a:r>
            <a:r>
              <a:rPr lang="cs-CZ" dirty="0" smtClean="0"/>
              <a:t> a </a:t>
            </a:r>
            <a:r>
              <a:rPr lang="cs-CZ" dirty="0" smtClean="0">
                <a:solidFill>
                  <a:srgbClr val="FF0000"/>
                </a:solidFill>
              </a:rPr>
              <a:t>700</a:t>
            </a:r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Volba vstupního prvku (záhlaví)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Čtyři autoři na titulní straně</a:t>
            </a:r>
          </a:p>
          <a:p>
            <a:r>
              <a:rPr lang="cs-CZ" dirty="0" smtClean="0"/>
              <a:t>100 1# $a Bílý, Pavel $4 aut</a:t>
            </a:r>
          </a:p>
          <a:p>
            <a:r>
              <a:rPr lang="cs-CZ" dirty="0" smtClean="0"/>
              <a:t>245 10 $a Biologie / $c P. Bílý, I. Šmolková, K. Řeřicha, G. Fialová</a:t>
            </a:r>
          </a:p>
          <a:p>
            <a:r>
              <a:rPr lang="cs-CZ" dirty="0" smtClean="0"/>
              <a:t>700 1# $a Šmolková, Iva $4 aut</a:t>
            </a:r>
          </a:p>
          <a:p>
            <a:r>
              <a:rPr lang="cs-CZ" dirty="0" smtClean="0"/>
              <a:t>700 1# $a Řeřicha, Karel $4 aut</a:t>
            </a:r>
          </a:p>
          <a:p>
            <a:r>
              <a:rPr lang="cs-CZ" dirty="0" smtClean="0"/>
              <a:t>700 1# $a Fialová, Gabriela $4 aut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Volba vstupního prvku (Záhlaví)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Čtyři nepřímí původci na titulní straně</a:t>
            </a:r>
          </a:p>
          <a:p>
            <a:r>
              <a:rPr lang="cs-CZ" dirty="0" smtClean="0"/>
              <a:t>245 00 $a </a:t>
            </a:r>
            <a:r>
              <a:rPr lang="cs-CZ" dirty="0" err="1" smtClean="0"/>
              <a:t>History</a:t>
            </a:r>
            <a:r>
              <a:rPr lang="cs-CZ" dirty="0" smtClean="0"/>
              <a:t> / $c </a:t>
            </a:r>
            <a:r>
              <a:rPr lang="cs-CZ" dirty="0" err="1" smtClean="0"/>
              <a:t>edited</a:t>
            </a:r>
            <a:r>
              <a:rPr lang="cs-CZ" dirty="0" smtClean="0"/>
              <a:t> by P. Brown, J. </a:t>
            </a:r>
            <a:r>
              <a:rPr lang="cs-CZ" dirty="0" err="1" smtClean="0"/>
              <a:t>Leveret</a:t>
            </a:r>
            <a:r>
              <a:rPr lang="cs-CZ" dirty="0" smtClean="0"/>
              <a:t>, J. Blanco, C. Fox</a:t>
            </a:r>
          </a:p>
          <a:p>
            <a:r>
              <a:rPr lang="cs-CZ" dirty="0" smtClean="0"/>
              <a:t>700 1# $a Brown, Paul $4edt</a:t>
            </a:r>
          </a:p>
          <a:p>
            <a:r>
              <a:rPr lang="cs-CZ" dirty="0" smtClean="0"/>
              <a:t>700 1# $a </a:t>
            </a:r>
            <a:r>
              <a:rPr lang="cs-CZ" dirty="0" err="1" smtClean="0"/>
              <a:t>Leveret</a:t>
            </a:r>
            <a:r>
              <a:rPr lang="cs-CZ" dirty="0" smtClean="0"/>
              <a:t>, Jane $4edt</a:t>
            </a:r>
          </a:p>
          <a:p>
            <a:r>
              <a:rPr lang="cs-CZ" dirty="0" smtClean="0"/>
              <a:t>700 1# $a Blanco, Juan $4edt</a:t>
            </a:r>
          </a:p>
          <a:p>
            <a:r>
              <a:rPr lang="cs-CZ" dirty="0" smtClean="0"/>
              <a:t>700 1# $a Fox, Charles $4edt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Volba vstupního prvku (Záhlaví)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Je-li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fiktivní postava </a:t>
            </a:r>
            <a:r>
              <a:rPr lang="cs-CZ" dirty="0" smtClean="0"/>
              <a:t>na prameni popisu uvedena jako autor, zapíšeme ji jako hlavní záhlaví: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100 1# $a 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Obama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Bo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$c (pes) $4aut</a:t>
            </a:r>
          </a:p>
          <a:p>
            <a:r>
              <a:rPr lang="cs-CZ" dirty="0" smtClean="0"/>
              <a:t>245 10 $a </a:t>
            </a:r>
            <a:r>
              <a:rPr lang="cs-CZ" dirty="0" err="1" smtClean="0"/>
              <a:t>Bo</a:t>
            </a:r>
            <a:r>
              <a:rPr lang="cs-CZ" dirty="0" smtClean="0"/>
              <a:t> </a:t>
            </a:r>
            <a:r>
              <a:rPr lang="cs-CZ" dirty="0" err="1" smtClean="0"/>
              <a:t>confidential</a:t>
            </a:r>
            <a:r>
              <a:rPr lang="cs-CZ" dirty="0" smtClean="0"/>
              <a:t> : $b 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secret</a:t>
            </a:r>
            <a:r>
              <a:rPr lang="cs-CZ" dirty="0" smtClean="0"/>
              <a:t> </a:t>
            </a:r>
            <a:r>
              <a:rPr lang="cs-CZ" dirty="0" err="1" smtClean="0"/>
              <a:t>files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America</a:t>
            </a:r>
            <a:r>
              <a:rPr lang="cs-CZ" dirty="0" smtClean="0"/>
              <a:t>'s </a:t>
            </a:r>
            <a:r>
              <a:rPr lang="cs-CZ" dirty="0" err="1" smtClean="0"/>
              <a:t>First</a:t>
            </a:r>
            <a:r>
              <a:rPr lang="cs-CZ" dirty="0" smtClean="0"/>
              <a:t> Dog / $c by </a:t>
            </a:r>
            <a:r>
              <a:rPr lang="cs-CZ" dirty="0" err="1" smtClean="0"/>
              <a:t>Bo</a:t>
            </a:r>
            <a:r>
              <a:rPr lang="cs-CZ" dirty="0" smtClean="0"/>
              <a:t> </a:t>
            </a:r>
            <a:r>
              <a:rPr lang="cs-CZ" dirty="0" err="1" smtClean="0"/>
              <a:t>Obama</a:t>
            </a:r>
            <a:r>
              <a:rPr lang="cs-CZ" dirty="0" smtClean="0"/>
              <a:t>, as </a:t>
            </a:r>
            <a:r>
              <a:rPr lang="cs-CZ" dirty="0" err="1" smtClean="0"/>
              <a:t>told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editors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MAD </a:t>
            </a:r>
            <a:r>
              <a:rPr lang="cs-CZ" dirty="0" err="1" smtClean="0"/>
              <a:t>Magazine</a:t>
            </a:r>
            <a:r>
              <a:rPr lang="cs-CZ" dirty="0" smtClean="0"/>
              <a:t> ; 	</a:t>
            </a:r>
            <a:r>
              <a:rPr lang="cs-CZ" dirty="0" err="1" smtClean="0"/>
              <a:t>illustrations</a:t>
            </a:r>
            <a:r>
              <a:rPr lang="cs-CZ" dirty="0" smtClean="0"/>
              <a:t> by Tom </a:t>
            </a:r>
            <a:r>
              <a:rPr lang="cs-CZ" dirty="0" err="1" smtClean="0"/>
              <a:t>Richmond</a:t>
            </a:r>
            <a:endParaRPr lang="cs-CZ" dirty="0" smtClean="0"/>
          </a:p>
          <a:p>
            <a:r>
              <a:rPr lang="cs-CZ" dirty="0" smtClean="0"/>
              <a:t>700 1# $a </a:t>
            </a:r>
            <a:r>
              <a:rPr lang="cs-CZ" dirty="0" err="1" smtClean="0"/>
              <a:t>Richmond</a:t>
            </a:r>
            <a:r>
              <a:rPr lang="cs-CZ" dirty="0" smtClean="0"/>
              <a:t>, Tom $4ill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Různá jména téhož průvodce - pseudonymy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dirty="0" smtClean="0">
                <a:cs typeface="Arabic Typesetting" pitchFamily="66" charset="-78"/>
              </a:rPr>
              <a:t>Změna: </a:t>
            </a:r>
            <a:r>
              <a:rPr lang="cs-CZ" altLang="cs-CZ" dirty="0" smtClean="0">
                <a:solidFill>
                  <a:srgbClr val="FF0000"/>
                </a:solidFill>
                <a:cs typeface="Arabic Typesetting" pitchFamily="66" charset="-78"/>
              </a:rPr>
              <a:t>nerozlišujeme "současné" a jiné autory</a:t>
            </a:r>
          </a:p>
          <a:p>
            <a:pPr marL="0" indent="0"/>
            <a:r>
              <a:rPr lang="cs-CZ" altLang="cs-CZ" dirty="0" smtClean="0">
                <a:cs typeface="Arabic Typesetting" pitchFamily="66" charset="-78"/>
              </a:rPr>
              <a:t> používá-li tvůrce pseudonym, zapíšeme ho jako záhlaví</a:t>
            </a:r>
          </a:p>
          <a:p>
            <a:pPr marL="0" indent="0"/>
            <a:r>
              <a:rPr lang="cs-CZ" altLang="cs-CZ" dirty="0" smtClean="0">
                <a:cs typeface="Arabic Typesetting" pitchFamily="66" charset="-78"/>
              </a:rPr>
              <a:t> používá-li více pseudonymů, každé dílo popisujeme pod tím pseudonymem, pod nímž vyšlo</a:t>
            </a:r>
          </a:p>
          <a:p>
            <a:pPr marL="0" indent="0"/>
            <a:r>
              <a:rPr lang="cs-CZ" altLang="cs-CZ" dirty="0" smtClean="0">
                <a:cs typeface="Arabic Typesetting" pitchFamily="66" charset="-78"/>
              </a:rPr>
              <a:t> vyšlo-li jedno dílo několikrát pod různými variantami (např. zpočátku pod pseudonymem, později pod vlastním jménem), zvolíme tu nejčastěji použitou</a:t>
            </a:r>
          </a:p>
          <a:p>
            <a:pPr marL="0" indent="0"/>
            <a:r>
              <a:rPr lang="cs-CZ" altLang="cs-CZ" dirty="0" smtClean="0">
                <a:cs typeface="Arabic Typesetting" pitchFamily="66" charset="-78"/>
              </a:rPr>
              <a:t> nedá-li se nejčastější varianta snadno zjistit, použijeme variantu z nejnovějšího vydání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Autorská role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dirty="0" smtClean="0">
                <a:solidFill>
                  <a:schemeClr val="tx2">
                    <a:lumMod val="75000"/>
                  </a:schemeClr>
                </a:solidFill>
              </a:rPr>
              <a:t>$4 - kód role</a:t>
            </a:r>
          </a:p>
          <a:p>
            <a:r>
              <a:rPr lang="cs-CZ" altLang="cs-CZ" dirty="0" smtClean="0"/>
              <a:t>(do budoucna se počítá s použitím slovního výrazu v </a:t>
            </a:r>
            <a:r>
              <a:rPr lang="cs-CZ" altLang="cs-CZ" dirty="0" err="1" smtClean="0"/>
              <a:t>podpoli</a:t>
            </a:r>
            <a:r>
              <a:rPr lang="cs-CZ" altLang="cs-CZ" dirty="0" smtClean="0"/>
              <a:t> $e)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Korporace jako přímý původce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dirty="0" smtClean="0"/>
              <a:t>a) </a:t>
            </a:r>
            <a:r>
              <a:rPr lang="cs-CZ" altLang="cs-CZ" dirty="0" smtClean="0">
                <a:solidFill>
                  <a:schemeClr val="tx2">
                    <a:lumMod val="75000"/>
                  </a:schemeClr>
                </a:solidFill>
              </a:rPr>
              <a:t>díla administrativního charakteru zabývající se korporací samotnou nebo její činností</a:t>
            </a:r>
            <a:r>
              <a:rPr lang="cs-CZ" altLang="cs-CZ" dirty="0" smtClean="0"/>
              <a:t>, způsobem práce, financemi a/nebo působením nebo jejími úředníky, personálem a/nebo členstvím (členy)nebo jejími prameny </a:t>
            </a:r>
          </a:p>
          <a:p>
            <a:r>
              <a:rPr lang="cs-CZ" altLang="cs-CZ" dirty="0" smtClean="0"/>
              <a:t>b) </a:t>
            </a:r>
            <a:r>
              <a:rPr lang="cs-CZ" altLang="cs-CZ" dirty="0" smtClean="0">
                <a:solidFill>
                  <a:schemeClr val="tx2">
                    <a:lumMod val="75000"/>
                  </a:schemeClr>
                </a:solidFill>
              </a:rPr>
              <a:t>díla, která zaznamenávají kolektivní myšlení korporace</a:t>
            </a:r>
            <a:r>
              <a:rPr lang="cs-CZ" altLang="cs-CZ" dirty="0" smtClean="0"/>
              <a:t> (zprávy z komisí, výborů atd., oficiální údaje o vnější politice korporace) </a:t>
            </a:r>
          </a:p>
          <a:p>
            <a:r>
              <a:rPr lang="cs-CZ" altLang="cs-CZ" dirty="0" smtClean="0"/>
              <a:t>c) </a:t>
            </a:r>
            <a:r>
              <a:rPr lang="cs-CZ" altLang="cs-CZ" dirty="0" smtClean="0">
                <a:solidFill>
                  <a:schemeClr val="tx2">
                    <a:lumMod val="75000"/>
                  </a:schemeClr>
                </a:solidFill>
              </a:rPr>
              <a:t>díla zaznamenávající jednání legislativních, soudních, vládních a dalších korporací </a:t>
            </a:r>
          </a:p>
          <a:p>
            <a:r>
              <a:rPr lang="cs-CZ" altLang="cs-CZ" dirty="0" smtClean="0"/>
              <a:t>d) </a:t>
            </a:r>
            <a:r>
              <a:rPr lang="cs-CZ" altLang="cs-CZ" dirty="0" smtClean="0">
                <a:solidFill>
                  <a:schemeClr val="tx2">
                    <a:lumMod val="75000"/>
                  </a:schemeClr>
                </a:solidFill>
              </a:rPr>
              <a:t>díla, která jsou zprávami o kolektivních aktivitách </a:t>
            </a:r>
            <a:r>
              <a:rPr lang="cs-CZ" altLang="cs-CZ" dirty="0" smtClean="0"/>
              <a:t>- konferencích (sborníky...), expedicích (výsledku výzkumu...) nebo událostech (výstavách, veletrzích, festivalech...) splňujících definici korporace za předpokladu, že </a:t>
            </a:r>
            <a:r>
              <a:rPr lang="cs-CZ" altLang="cs-CZ" dirty="0" smtClean="0">
                <a:solidFill>
                  <a:schemeClr val="tx2">
                    <a:lumMod val="75000"/>
                  </a:schemeClr>
                </a:solidFill>
              </a:rPr>
              <a:t>konference, expedice nebo událost je v popisovaném zdroji uvedena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Korporace jako přímý původce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e) díla, která jsou výsledkem společné aktivity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skupin interpretů jako celku </a:t>
            </a:r>
            <a:r>
              <a:rPr lang="cs-CZ" dirty="0" smtClean="0"/>
              <a:t>za předpokladu, že odpovědnost skupiny přesahuje rutinní provedení </a:t>
            </a:r>
          </a:p>
          <a:p>
            <a:r>
              <a:rPr lang="cs-CZ" dirty="0" smtClean="0"/>
              <a:t>f)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kartografické dokumenty </a:t>
            </a:r>
            <a:r>
              <a:rPr lang="cs-CZ" dirty="0" smtClean="0"/>
              <a:t>pocházející od jiných korporací, než které jsou odpovědné pouze za jejich vydání a distribuci </a:t>
            </a:r>
          </a:p>
          <a:p>
            <a:r>
              <a:rPr lang="cs-CZ" dirty="0" smtClean="0"/>
              <a:t>g)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právní dokumenty</a:t>
            </a:r>
            <a:r>
              <a:rPr lang="cs-CZ" dirty="0" smtClean="0"/>
              <a:t> následujících druhů: zákony, dekrety hlavy státu, nejvyššího představitele nebo nejvyššího výkonného orgánu, návrhy zákonů, správní předpisy, ústavy, soudní řády, soudní rozhodnutí, soudní protokoly </a:t>
            </a:r>
          </a:p>
          <a:p>
            <a:r>
              <a:rPr lang="cs-CZ" dirty="0" smtClean="0"/>
              <a:t>h) pojmenovaná individuální umělecká díla jednoho nebo několika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umělců vystupujících jako korporace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107</TotalTime>
  <Words>784</Words>
  <Application>Microsoft Office PowerPoint</Application>
  <PresentationFormat>Předvádění na obrazovce (4:3)</PresentationFormat>
  <Paragraphs>96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Arkýř</vt:lpstr>
      <vt:lpstr>3. RDA Autorizované vstupní prvky = záhlaví</vt:lpstr>
      <vt:lpstr>Národní interpretace RDA</vt:lpstr>
      <vt:lpstr>Volba vstupního prvku (záhlaví)</vt:lpstr>
      <vt:lpstr>Volba vstupního prvku (Záhlaví)</vt:lpstr>
      <vt:lpstr>Volba vstupního prvku (Záhlaví)</vt:lpstr>
      <vt:lpstr>Různá jména téhož průvodce - pseudonymy</vt:lpstr>
      <vt:lpstr>Autorská role</vt:lpstr>
      <vt:lpstr>Korporace jako přímý původce</vt:lpstr>
      <vt:lpstr>Korporace jako přímý původce</vt:lpstr>
      <vt:lpstr>Korporace – kód role</vt:lpstr>
      <vt:lpstr>Preferovaný (unifikovaný) název nepovinné pro minimální záznam</vt:lpstr>
      <vt:lpstr>Preferovaný (unifikovaný) název </vt:lpstr>
      <vt:lpstr>Příklady</vt:lpstr>
      <vt:lpstr>Preferovaný (unifikovaný) název - Bible</vt:lpstr>
      <vt:lpstr>Příklady – více děl se společným názvem</vt:lpstr>
      <vt:lpstr>Příklady – Více děl bez společného názvu</vt:lpstr>
      <vt:lpstr>Příklady – více děl více autorů bez společného názvu</vt:lpstr>
      <vt:lpstr>Preferovaný (unifikovaný) název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Autorizované vstupní prvky = záhlaví</dc:title>
  <dc:creator>Hana</dc:creator>
  <cp:lastModifiedBy>vaskova</cp:lastModifiedBy>
  <cp:revision>16</cp:revision>
  <dcterms:created xsi:type="dcterms:W3CDTF">2015-02-08T18:14:55Z</dcterms:created>
  <dcterms:modified xsi:type="dcterms:W3CDTF">2015-03-12T10:16:39Z</dcterms:modified>
</cp:coreProperties>
</file>