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sldIdLst>
    <p:sldId id="256" r:id="rId2"/>
    <p:sldId id="32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80" r:id="rId26"/>
    <p:sldId id="27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10" r:id="rId53"/>
    <p:sldId id="311" r:id="rId54"/>
    <p:sldId id="312" r:id="rId55"/>
    <p:sldId id="314" r:id="rId56"/>
    <p:sldId id="313" r:id="rId57"/>
    <p:sldId id="315" r:id="rId58"/>
    <p:sldId id="316" r:id="rId59"/>
    <p:sldId id="317" r:id="rId60"/>
    <p:sldId id="318" r:id="rId61"/>
    <p:sldId id="320" r:id="rId62"/>
    <p:sldId id="321" r:id="rId63"/>
    <p:sldId id="322" r:id="rId64"/>
    <p:sldId id="323" r:id="rId65"/>
    <p:sldId id="319" r:id="rId66"/>
    <p:sldId id="307" r:id="rId67"/>
    <p:sldId id="308" r:id="rId68"/>
    <p:sldId id="309" r:id="rId6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BD3BC-6CCA-4CC2-9A27-89FD7DB5110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C026-15B1-4003-B351-54BDE2004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3C026-15B1-4003-B351-54BDE2004AE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67FFE8-98B0-49C7-AFDC-BAC1B43C2ADA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09A095-2E16-4A61-A067-B10422F517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RDA doporučený záznam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Školení MK 2015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Zachovává se interpunkce</a:t>
            </a:r>
          </a:p>
          <a:p>
            <a:r>
              <a:rPr lang="cs-CZ" dirty="0" smtClean="0"/>
              <a:t>…se nenahrazují—</a:t>
            </a:r>
          </a:p>
          <a:p>
            <a:r>
              <a:rPr lang="cs-CZ" dirty="0" smtClean="0"/>
              <a:t>Tři tečky bez mezery: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…a bude hůř</a:t>
            </a:r>
          </a:p>
          <a:p>
            <a:r>
              <a:rPr lang="cs-CZ" dirty="0" smtClean="0"/>
              <a:t>Výpustka s oboustrannou mezerou</a:t>
            </a:r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Podivuhodné vyprávění pražského kupce Jeronýma … o jeho cestách</a:t>
            </a:r>
          </a:p>
          <a:p>
            <a:pPr lvl="1"/>
            <a:r>
              <a:rPr lang="cs-CZ" dirty="0" smtClean="0"/>
              <a:t>Zkrácení názvu až po pátém slovu</a:t>
            </a:r>
          </a:p>
          <a:p>
            <a:pPr lvl="0">
              <a:buClr>
                <a:srgbClr val="3891A7"/>
              </a:buClr>
            </a:pPr>
            <a:r>
              <a:rPr lang="cs-CZ" dirty="0" smtClean="0">
                <a:solidFill>
                  <a:prstClr val="black"/>
                </a:solidFill>
              </a:rPr>
              <a:t>Iniciály a akronymy se zapisují bez mezer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$b Další názvová informace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 d Č</a:t>
            </a:r>
            <a:r>
              <a:rPr lang="cs-CZ" dirty="0" smtClean="0">
                <a:solidFill>
                  <a:srgbClr val="FF0000"/>
                </a:solidFill>
              </a:rPr>
              <a:t>íslo části</a:t>
            </a:r>
          </a:p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 e Název </a:t>
            </a:r>
            <a:r>
              <a:rPr lang="cs-CZ" dirty="0" smtClean="0">
                <a:solidFill>
                  <a:srgbClr val="FF0000"/>
                </a:solidFill>
              </a:rPr>
              <a:t>části</a:t>
            </a:r>
          </a:p>
          <a:p>
            <a:r>
              <a:rPr lang="cs-CZ" dirty="0" smtClean="0"/>
              <a:t>Přebírá se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pouze</a:t>
            </a:r>
            <a:r>
              <a:rPr lang="cs-CZ" dirty="0" smtClean="0"/>
              <a:t> ze stejného pramene popisu jako hlavní název</a:t>
            </a:r>
          </a:p>
          <a:p>
            <a:r>
              <a:rPr lang="cs-CZ" dirty="0" smtClean="0"/>
              <a:t>Z jiného pramene popisu – pouze do poznámky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Výjimka:</a:t>
            </a:r>
            <a:r>
              <a:rPr lang="cs-CZ" dirty="0" smtClean="0">
                <a:solidFill>
                  <a:srgbClr val="FF0000"/>
                </a:solidFill>
              </a:rPr>
              <a:t> Souběžný název </a:t>
            </a:r>
            <a:r>
              <a:rPr lang="cs-CZ" dirty="0" smtClean="0"/>
              <a:t>– </a:t>
            </a:r>
            <a:r>
              <a:rPr lang="cs-CZ" dirty="0" err="1" smtClean="0"/>
              <a:t>název</a:t>
            </a:r>
            <a:r>
              <a:rPr lang="cs-CZ" dirty="0" smtClean="0"/>
              <a:t> v jiném jazyce nebo písmu</a:t>
            </a:r>
          </a:p>
          <a:p>
            <a:r>
              <a:rPr lang="cs-CZ" dirty="0" smtClean="0"/>
              <a:t>Přebírá se ze všech dalších preferovaných pramenů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$c </a:t>
            </a:r>
            <a:r>
              <a:rPr lang="cs-CZ" dirty="0" smtClean="0">
                <a:solidFill>
                  <a:srgbClr val="FF0000"/>
                </a:solidFill>
              </a:rPr>
              <a:t>Údaje o odpovědnosti</a:t>
            </a:r>
          </a:p>
          <a:p>
            <a:r>
              <a:rPr lang="cs-CZ" dirty="0" smtClean="0"/>
              <a:t>Přebírají se ze všech preferovaných pramenů</a:t>
            </a:r>
          </a:p>
          <a:p>
            <a:r>
              <a:rPr lang="cs-CZ" dirty="0" smtClean="0"/>
              <a:t>Údaje neuvedené v dokumentu se mimo dokument nezjišťují</a:t>
            </a:r>
          </a:p>
          <a:p>
            <a:r>
              <a:rPr lang="cs-CZ" dirty="0" smtClean="0"/>
              <a:t>Výjimka: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tvůrce je obecně známý, uvede se v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 ]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Ruší se pravidlo tří autorů</a:t>
            </a:r>
          </a:p>
          <a:p>
            <a:r>
              <a:rPr lang="cs-CZ" dirty="0" smtClean="0"/>
              <a:t>Zapisují se všichni autoři uvedení v preferovaném pramenu popisu</a:t>
            </a:r>
          </a:p>
          <a:p>
            <a:r>
              <a:rPr lang="cs-CZ" dirty="0" smtClean="0"/>
              <a:t>Pokud nejsou uvedeni na titulní stránce, hledají se v dalších pramenech</a:t>
            </a:r>
          </a:p>
          <a:p>
            <a:r>
              <a:rPr lang="cs-CZ" dirty="0" smtClean="0"/>
              <a:t>Pokud jsou uvedeni na titulní stránce, další údaje se nedohledávají, ani se nedoplňují role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240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Fráze uvedená v pramenu popisu se zachovává</a:t>
            </a:r>
          </a:p>
          <a:p>
            <a:r>
              <a:rPr lang="cs-CZ" dirty="0" smtClean="0"/>
              <a:t>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sepsal, napsal, Pro své přátele napsal a vydal…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Vynechávají se tituly, organizace působení…</a:t>
            </a:r>
          </a:p>
          <a:p>
            <a:r>
              <a:rPr lang="cs-CZ" dirty="0" smtClean="0"/>
              <a:t>Zachovávají se rodové vztahy ve formě uvedené v dokumentu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(junior,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., otec…)</a:t>
            </a:r>
          </a:p>
          <a:p>
            <a:r>
              <a:rPr lang="cs-CZ" dirty="0" smtClean="0"/>
              <a:t>Obsahuje-li fráze název originálu, nevynechává se</a:t>
            </a:r>
          </a:p>
          <a:p>
            <a:pPr lvl="1"/>
            <a:r>
              <a:rPr lang="cs-CZ" dirty="0" smtClean="0"/>
              <a:t>Selekčně se uvádí v poli 240 Unifikovaný název</a:t>
            </a:r>
          </a:p>
          <a:p>
            <a:pPr lvl="1"/>
            <a:r>
              <a:rPr lang="cs-CZ" dirty="0" smtClean="0"/>
              <a:t>V poli 765 jen pokud jde o překlad překladu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Přímí původci </a:t>
            </a:r>
            <a:r>
              <a:rPr lang="cs-CZ" dirty="0" smtClean="0"/>
              <a:t>= dosud hlavní autoři a další autoři (spoluautoři)</a:t>
            </a:r>
          </a:p>
          <a:p>
            <a:pPr lvl="1"/>
            <a:r>
              <a:rPr lang="cs-CZ" dirty="0" smtClean="0"/>
              <a:t>Autoři textu, ilustrátoři pokud jsou obrazy hlavním obsahem, zpracovatelé…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Nepřímí původci </a:t>
            </a:r>
            <a:r>
              <a:rPr lang="cs-CZ" dirty="0" smtClean="0"/>
              <a:t>= dosud vedlejší (sekundární) autoři</a:t>
            </a:r>
          </a:p>
          <a:p>
            <a:pPr lvl="1"/>
            <a:r>
              <a:rPr lang="cs-CZ" dirty="0" smtClean="0"/>
              <a:t>Překladatelé, ilustrátoři, fotografové, sestavovatelé, editoři…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titulní straně – </a:t>
            </a:r>
            <a:r>
              <a:rPr lang="cs-CZ" dirty="0" smtClean="0">
                <a:solidFill>
                  <a:srgbClr val="FF0000"/>
                </a:solidFill>
              </a:rPr>
              <a:t>přímí původci</a:t>
            </a:r>
          </a:p>
          <a:p>
            <a:r>
              <a:rPr lang="cs-CZ" dirty="0" smtClean="0"/>
              <a:t>Uvést všechny do 245 </a:t>
            </a:r>
            <a:r>
              <a:rPr lang="cs-CZ" dirty="0" smtClean="0">
                <a:cs typeface="Simplified Arabic Fixed"/>
              </a:rPr>
              <a:t>$c tak, jak jsou na titulní straně</a:t>
            </a:r>
          </a:p>
          <a:p>
            <a:r>
              <a:rPr lang="cs-CZ" dirty="0" smtClean="0">
                <a:cs typeface="Simplified Arabic Fixed"/>
              </a:rPr>
              <a:t>Prvního původce uvést do </a:t>
            </a:r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hlavního záhlaví 100</a:t>
            </a:r>
          </a:p>
          <a:p>
            <a:r>
              <a:rPr lang="cs-CZ" dirty="0" smtClean="0">
                <a:cs typeface="Simplified Arabic Fixed"/>
              </a:rPr>
              <a:t>Další původce uvést do vedlejších záhlaví 700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Není-li na titulní stránce žádný údaj o odpovědnosti </a:t>
            </a:r>
          </a:p>
          <a:p>
            <a:r>
              <a:rPr lang="cs-CZ" dirty="0" smtClean="0"/>
              <a:t>Dohledáváme </a:t>
            </a:r>
            <a:r>
              <a:rPr lang="cs-CZ" dirty="0" smtClean="0">
                <a:solidFill>
                  <a:srgbClr val="FF0000"/>
                </a:solidFill>
              </a:rPr>
              <a:t>přímé původce </a:t>
            </a:r>
            <a:r>
              <a:rPr lang="cs-CZ" dirty="0" smtClean="0"/>
              <a:t>v dalších pramenech popisu v pořadí: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obálka, hlavička, rub titulního listu, tiráž</a:t>
            </a:r>
          </a:p>
          <a:p>
            <a:r>
              <a:rPr lang="cs-CZ" dirty="0" smtClean="0"/>
              <a:t>Zapíšeme do pole 245 </a:t>
            </a:r>
            <a:r>
              <a:rPr lang="cs-CZ" dirty="0" smtClean="0">
                <a:cs typeface="Simplified Arabic Fixed"/>
              </a:rPr>
              <a:t>$c a do 100 a 700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titulní stránce pouze </a:t>
            </a:r>
            <a:r>
              <a:rPr lang="cs-CZ" dirty="0" smtClean="0">
                <a:solidFill>
                  <a:srgbClr val="FF0000"/>
                </a:solidFill>
              </a:rPr>
              <a:t>nepřímí původci</a:t>
            </a:r>
          </a:p>
          <a:p>
            <a:r>
              <a:rPr lang="cs-CZ" dirty="0" smtClean="0"/>
              <a:t>Zapíšeme je do pole 245 </a:t>
            </a:r>
            <a:r>
              <a:rPr lang="cs-CZ" dirty="0" smtClean="0">
                <a:cs typeface="Simplified Arabic Fixed"/>
              </a:rPr>
              <a:t>$c a do vedlejších záhlaví 700</a:t>
            </a:r>
          </a:p>
          <a:p>
            <a:pPr lvl="1"/>
            <a:r>
              <a:rPr lang="cs-CZ" dirty="0" smtClean="0">
                <a:cs typeface="Simplified Arabic Fixed"/>
              </a:rPr>
              <a:t>Hlavním záhlavím je název</a:t>
            </a:r>
          </a:p>
          <a:p>
            <a:r>
              <a:rPr lang="cs-CZ" dirty="0" smtClean="0">
                <a:cs typeface="Simplified Arabic Fixed"/>
              </a:rPr>
              <a:t>Přímé původce již v dokumentu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nedohledáváme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Nepřímí původci s významným autorským podílem </a:t>
            </a:r>
            <a:r>
              <a:rPr lang="cs-CZ" dirty="0" smtClean="0"/>
              <a:t>neuvedeni na titulní stránce</a:t>
            </a:r>
          </a:p>
          <a:p>
            <a:r>
              <a:rPr lang="cs-CZ" dirty="0" smtClean="0"/>
              <a:t>Dohledáme v dokumentu a uvedeme v poli 245</a:t>
            </a:r>
            <a:r>
              <a:rPr lang="cs-CZ" dirty="0" smtClean="0">
                <a:cs typeface="Simplified Arabic Fixed"/>
              </a:rPr>
              <a:t> $c a 700</a:t>
            </a:r>
          </a:p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Nepřímé původce s nevýznamným autorským podílem </a:t>
            </a:r>
            <a:r>
              <a:rPr lang="cs-CZ" dirty="0" smtClean="0">
                <a:cs typeface="Simplified Arabic Fixed"/>
              </a:rPr>
              <a:t>v dokumentu nedohledáváme</a:t>
            </a:r>
          </a:p>
          <a:p>
            <a:pPr lvl="1"/>
            <a:r>
              <a:rPr lang="cs-CZ" dirty="0" smtClean="0">
                <a:cs typeface="Simplified Arabic Fixed"/>
              </a:rPr>
              <a:t>(překladatelé malých částí, ilustrátoři a fotografové nevýznamných ilustrací)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změny v 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Zdrojem popisu je celý dokument – hranaté závorky jen mimo zdroj</a:t>
            </a:r>
          </a:p>
          <a:p>
            <a:r>
              <a:rPr lang="cs-CZ" dirty="0" smtClean="0"/>
              <a:t>Nezkracovat – nerozepisovat zkratky ze zdroje</a:t>
            </a:r>
          </a:p>
          <a:p>
            <a:r>
              <a:rPr lang="cs-CZ" dirty="0" smtClean="0"/>
              <a:t>Konec pravidla tři autoři a dost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Vícesvazkové monografie</a:t>
            </a:r>
          </a:p>
          <a:p>
            <a:r>
              <a:rPr lang="cs-CZ" dirty="0" smtClean="0"/>
              <a:t>Se společným hlavním názvem a </a:t>
            </a:r>
            <a:r>
              <a:rPr lang="cs-CZ" dirty="0" smtClean="0">
                <a:solidFill>
                  <a:srgbClr val="FF0000"/>
                </a:solidFill>
              </a:rPr>
              <a:t>významnými názvy částí </a:t>
            </a:r>
            <a:r>
              <a:rPr lang="cs-CZ" dirty="0" smtClean="0"/>
              <a:t>(uvedenými ve stejném prameni popisu jako název) – popisují se samostatně</a:t>
            </a:r>
          </a:p>
          <a:p>
            <a:r>
              <a:rPr lang="cs-CZ" dirty="0" smtClean="0"/>
              <a:t>Se společným hlavním názvem a </a:t>
            </a:r>
            <a:r>
              <a:rPr lang="cs-CZ" dirty="0" smtClean="0">
                <a:solidFill>
                  <a:srgbClr val="FF0000"/>
                </a:solidFill>
              </a:rPr>
              <a:t>nevýznamnými názvy částí</a:t>
            </a:r>
            <a:r>
              <a:rPr lang="cs-CZ" dirty="0" smtClean="0"/>
              <a:t> nebo bez nich – popisují se do společného záznamu</a:t>
            </a:r>
          </a:p>
          <a:p>
            <a:r>
              <a:rPr lang="cs-CZ" dirty="0" smtClean="0"/>
              <a:t>Veřejné knihovny většinou popisují každou část zvlášť i s nevýznamnými názvy – i naše praxe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podnázev na </a:t>
            </a:r>
            <a:r>
              <a:rPr lang="cs-CZ" sz="2600" dirty="0" err="1" smtClean="0"/>
              <a:t>tit.s</a:t>
            </a:r>
            <a:r>
              <a:rPr lang="cs-CZ" sz="2600" dirty="0" smtClean="0"/>
              <a:t>., editor na obálce</a:t>
            </a:r>
          </a:p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245 00  $a Ústava České republiky : $b komentář / $c editor Dušan Hendrych, Cyril Svoboda</a:t>
            </a:r>
          </a:p>
          <a:p>
            <a:r>
              <a:rPr lang="cs-CZ" sz="2600" dirty="0" smtClean="0"/>
              <a:t>souběžný název na </a:t>
            </a:r>
            <a:r>
              <a:rPr lang="cs-CZ" sz="2600" dirty="0" err="1" smtClean="0"/>
              <a:t>tit.s</a:t>
            </a:r>
            <a:r>
              <a:rPr lang="cs-CZ" sz="2600" dirty="0" smtClean="0"/>
              <a:t>. </a:t>
            </a:r>
          </a:p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245 10  $a Židovské památky Moravy a Slezska = $b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Jewish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monuments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Moravia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Silesia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/ $c Jaroslav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Klenovský</a:t>
            </a:r>
            <a:endParaRPr lang="cs-CZ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600" dirty="0" smtClean="0"/>
              <a:t>souběžný název a podnázev na obálce</a:t>
            </a:r>
          </a:p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245 10  $a Císař : $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bživot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a dílo = Der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Kaiser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: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das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Leben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und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die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Werke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 / $c sepsal Jan Novák</a:t>
            </a:r>
          </a:p>
          <a:p>
            <a:r>
              <a:rPr lang="cs-CZ" sz="2600" dirty="0" smtClean="0"/>
              <a:t> překladatel hlavního textu  na rubu </a:t>
            </a:r>
            <a:r>
              <a:rPr lang="cs-CZ" sz="2600" dirty="0" err="1" smtClean="0"/>
              <a:t>tit</a:t>
            </a:r>
            <a:r>
              <a:rPr lang="cs-CZ" sz="2600" dirty="0" smtClean="0"/>
              <a:t>. s.</a:t>
            </a:r>
          </a:p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245 10  $a Bratr spánku / $c Robert Schneider ; přeložil Evžen Turnovský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5 autorů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 $a Celní zákon a předpisy související v praxi / $c Jan Žemlička, Pavel Hruška, Helena Nováková, Jana Zelená, Květoslav Horák</a:t>
            </a:r>
          </a:p>
          <a:p>
            <a:r>
              <a:rPr lang="cs-CZ" dirty="0" smtClean="0"/>
              <a:t>přesný přepis,není to výpustka, takže natěsno a malé písmeno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10 $a…a život jde dál :$b vzpomínky Petra Látala na léta válečná</a:t>
            </a:r>
          </a:p>
          <a:p>
            <a:r>
              <a:rPr lang="cs-CZ" dirty="0" smtClean="0"/>
              <a:t>ale </a:t>
            </a:r>
            <a:r>
              <a:rPr lang="cs-CZ" dirty="0" smtClean="0">
                <a:solidFill>
                  <a:srgbClr val="FF0000"/>
                </a:solidFill>
              </a:rPr>
              <a:t>pozor: u pokračujících zdrojů novinka </a:t>
            </a:r>
            <a:r>
              <a:rPr lang="cs-CZ" dirty="0" smtClean="0"/>
              <a:t>– výpustka pořadí i na začátku názvu, rozlišení výpustky je jen tou pravostrannou mezerou: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00 $a… ročník mezinárodního veletrhu PIVEX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překladatelka v tiráži 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10 $a Hadi v oblecích, aneb, Psychopat jde do práce / $c Paul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Babiak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Robert D.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Hare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; z anglického originálu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Snakes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suits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přeložila Zuzana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Gabajová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ilustrátorka v tiráži, má významný podíl na obsahu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10 $a Já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Baryk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/ $c František Nepil ; ilustrovala Helena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Zmatlíková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Příklady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 neuveden v provedení, tisková chyba v podnázvu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</a:t>
            </a:r>
            <a:r>
              <a:rPr lang="cs-CZ" dirty="0" smtClean="0">
                <a:solidFill>
                  <a:srgbClr val="FF0000"/>
                </a:solidFill>
              </a:rPr>
              <a:t>4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$a </a:t>
            </a:r>
            <a:r>
              <a:rPr lang="cs-CZ" dirty="0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Schule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der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Frauen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: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Luftspiel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fünf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Aufzügen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/ $c [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Molière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aSprávný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podnázev je: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Lustspiel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fünf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Aufzügen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svazky s vlastními názvy ve společném pramenu popisu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10 $a Mládí v hajzlu. $n Kniha třetí, $p Mladík v exilu</a:t>
            </a:r>
          </a:p>
          <a:p>
            <a:r>
              <a:rPr lang="cs-CZ" dirty="0" smtClean="0"/>
              <a:t>Ale označení svazku není na titulní stránce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24510 $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aBlázen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do koní.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pZpátky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do sedla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aOznačení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svazku na hřbetu: 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chybně vytištěný název na </a:t>
            </a:r>
            <a:r>
              <a:rPr lang="cs-CZ" dirty="0" err="1" smtClean="0"/>
              <a:t>tit</a:t>
            </a:r>
            <a:r>
              <a:rPr lang="cs-CZ" dirty="0" smtClean="0"/>
              <a:t>. s., rodový vztah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10 $a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Makroekonimika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: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bstudijní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texty / $c zpracoval Jaroslav Novák ml.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246 1  </a:t>
            </a:r>
            <a:r>
              <a:rPr lang="cs-CZ" dirty="0" smtClean="0">
                <a:solidFill>
                  <a:srgbClr val="FF0000"/>
                </a:solidFill>
              </a:rPr>
              <a:t>$</a:t>
            </a:r>
            <a:r>
              <a:rPr lang="cs-CZ" dirty="0" err="1" smtClean="0">
                <a:solidFill>
                  <a:srgbClr val="FF0000"/>
                </a:solidFill>
              </a:rPr>
              <a:t>iSprávný</a:t>
            </a:r>
            <a:r>
              <a:rPr lang="cs-CZ" dirty="0" smtClean="0">
                <a:solidFill>
                  <a:srgbClr val="FF0000"/>
                </a:solidFill>
              </a:rPr>
              <a:t> název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:$a Makroekonomika</a:t>
            </a:r>
          </a:p>
          <a:p>
            <a:r>
              <a:rPr lang="cs-CZ" dirty="0" smtClean="0"/>
              <a:t>U variantního názvu 246 </a:t>
            </a:r>
            <a:r>
              <a:rPr lang="cs-CZ" dirty="0" err="1" smtClean="0"/>
              <a:t>podpole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$i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250 Údaje o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Povinný údaj pokud je v dokumentu uvedeno</a:t>
            </a:r>
          </a:p>
          <a:p>
            <a:r>
              <a:rPr lang="cs-CZ" dirty="0" smtClean="0"/>
              <a:t>Preferované prameny popisu: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Titulní stránka, obálka, hlavička, rub titulního listu, tiráž</a:t>
            </a:r>
          </a:p>
          <a:p>
            <a:r>
              <a:rPr lang="cs-CZ" dirty="0" smtClean="0"/>
              <a:t>Zapisují se přesně podle pramene popisu:</a:t>
            </a:r>
          </a:p>
          <a:p>
            <a:r>
              <a:rPr lang="cs-CZ" dirty="0" smtClean="0"/>
              <a:t>Slova se nezkracují, číslovky se nepřepisují na čísla, označení jinými znaky a chyby se zapisují přesně, správný údaj do poznámky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250 Údaje o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Doplňkové označení vydání začíná malým písmenem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Dotisk</a:t>
            </a:r>
            <a:r>
              <a:rPr lang="cs-CZ" dirty="0" smtClean="0"/>
              <a:t> není samostatné vydání, lze uvést v poznámce</a:t>
            </a:r>
          </a:p>
          <a:p>
            <a:r>
              <a:rPr lang="cs-CZ" dirty="0" smtClean="0"/>
              <a:t>Číselné/grafické označení vydání bez uvedeného slovního výrazu – </a:t>
            </a:r>
            <a:r>
              <a:rPr lang="cs-CZ" dirty="0" smtClean="0">
                <a:solidFill>
                  <a:srgbClr val="FF0000"/>
                </a:solidFill>
              </a:rPr>
              <a:t>výraz doplníme do </a:t>
            </a:r>
            <a:r>
              <a:rPr lang="en-US" dirty="0" smtClean="0">
                <a:solidFill>
                  <a:srgbClr val="FF0000"/>
                </a:solidFill>
              </a:rPr>
              <a:t>[ ]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římská číslice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Vydání I.</a:t>
            </a:r>
          </a:p>
          <a:p>
            <a:r>
              <a:rPr lang="cs-CZ" dirty="0" smtClean="0"/>
              <a:t> slovní označení + doplňkové (malé písmeno)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Vydání sedmé, v tomto překladu druhé</a:t>
            </a:r>
          </a:p>
          <a:p>
            <a:r>
              <a:rPr lang="cs-CZ" dirty="0" smtClean="0"/>
              <a:t> nic nezkracujeme, nedoplňujeme čárku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3. doplněné vydání</a:t>
            </a:r>
          </a:p>
          <a:p>
            <a:r>
              <a:rPr lang="cs-CZ" dirty="0" smtClean="0"/>
              <a:t>označení symboly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***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edition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toto je také údaj o vydání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Verze 2.0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Návěští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Návěští</a:t>
            </a:r>
          </a:p>
          <a:p>
            <a:pPr lvl="1"/>
            <a:r>
              <a:rPr lang="cs-CZ" dirty="0" smtClean="0"/>
              <a:t>Pozice 18</a:t>
            </a:r>
          </a:p>
          <a:p>
            <a:pPr lvl="1"/>
            <a:r>
              <a:rPr lang="cs-CZ" dirty="0" smtClean="0"/>
              <a:t>Původní hodnota a = AACR2</a:t>
            </a:r>
          </a:p>
          <a:p>
            <a:pPr lvl="1"/>
            <a:r>
              <a:rPr lang="cs-CZ" dirty="0" smtClean="0"/>
              <a:t>Nová hodnota </a:t>
            </a:r>
            <a:r>
              <a:rPr lang="cs-CZ" dirty="0" smtClean="0">
                <a:solidFill>
                  <a:srgbClr val="FF0000"/>
                </a:solidFill>
              </a:rPr>
              <a:t>i = přítomna interpunkce  ISBD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chybný údaj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 $a Vydání 3.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 $a Označení vydání je chybné, správně je: Vydání 4. </a:t>
            </a:r>
          </a:p>
          <a:p>
            <a:r>
              <a:rPr lang="cs-CZ" dirty="0" smtClean="0"/>
              <a:t> zkratka uvedena na prameni popisu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 $a 6th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ed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dirty="0" smtClean="0"/>
              <a:t>číslovku zapíšeme přesně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 $a 2nd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edition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číselný údaj upřesněn slovním doplňkem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250 $a [Verze] 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264</a:t>
            </a:r>
            <a:r>
              <a:rPr lang="cs-CZ" dirty="0" smtClean="0"/>
              <a:t>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Přesun z</a:t>
            </a:r>
            <a:r>
              <a:rPr lang="cs-CZ" dirty="0" smtClean="0">
                <a:solidFill>
                  <a:srgbClr val="FF0000"/>
                </a:solidFill>
              </a:rPr>
              <a:t> 260 </a:t>
            </a:r>
            <a:r>
              <a:rPr lang="cs-CZ" dirty="0" smtClean="0"/>
              <a:t>do</a:t>
            </a:r>
            <a:r>
              <a:rPr lang="cs-CZ" dirty="0" smtClean="0">
                <a:solidFill>
                  <a:srgbClr val="FF0000"/>
                </a:solidFill>
              </a:rPr>
              <a:t> 264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 nepublikovaných zdrojů</a:t>
            </a:r>
          </a:p>
          <a:p>
            <a:r>
              <a:rPr lang="cs-CZ" dirty="0" smtClean="0"/>
              <a:t>Povinný údaj: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datum vytvoření díla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Publikované zdroje</a:t>
            </a:r>
          </a:p>
          <a:p>
            <a:r>
              <a:rPr lang="cs-CZ" dirty="0" smtClean="0"/>
              <a:t>Povinné údaje: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místo vydání, jméno nakladatele a datum vydání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Datum copyrightu</a:t>
            </a:r>
          </a:p>
          <a:p>
            <a:r>
              <a:rPr lang="cs-CZ" dirty="0" smtClean="0"/>
              <a:t>Povinný údaj pokud není známo datum vydání, distribuce ani výroby (platí pro minimální záznam)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 doporučený záznam povinné vždy, když je uvedeno</a:t>
            </a:r>
          </a:p>
          <a:p>
            <a:r>
              <a:rPr lang="cs-CZ" dirty="0" smtClean="0"/>
              <a:t>Zapisuje se včetně symbolu  © nebo ℗ </a:t>
            </a:r>
            <a:r>
              <a:rPr lang="cs-CZ" dirty="0" err="1" smtClean="0"/>
              <a:t>nebo</a:t>
            </a:r>
            <a:r>
              <a:rPr lang="cs-CZ" dirty="0" smtClean="0"/>
              <a:t> výrazu </a:t>
            </a:r>
            <a:r>
              <a:rPr lang="cs-CZ" i="1" dirty="0" smtClean="0"/>
              <a:t>copyright </a:t>
            </a:r>
            <a:r>
              <a:rPr lang="cs-CZ" dirty="0" smtClean="0"/>
              <a:t>nebo </a:t>
            </a:r>
            <a:r>
              <a:rPr lang="cs-CZ" i="1" dirty="0" smtClean="0"/>
              <a:t>fonogram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Údaje se přebírají z celého dokumentu</a:t>
            </a:r>
          </a:p>
          <a:p>
            <a:r>
              <a:rPr lang="cs-CZ" dirty="0" smtClean="0"/>
              <a:t>Pořadí pramenů popisu – jako u názvu</a:t>
            </a:r>
          </a:p>
          <a:p>
            <a:r>
              <a:rPr lang="cs-CZ" dirty="0" smtClean="0"/>
              <a:t>Údaje z jiného zdroje do </a:t>
            </a:r>
            <a:r>
              <a:rPr lang="cs-CZ" dirty="0" smtClean="0">
                <a:solidFill>
                  <a:srgbClr val="FF0000"/>
                </a:solidFill>
              </a:rPr>
              <a:t>[ ]</a:t>
            </a:r>
            <a:r>
              <a:rPr lang="cs-CZ" dirty="0" smtClean="0"/>
              <a:t>, příp. s 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r>
              <a:rPr lang="cs-CZ" dirty="0" smtClean="0"/>
              <a:t>Údaje se nezkracují, nevynechávají (ani členy), neopravují (správná podoba do poznámky)</a:t>
            </a:r>
          </a:p>
          <a:p>
            <a:r>
              <a:rPr lang="cs-CZ" dirty="0" smtClean="0"/>
              <a:t>Datum vydání uvedený slovně nebo římskými číslicemi – přepisuje se na </a:t>
            </a:r>
            <a:r>
              <a:rPr lang="cs-CZ" dirty="0" smtClean="0">
                <a:solidFill>
                  <a:srgbClr val="FF0000"/>
                </a:solidFill>
              </a:rPr>
              <a:t>arabské číslice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Předložky u místa vydání – vynechat pouze pokud to nenaruší pádový tvar</a:t>
            </a:r>
          </a:p>
          <a:p>
            <a:r>
              <a:rPr lang="cs-CZ" dirty="0" smtClean="0"/>
              <a:t>Údaje ve více jazycích – první v jazyce názvu, jinak typograficky zvýrazněný</a:t>
            </a:r>
          </a:p>
          <a:p>
            <a:r>
              <a:rPr lang="cs-CZ" dirty="0" smtClean="0"/>
              <a:t>Více míst vydání a nakladatelů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V minimálním záznamu povinný první údaj</a:t>
            </a:r>
          </a:p>
          <a:p>
            <a:pPr lvl="1"/>
            <a:r>
              <a:rPr lang="cs-CZ" dirty="0" smtClean="0"/>
              <a:t>V doporučeném záznamu – vypisují se všechny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 chybějících údajů, snažit se uvést alespoň stát, případně Evropská unie a odhadnout datum</a:t>
            </a:r>
          </a:p>
          <a:p>
            <a:r>
              <a:rPr lang="cs-CZ" dirty="0" smtClean="0"/>
              <a:t>[Místo vydání není známé] : [nakladatel není známý], [datum vydání není známé] </a:t>
            </a:r>
            <a:r>
              <a:rPr lang="cs-CZ" dirty="0" smtClean="0">
                <a:solidFill>
                  <a:srgbClr val="FF0000"/>
                </a:solidFill>
              </a:rPr>
              <a:t>nepoužívat!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 je zjistitelný odjinud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[2013]</a:t>
            </a:r>
          </a:p>
          <a:p>
            <a:r>
              <a:rPr lang="cs-CZ" dirty="0" smtClean="0"/>
              <a:t>Přibližný rok		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[2013?]</a:t>
            </a:r>
          </a:p>
          <a:p>
            <a:r>
              <a:rPr lang="cs-CZ" dirty="0" smtClean="0"/>
              <a:t>Více možných let		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[2013 nebo 2014]</a:t>
            </a:r>
          </a:p>
          <a:p>
            <a:r>
              <a:rPr lang="cs-CZ" dirty="0" smtClean="0"/>
              <a:t>Pravděpodobné rozmezí (vždy s ?)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[mezi 1848 a 1920?]</a:t>
            </a:r>
          </a:p>
          <a:p>
            <a:r>
              <a:rPr lang="cs-CZ" dirty="0" smtClean="0"/>
              <a:t>Možné datum	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[ne před 1788], [ne po 1939]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8"/>
            <a:endParaRPr lang="cs-CZ" dirty="0" smtClean="0"/>
          </a:p>
          <a:p>
            <a:pPr lvl="8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264 Nakladatelské údaje, </a:t>
            </a:r>
            <a:r>
              <a:rPr lang="cs-CZ" dirty="0" err="1" smtClean="0"/>
              <a:t>údaje</a:t>
            </a:r>
            <a:r>
              <a:rPr lang="cs-CZ" dirty="0" smtClean="0"/>
              <a:t> o vytvoření díla a údaje o autorských právech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První indikátor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# Neuvádí se/první údaj</a:t>
            </a:r>
            <a:r>
              <a:rPr lang="cs-CZ" dirty="0" smtClean="0"/>
              <a:t> (default nastavit)</a:t>
            </a:r>
          </a:p>
          <a:p>
            <a:pPr lvl="1"/>
            <a:r>
              <a:rPr lang="cs-CZ" dirty="0" smtClean="0"/>
              <a:t>2 Dočasný údaj</a:t>
            </a:r>
          </a:p>
          <a:p>
            <a:pPr lvl="1"/>
            <a:r>
              <a:rPr lang="cs-CZ" dirty="0" smtClean="0"/>
              <a:t>3 Současný/poslední údaj</a:t>
            </a:r>
          </a:p>
          <a:p>
            <a:r>
              <a:rPr lang="cs-CZ" dirty="0" smtClean="0"/>
              <a:t>Druhý indikátor</a:t>
            </a:r>
          </a:p>
          <a:p>
            <a:pPr lvl="1"/>
            <a:r>
              <a:rPr lang="cs-CZ" dirty="0" smtClean="0"/>
              <a:t>0 Vytvoření/vznik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1 Nakladate</a:t>
            </a:r>
            <a:r>
              <a:rPr lang="cs-CZ" dirty="0" smtClean="0"/>
              <a:t>l (default nastavit)</a:t>
            </a:r>
          </a:p>
          <a:p>
            <a:pPr lvl="1"/>
            <a:r>
              <a:rPr lang="cs-CZ" dirty="0" smtClean="0"/>
              <a:t>2 Distributor</a:t>
            </a:r>
          </a:p>
          <a:p>
            <a:pPr lvl="1"/>
            <a:r>
              <a:rPr lang="cs-CZ" dirty="0" smtClean="0"/>
              <a:t>3 Výrobce</a:t>
            </a:r>
          </a:p>
          <a:p>
            <a:pPr lvl="1"/>
            <a:r>
              <a:rPr lang="cs-CZ" dirty="0" smtClean="0"/>
              <a:t>4 Údaje o autorských právech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$a místo vydání, distribuce atd. (O)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$b jméno nakladatele, distributora atd. (O)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$c datum vydání, distribuce atd. (NO)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$3 bližší určení dokumentu (NO)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nepublikovaný zdroj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#0  $c 2014</a:t>
            </a:r>
          </a:p>
          <a:p>
            <a:r>
              <a:rPr lang="cs-CZ" dirty="0" smtClean="0"/>
              <a:t>zjištěný rok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Brno : $b MOBA, $c [2002]</a:t>
            </a:r>
          </a:p>
          <a:p>
            <a:r>
              <a:rPr lang="cs-CZ" dirty="0" smtClean="0"/>
              <a:t> nakladatel nezjištěn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264#1 $a Victoria, B.C. : $b [nakladatel není známý], $c 1898</a:t>
            </a:r>
          </a:p>
          <a:p>
            <a:r>
              <a:rPr lang="cs-CZ" dirty="0" smtClean="0"/>
              <a:t> opsáno přesně včetně jména majitele nakladatelství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264#1 $a V Praze ;$a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Litomyšli : $b Ladislav Horáček - Paseka, $c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více nakladatelů, opsáno přesně, odhad roku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Brno :$b ERA, s.r.o. : $b Státní památkový ústav v Brně ; $a Olomouc : $b Státní památkový ústav v Olomouci ; $a Ostrava : $b Státní památkový ústav v Ostravě, $c [2001 nebo 2002]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020 Mezinárodní standardní číslo knihy </a:t>
            </a:r>
            <a:br>
              <a:rPr lang="cs-CZ" dirty="0" smtClean="0"/>
            </a:br>
            <a:r>
              <a:rPr lang="cs-CZ" dirty="0" smtClean="0"/>
              <a:t>ISBN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FF0000"/>
                </a:solidFill>
                <a:cs typeface="Simplified Arabic Fixed"/>
              </a:rPr>
              <a:t>$q Zpřesnění </a:t>
            </a:r>
            <a:r>
              <a:rPr lang="cs-CZ" sz="2200" dirty="0" smtClean="0">
                <a:cs typeface="Simplified Arabic Fixed"/>
              </a:rPr>
              <a:t>(O)</a:t>
            </a:r>
          </a:p>
          <a:p>
            <a:r>
              <a:rPr lang="cs-CZ" sz="2200" dirty="0" smtClean="0">
                <a:cs typeface="Simplified Arabic Fixed"/>
              </a:rPr>
              <a:t>Je součástí aktualizace MARC21</a:t>
            </a:r>
          </a:p>
          <a:p>
            <a:r>
              <a:rPr lang="cs-CZ" sz="2200" dirty="0" smtClean="0">
                <a:cs typeface="Simplified Arabic Fixed"/>
              </a:rPr>
              <a:t>Do dubna 2015</a:t>
            </a:r>
          </a:p>
          <a:p>
            <a:r>
              <a:rPr lang="cs-CZ" sz="2200" dirty="0" smtClean="0">
                <a:cs typeface="Simplified Arabic Fixed"/>
              </a:rPr>
              <a:t>020 </a:t>
            </a:r>
            <a:r>
              <a:rPr lang="en-US" sz="2200" dirty="0" smtClean="0">
                <a:cs typeface="Simplified Arabic Fixed"/>
              </a:rPr>
              <a:t>##</a:t>
            </a:r>
            <a:r>
              <a:rPr lang="cs-CZ" sz="2200" dirty="0" smtClean="0">
                <a:cs typeface="Simplified Arabic Fixed"/>
              </a:rPr>
              <a:t> $a 978-80-6195-042-8 $</a:t>
            </a:r>
            <a:r>
              <a:rPr lang="cs-CZ" sz="2200" dirty="0" smtClean="0">
                <a:solidFill>
                  <a:srgbClr val="FF0000"/>
                </a:solidFill>
                <a:cs typeface="Simplified Arabic Fixed"/>
              </a:rPr>
              <a:t>q(sv. 1 : $q brož.)</a:t>
            </a:r>
            <a:r>
              <a:rPr lang="cs-CZ" sz="2200" dirty="0" smtClean="0">
                <a:cs typeface="Simplified Arabic Fixed"/>
              </a:rPr>
              <a:t> : $c Kč 250,00</a:t>
            </a:r>
          </a:p>
          <a:p>
            <a:r>
              <a:rPr lang="cs-CZ" sz="2200" dirty="0" smtClean="0">
                <a:cs typeface="Simplified Arabic Fixed"/>
              </a:rPr>
              <a:t>Od dubna 2015</a:t>
            </a:r>
          </a:p>
          <a:p>
            <a:r>
              <a:rPr lang="cs-CZ" sz="2200" dirty="0" smtClean="0">
                <a:cs typeface="Simplified Arabic Fixed"/>
              </a:rPr>
              <a:t> 020 </a:t>
            </a:r>
            <a:r>
              <a:rPr lang="en-US" sz="2200" dirty="0" smtClean="0">
                <a:cs typeface="Simplified Arabic Fixed"/>
              </a:rPr>
              <a:t>##</a:t>
            </a:r>
            <a:r>
              <a:rPr lang="cs-CZ" sz="2200" dirty="0" smtClean="0">
                <a:cs typeface="Simplified Arabic Fixed"/>
              </a:rPr>
              <a:t> $a 978-80-6195-042-8 </a:t>
            </a:r>
            <a:r>
              <a:rPr lang="cs-CZ" sz="2200" dirty="0" smtClean="0">
                <a:solidFill>
                  <a:srgbClr val="FF0000"/>
                </a:solidFill>
                <a:cs typeface="Simplified Arabic Fixed"/>
              </a:rPr>
              <a:t>$q(svazek 1 : $q brožováno) </a:t>
            </a:r>
            <a:r>
              <a:rPr lang="cs-CZ" sz="2200" dirty="0" smtClean="0">
                <a:cs typeface="Simplified Arabic Fixed"/>
              </a:rPr>
              <a:t>: $c Kč 250,00</a:t>
            </a:r>
          </a:p>
          <a:p>
            <a:endParaRPr lang="cs-CZ" sz="2200" dirty="0" smtClean="0">
              <a:cs typeface="Simplified Arabic Fix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všechny údaje zjištěny mimo dokument</a:t>
            </a:r>
          </a:p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264 #1 $a [Boskovice] : $b [Věra Bergerová], $c [2010]</a:t>
            </a:r>
          </a:p>
          <a:p>
            <a:endParaRPr lang="cs-CZ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 i copyright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Den Haag :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Voetnoot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$c2010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#4 $c ©2004 </a:t>
            </a:r>
          </a:p>
          <a:p>
            <a:r>
              <a:rPr lang="cs-CZ" dirty="0" smtClean="0"/>
              <a:t>odhad roku a copyright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Praha : $b Nakladatelství Lidové noviny, $c [2014?]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#4 $c ©2014</a:t>
            </a:r>
            <a:r>
              <a:rPr lang="cs-CZ" dirty="0" smtClean="0"/>
              <a:t> 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odhadnuté údaje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[Česko?] : $b [nakladatel není známý], $c [mezi 1820 a 1899?]</a:t>
            </a:r>
          </a:p>
          <a:p>
            <a:r>
              <a:rPr lang="cs-CZ" dirty="0" smtClean="0"/>
              <a:t> odhad roku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#1 $a V Brně : $b Knihtiskárna benediktinů ;$c [ne po 1880]</a:t>
            </a:r>
          </a:p>
          <a:p>
            <a:r>
              <a:rPr lang="cs-CZ" dirty="0" smtClean="0"/>
              <a:t> odhadnuté údaje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264#1 $a [Německo] : $b [nakladatel není známý], $c [ne před 1977]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pramenem je celý dokument</a:t>
            </a:r>
          </a:p>
          <a:p>
            <a:r>
              <a:rPr lang="cs-CZ" dirty="0" smtClean="0"/>
              <a:t>zápis v českém jazyce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$ a Rozsah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dirty="0" smtClean="0"/>
              <a:t>povinný údaj v minimálním záznamu</a:t>
            </a:r>
          </a:p>
          <a:p>
            <a:r>
              <a:rPr lang="cs-CZ" dirty="0" smtClean="0"/>
              <a:t>rozsah udává počet a typ jednotek (svazek, digitální soubor, …) a/nebo </a:t>
            </a:r>
            <a:r>
              <a:rPr lang="cs-CZ" dirty="0" err="1" smtClean="0"/>
              <a:t>podjednotek</a:t>
            </a:r>
            <a:r>
              <a:rPr lang="cs-CZ" dirty="0" smtClean="0"/>
              <a:t> (stránky, listy, …) tvořících zdroj</a:t>
            </a:r>
          </a:p>
          <a:p>
            <a:r>
              <a:rPr lang="cs-CZ" dirty="0" smtClean="0"/>
              <a:t>čísla nejsou nikdy v hranatých závorkách</a:t>
            </a:r>
          </a:p>
          <a:p>
            <a:r>
              <a:rPr lang="cs-CZ" dirty="0" smtClean="0"/>
              <a:t>vždy celá slova (žádné zkratky)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poslední číslovaná stránka, </a:t>
            </a:r>
          </a:p>
          <a:p>
            <a:r>
              <a:rPr lang="cs-CZ" dirty="0" smtClean="0"/>
              <a:t>označení podle provedení (arabsky, římsky, písmenně), </a:t>
            </a:r>
          </a:p>
          <a:p>
            <a:r>
              <a:rPr lang="cs-CZ" dirty="0" smtClean="0"/>
              <a:t>uvádíme všechny číslované i nečíslované sekvence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stránkování komplikované či nepravidelné:</a:t>
            </a:r>
          </a:p>
          <a:p>
            <a:r>
              <a:rPr lang="cs-CZ" dirty="0" smtClean="0"/>
              <a:t>1. počet stran v různém stránkování </a:t>
            </a:r>
          </a:p>
          <a:p>
            <a:r>
              <a:rPr lang="cs-CZ" dirty="0" smtClean="0"/>
              <a:t>2. hlavní číslovaná sekvence a dopočítaný počet ostatních stran různě číslovaných stran nebo nečíslovaných stran</a:t>
            </a:r>
          </a:p>
          <a:p>
            <a:r>
              <a:rPr lang="cs-CZ" dirty="0" smtClean="0"/>
              <a:t>3. </a:t>
            </a:r>
            <a:r>
              <a:rPr lang="cs-CZ" dirty="0" smtClean="0">
                <a:solidFill>
                  <a:srgbClr val="FF0000"/>
                </a:solidFill>
              </a:rPr>
              <a:t>jen v nouzi</a:t>
            </a:r>
            <a:r>
              <a:rPr lang="cs-CZ" dirty="0" smtClean="0"/>
              <a:t>: 1 svazek (různé stránkování)</a:t>
            </a:r>
          </a:p>
          <a:p>
            <a:r>
              <a:rPr lang="cs-CZ" dirty="0" smtClean="0"/>
              <a:t>číslování chybné - zapíše se obojí spolu s výrazem to je (122 stran, to je, 212 stran)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nečíslované stránky </a:t>
            </a:r>
          </a:p>
          <a:p>
            <a:r>
              <a:rPr lang="cs-CZ" dirty="0" smtClean="0"/>
              <a:t>1. spočítáme + výraz </a:t>
            </a:r>
            <a:r>
              <a:rPr lang="cs-CZ" dirty="0" smtClean="0">
                <a:solidFill>
                  <a:srgbClr val="FF0000"/>
                </a:solidFill>
              </a:rPr>
              <a:t>nečíslovaných</a:t>
            </a:r>
            <a:r>
              <a:rPr lang="cs-CZ" dirty="0" smtClean="0"/>
              <a:t> stran (tuto variantu preferujeme)</a:t>
            </a:r>
          </a:p>
          <a:p>
            <a:r>
              <a:rPr lang="cs-CZ" dirty="0" smtClean="0"/>
              <a:t>2. výraz přibližně + odhad počtu stran</a:t>
            </a:r>
          </a:p>
          <a:p>
            <a:r>
              <a:rPr lang="cs-CZ" dirty="0" smtClean="0"/>
              <a:t>3. </a:t>
            </a:r>
            <a:r>
              <a:rPr lang="cs-CZ" dirty="0" smtClean="0">
                <a:solidFill>
                  <a:srgbClr val="FF0000"/>
                </a:solidFill>
              </a:rPr>
              <a:t>jen v nouzi</a:t>
            </a:r>
            <a:r>
              <a:rPr lang="cs-CZ" dirty="0" smtClean="0"/>
              <a:t>: 1 svazek (nestránkováno)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složený list (do harmoniky)</a:t>
            </a:r>
          </a:p>
          <a:p>
            <a:r>
              <a:rPr lang="cs-CZ" dirty="0" smtClean="0"/>
              <a:t>1 složený list + počet stránek v kulaté závorce</a:t>
            </a:r>
          </a:p>
          <a:p>
            <a:r>
              <a:rPr lang="cs-CZ" dirty="0" smtClean="0"/>
              <a:t>obrazové přílohy</a:t>
            </a:r>
          </a:p>
          <a:p>
            <a:r>
              <a:rPr lang="cs-CZ" dirty="0" smtClean="0"/>
              <a:t>počet stran/listů obrazových příloh nebo počet stran/listů nečíslovaných obrazových příloh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Ilustrace, erby, faksimile, formuláře,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genealogické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tabulky, grafy, iluminace, mapy, noty, plány, portréty, schémata, vzorky</a:t>
            </a:r>
          </a:p>
          <a:p>
            <a:r>
              <a:rPr lang="cs-CZ" dirty="0" smtClean="0"/>
              <a:t>Barevné ilustrace, </a:t>
            </a:r>
            <a:r>
              <a:rPr lang="cs-CZ" dirty="0" err="1" smtClean="0"/>
              <a:t>ilustrace</a:t>
            </a:r>
            <a:r>
              <a:rPr lang="cs-CZ" dirty="0" smtClean="0"/>
              <a:t> (některé barevné, ilustrace (převážně barevné)</a:t>
            </a:r>
          </a:p>
          <a:p>
            <a:r>
              <a:rPr lang="cs-CZ" dirty="0" smtClean="0"/>
              <a:t>Nepočítají se ilustrované titulní stránky, grafická výzdoba</a:t>
            </a:r>
          </a:p>
          <a:p>
            <a:r>
              <a:rPr lang="cs-CZ" dirty="0" smtClean="0"/>
              <a:t>Fotografie jsou ilustrace</a:t>
            </a:r>
          </a:p>
          <a:p>
            <a:pPr lvl="1"/>
            <a:r>
              <a:rPr lang="cs-CZ" dirty="0" smtClean="0"/>
              <a:t>Uvést v poznámce: Obsahuje fotografie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Rozměry</a:t>
            </a:r>
          </a:p>
          <a:p>
            <a:r>
              <a:rPr lang="cs-CZ" dirty="0" smtClean="0"/>
              <a:t>Výška v cm, do 10 cm v mm</a:t>
            </a:r>
          </a:p>
          <a:p>
            <a:r>
              <a:rPr lang="cs-CZ" dirty="0" smtClean="0"/>
              <a:t>Zaokrouhlovat nahoru na celé číslo</a:t>
            </a:r>
          </a:p>
          <a:p>
            <a:r>
              <a:rPr lang="cs-CZ" dirty="0" smtClean="0"/>
              <a:t>Šířka se uvádí pouze u netypických rozměrů (výška x šířka)</a:t>
            </a:r>
          </a:p>
          <a:p>
            <a:r>
              <a:rPr lang="cs-CZ" dirty="0" smtClean="0"/>
              <a:t>Jednolistový tisk – výška x šířka, složeno na x</a:t>
            </a:r>
          </a:p>
          <a:p>
            <a:r>
              <a:rPr lang="cs-CZ" dirty="0" smtClean="0"/>
              <a:t>Jednolistový tisk – složeno do harmoniky (uvést počet stran) – rozměry složeného tisku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doprovodný materiál </a:t>
            </a:r>
          </a:p>
          <a:p>
            <a:r>
              <a:rPr lang="cs-CZ" dirty="0" smtClean="0"/>
              <a:t>jakýkoli materiál vydaný a určený ke společnému používání s popisovaným zdrojem, např. mapa, disketa, brožura, hrací karty - uvádí se jejich počet a název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300 $a 86 stran,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16 nečíslovaných listů obrazových příloh </a:t>
            </a:r>
            <a:r>
              <a:rPr lang="cs-CZ" dirty="0" smtClean="0"/>
              <a:t>: $b ilustrace ; $c 21 cm</a:t>
            </a:r>
          </a:p>
          <a:p>
            <a:r>
              <a:rPr lang="cs-CZ" dirty="0" smtClean="0"/>
              <a:t>300 $a </a:t>
            </a:r>
            <a:r>
              <a:rPr lang="cs-CZ" dirty="0" err="1" smtClean="0"/>
              <a:t>vii</a:t>
            </a:r>
            <a:r>
              <a:rPr lang="cs-CZ" dirty="0" smtClean="0"/>
              <a:t>, 63 stran : $b ilustrace, portréty ;$c14 cm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+ $e1 CD + 1 DVD</a:t>
            </a:r>
            <a:r>
              <a:rPr lang="cs-CZ" dirty="0" smtClean="0"/>
              <a:t> </a:t>
            </a:r>
          </a:p>
          <a:p>
            <a:r>
              <a:rPr lang="cs-CZ" dirty="0" smtClean="0"/>
              <a:t>300 $a 2 svazky (</a:t>
            </a:r>
            <a:r>
              <a:rPr lang="cs-CZ" dirty="0" err="1" smtClean="0"/>
              <a:t>viii</a:t>
            </a:r>
            <a:r>
              <a:rPr lang="cs-CZ" dirty="0" smtClean="0"/>
              <a:t>, 388; </a:t>
            </a:r>
            <a:r>
              <a:rPr lang="cs-CZ" dirty="0" err="1" smtClean="0"/>
              <a:t>ix</a:t>
            </a:r>
            <a:r>
              <a:rPr lang="cs-CZ" dirty="0" smtClean="0"/>
              <a:t>, 362 stran) ; $c 20 cm </a:t>
            </a:r>
          </a:p>
          <a:p>
            <a:r>
              <a:rPr lang="cs-CZ" dirty="0" smtClean="0"/>
              <a:t>300 $a 3 svazky (1288 stran) ; $c 25 cm  </a:t>
            </a:r>
          </a:p>
          <a:p>
            <a:r>
              <a:rPr lang="cs-CZ" dirty="0" smtClean="0"/>
              <a:t>300 $a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přibližně 600 stran </a:t>
            </a:r>
            <a:r>
              <a:rPr lang="cs-CZ" dirty="0" smtClean="0"/>
              <a:t>: $b ilustrace (některé barevné) ; $c15 x 25 cm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identifikační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cs typeface="Simplified Arabic Fixed"/>
              </a:rPr>
              <a:t>$q obdobně i u dalších identifikačních čísel</a:t>
            </a:r>
          </a:p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024 ISMN</a:t>
            </a:r>
          </a:p>
          <a:p>
            <a:r>
              <a:rPr lang="cs-CZ" dirty="0" smtClean="0">
                <a:cs typeface="Simplified Arabic Fixed"/>
              </a:rPr>
              <a:t>024 2</a:t>
            </a:r>
            <a:r>
              <a:rPr lang="en-US" dirty="0" smtClean="0">
                <a:cs typeface="Simplified Arabic Fixed"/>
              </a:rPr>
              <a:t># </a:t>
            </a:r>
            <a:r>
              <a:rPr lang="cs-CZ" dirty="0" smtClean="0">
                <a:cs typeface="Simplified Arabic Fixed"/>
              </a:rPr>
              <a:t>$a M570406203 $q(partitura : $q vázáno) : $c EUR 28,00</a:t>
            </a:r>
          </a:p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028 Nakladatelské číslo</a:t>
            </a:r>
          </a:p>
          <a:p>
            <a:r>
              <a:rPr lang="cs-CZ" dirty="0" smtClean="0">
                <a:cs typeface="Simplified Arabic Fixed"/>
              </a:rPr>
              <a:t>028 02 $a440073 032-9 $b </a:t>
            </a:r>
            <a:r>
              <a:rPr lang="cs-CZ" dirty="0" err="1" smtClean="0">
                <a:cs typeface="Simplified Arabic Fixed"/>
              </a:rPr>
              <a:t>Deutsche</a:t>
            </a:r>
            <a:r>
              <a:rPr lang="cs-CZ" dirty="0" smtClean="0">
                <a:cs typeface="Simplified Arabic Fixed"/>
              </a:rPr>
              <a:t> </a:t>
            </a:r>
            <a:r>
              <a:rPr lang="cs-CZ" dirty="0" err="1" smtClean="0">
                <a:cs typeface="Simplified Arabic Fixed"/>
              </a:rPr>
              <a:t>Grammophon</a:t>
            </a:r>
            <a:r>
              <a:rPr lang="cs-CZ" dirty="0" smtClean="0">
                <a:cs typeface="Simplified Arabic Fixed"/>
              </a:rPr>
              <a:t> $q(soubor a brožura)</a:t>
            </a:r>
          </a:p>
          <a:p>
            <a:r>
              <a:rPr lang="cs-CZ" dirty="0" smtClean="0">
                <a:cs typeface="Simplified Arabic Fixed"/>
              </a:rPr>
              <a:t>028 12 $a </a:t>
            </a:r>
            <a:r>
              <a:rPr lang="cs-CZ" dirty="0" err="1" smtClean="0">
                <a:cs typeface="Simplified Arabic Fixed"/>
              </a:rPr>
              <a:t>xxxxxxx</a:t>
            </a:r>
            <a:endParaRPr lang="cs-CZ" dirty="0" smtClean="0">
              <a:cs typeface="Simplified Arabic Fixed"/>
            </a:endParaRPr>
          </a:p>
          <a:p>
            <a:pPr lvl="1"/>
            <a:r>
              <a:rPr lang="cs-CZ" dirty="0" smtClean="0">
                <a:cs typeface="Simplified Arabic Fixed"/>
              </a:rPr>
              <a:t>Číslo výrobní matrice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300 $a 223 nečíslovaných stran : $b faksimile ; $c 28 cm</a:t>
            </a:r>
          </a:p>
          <a:p>
            <a:r>
              <a:rPr lang="cs-CZ" dirty="0" smtClean="0"/>
              <a:t>300 $a126 stran ; $c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90 mm</a:t>
            </a: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elektronicky publikované textové monografie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300 $a1 online zdroj (přibližně 600 stran) : $b ilustrace (některé barevné)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300 $a1 online zdroj (126 stran)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300 $a1 online zdroj</a:t>
            </a:r>
            <a:r>
              <a:rPr lang="cs-CZ" dirty="0" smtClean="0"/>
              <a:t>		</a:t>
            </a:r>
          </a:p>
          <a:p>
            <a:r>
              <a:rPr lang="cs-CZ" dirty="0" smtClean="0"/>
              <a:t>300 $a1 složený list (8 stran) ; $c15 cm</a:t>
            </a:r>
          </a:p>
          <a:p>
            <a:r>
              <a:rPr lang="cs-CZ" dirty="0" smtClean="0"/>
              <a:t>300 $a1 list ; $c 75 x 36 cm složeno na 25 x 18 cm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300 $a1 svazek (na 15 volných listech) ; $c  30 cm + $e 1 licence + 1 CD-ROM</a:t>
            </a:r>
          </a:p>
          <a:p>
            <a:r>
              <a:rPr lang="cs-CZ" dirty="0" smtClean="0"/>
              <a:t>300 $a 67 stran, 38 listů, 64 nečíslovaných stran : $b barevné ilustrace, portréty ; $c 23 cm</a:t>
            </a:r>
          </a:p>
          <a:p>
            <a:r>
              <a:rPr lang="cs-CZ" dirty="0" smtClean="0"/>
              <a:t>300 $a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228 stran, to je, 282 stran </a:t>
            </a:r>
            <a:r>
              <a:rPr lang="cs-CZ" dirty="0" smtClean="0"/>
              <a:t>; $c 20 cm</a:t>
            </a:r>
          </a:p>
          <a:p>
            <a:r>
              <a:rPr lang="cs-CZ" dirty="0" smtClean="0"/>
              <a:t>300 $a strana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255-631</a:t>
            </a:r>
            <a:r>
              <a:rPr lang="cs-CZ" dirty="0" smtClean="0"/>
              <a:t> ; $c 18 cm</a:t>
            </a:r>
          </a:p>
          <a:p>
            <a:r>
              <a:rPr lang="cs-CZ" dirty="0" smtClean="0"/>
              <a:t>300 $a 232 stran,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16 listů obrazových příloh (některé složené)</a:t>
            </a:r>
            <a:r>
              <a:rPr lang="cs-CZ" dirty="0" smtClean="0"/>
              <a:t> : $b ilustrace (převážně barevné) ;$c 25 x 30 cm</a:t>
            </a:r>
          </a:p>
          <a:p>
            <a:r>
              <a:rPr lang="cs-CZ" dirty="0" smtClean="0"/>
              <a:t>300 $a   svazky ; $c 21 cm</a:t>
            </a:r>
          </a:p>
          <a:p>
            <a:pPr lvl="2">
              <a:buNone/>
            </a:pPr>
            <a:r>
              <a:rPr lang="cs-CZ" dirty="0" smtClean="0"/>
              <a:t>	[u neúplného díla se předřazují 3 mezery]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336 Typ obsahu (O)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První indikátor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Druhý indikátor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$a Typ obsahu - termín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$b Typ obsahu - kód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$2 Zdroj </a:t>
            </a:r>
            <a:r>
              <a:rPr lang="cs-CZ" dirty="0" smtClean="0"/>
              <a:t>(</a:t>
            </a:r>
            <a:r>
              <a:rPr lang="cs-CZ" sz="2400" dirty="0" err="1" smtClean="0"/>
              <a:t>rdacontent</a:t>
            </a:r>
            <a:r>
              <a:rPr lang="cs-CZ" sz="2400" dirty="0" smtClean="0"/>
              <a:t> 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text 					</a:t>
            </a:r>
            <a:r>
              <a:rPr lang="cs-CZ" dirty="0" err="1" smtClean="0"/>
              <a:t>txt</a:t>
            </a:r>
            <a:r>
              <a:rPr lang="cs-CZ" dirty="0" smtClean="0"/>
              <a:t> 	</a:t>
            </a:r>
          </a:p>
          <a:p>
            <a:pPr lvl="0"/>
            <a:r>
              <a:rPr lang="cs-CZ" dirty="0" smtClean="0"/>
              <a:t>kartografický obraz 		</a:t>
            </a:r>
            <a:r>
              <a:rPr lang="cs-CZ" dirty="0" err="1" smtClean="0"/>
              <a:t>cri</a:t>
            </a:r>
            <a:r>
              <a:rPr lang="cs-CZ" dirty="0" smtClean="0"/>
              <a:t>	</a:t>
            </a:r>
          </a:p>
          <a:p>
            <a:pPr lvl="0"/>
            <a:r>
              <a:rPr lang="cs-CZ" dirty="0" smtClean="0"/>
              <a:t>statický obraz 			</a:t>
            </a:r>
            <a:r>
              <a:rPr lang="cs-CZ" dirty="0" err="1" smtClean="0"/>
              <a:t>sti</a:t>
            </a:r>
            <a:endParaRPr lang="cs-CZ" dirty="0" smtClean="0"/>
          </a:p>
          <a:p>
            <a:pPr lvl="0"/>
            <a:r>
              <a:rPr lang="cs-CZ" dirty="0" smtClean="0"/>
              <a:t>zápis hudby 			</a:t>
            </a:r>
            <a:r>
              <a:rPr lang="cs-CZ" dirty="0" err="1" smtClean="0"/>
              <a:t>ntm</a:t>
            </a:r>
            <a:endParaRPr lang="cs-CZ" dirty="0" smtClean="0"/>
          </a:p>
          <a:p>
            <a:pPr lvl="0"/>
            <a:r>
              <a:rPr lang="cs-CZ" dirty="0" smtClean="0"/>
              <a:t>hraná hudba 			</a:t>
            </a:r>
            <a:r>
              <a:rPr lang="cs-CZ" dirty="0" err="1" smtClean="0"/>
              <a:t>prm</a:t>
            </a:r>
            <a:r>
              <a:rPr lang="cs-CZ" dirty="0" smtClean="0"/>
              <a:t>		</a:t>
            </a:r>
          </a:p>
          <a:p>
            <a:pPr lvl="0"/>
            <a:r>
              <a:rPr lang="cs-CZ" dirty="0" smtClean="0"/>
              <a:t>mluvené slovo 			</a:t>
            </a:r>
            <a:r>
              <a:rPr lang="cs-CZ" dirty="0" err="1" smtClean="0"/>
              <a:t>spw</a:t>
            </a:r>
            <a:r>
              <a:rPr lang="cs-CZ" dirty="0" smtClean="0"/>
              <a:t>		</a:t>
            </a:r>
          </a:p>
          <a:p>
            <a:pPr lvl="0"/>
            <a:r>
              <a:rPr lang="cs-CZ" dirty="0" smtClean="0"/>
              <a:t>dvojrozměrný pohyblivý obraz 	</a:t>
            </a:r>
            <a:r>
              <a:rPr lang="cs-CZ" dirty="0" err="1" smtClean="0"/>
              <a:t>tdi</a:t>
            </a:r>
            <a:endParaRPr lang="cs-CZ" dirty="0" smtClean="0"/>
          </a:p>
          <a:p>
            <a:pPr lvl="0"/>
            <a:r>
              <a:rPr lang="cs-CZ" dirty="0" smtClean="0"/>
              <a:t>počítačový datový soubor 		cod		</a:t>
            </a:r>
          </a:p>
          <a:p>
            <a:pPr lvl="0"/>
            <a:r>
              <a:rPr lang="cs-CZ" dirty="0" smtClean="0"/>
              <a:t>počítačový program 		cop</a:t>
            </a:r>
          </a:p>
          <a:p>
            <a:pPr lvl="0"/>
            <a:r>
              <a:rPr lang="cs-CZ" dirty="0" smtClean="0"/>
              <a:t>zvuky 				</a:t>
            </a:r>
            <a:r>
              <a:rPr lang="cs-CZ" dirty="0" err="1" smtClean="0"/>
              <a:t>snd</a:t>
            </a:r>
            <a:endParaRPr lang="cs-CZ" dirty="0" smtClean="0"/>
          </a:p>
          <a:p>
            <a:pPr lvl="0"/>
            <a:r>
              <a:rPr lang="cs-CZ" dirty="0" smtClean="0"/>
              <a:t>jiný 					</a:t>
            </a:r>
            <a:r>
              <a:rPr lang="cs-CZ" dirty="0" err="1" smtClean="0"/>
              <a:t>xxx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nespecifikován			</a:t>
            </a:r>
            <a:r>
              <a:rPr lang="cs-CZ" dirty="0" err="1" smtClean="0"/>
              <a:t>zzz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337 Typ média (O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nepovinné pro minimální záznam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První indikátor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Druhý indikátor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$a Typ média - termín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$b Typ média - kód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$2 Zdroj </a:t>
            </a:r>
            <a:r>
              <a:rPr lang="cs-CZ" sz="2400" dirty="0" smtClean="0"/>
              <a:t>(</a:t>
            </a:r>
            <a:r>
              <a:rPr lang="cs-CZ" sz="2400" dirty="0" err="1" smtClean="0"/>
              <a:t>rdamedia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</a:t>
            </a:r>
            <a:r>
              <a:rPr lang="cs-CZ" dirty="0" smtClean="0"/>
              <a:t>	</a:t>
            </a:r>
            <a:r>
              <a:rPr lang="en-US" dirty="0" smtClean="0"/>
              <a:t>	n	</a:t>
            </a:r>
            <a:endParaRPr lang="cs-CZ" dirty="0" smtClean="0"/>
          </a:p>
          <a:p>
            <a:pPr lvl="0"/>
            <a:r>
              <a:rPr lang="en-US" dirty="0" smtClean="0"/>
              <a:t>audio 		s	</a:t>
            </a:r>
            <a:endParaRPr lang="cs-CZ" dirty="0" smtClean="0"/>
          </a:p>
          <a:p>
            <a:pPr lvl="0"/>
            <a:r>
              <a:rPr lang="en-US" dirty="0" err="1" smtClean="0"/>
              <a:t>počítač</a:t>
            </a:r>
            <a:r>
              <a:rPr lang="en-US" dirty="0" smtClean="0"/>
              <a:t> 	</a:t>
            </a:r>
            <a:r>
              <a:rPr lang="cs-CZ" dirty="0" smtClean="0"/>
              <a:t>	</a:t>
            </a:r>
            <a:r>
              <a:rPr lang="en-US" dirty="0" smtClean="0"/>
              <a:t>c 	</a:t>
            </a:r>
            <a:endParaRPr lang="cs-CZ" dirty="0" smtClean="0"/>
          </a:p>
          <a:p>
            <a:pPr lvl="0"/>
            <a:r>
              <a:rPr lang="en-US" dirty="0" smtClean="0"/>
              <a:t>video		 v</a:t>
            </a:r>
            <a:endParaRPr lang="cs-CZ" dirty="0" smtClean="0"/>
          </a:p>
          <a:p>
            <a:pPr lvl="0"/>
            <a:r>
              <a:rPr lang="en-US" dirty="0" err="1" smtClean="0"/>
              <a:t>mikroforma</a:t>
            </a:r>
            <a:r>
              <a:rPr lang="en-US" dirty="0" smtClean="0"/>
              <a:t> 	h</a:t>
            </a:r>
            <a:endParaRPr lang="cs-CZ" dirty="0" smtClean="0"/>
          </a:p>
          <a:p>
            <a:pPr lvl="0"/>
            <a:r>
              <a:rPr lang="en-US" dirty="0" err="1" smtClean="0"/>
              <a:t>mikroskop</a:t>
            </a:r>
            <a:r>
              <a:rPr lang="en-US" dirty="0" smtClean="0"/>
              <a:t> </a:t>
            </a:r>
            <a:r>
              <a:rPr lang="cs-CZ" dirty="0" smtClean="0"/>
              <a:t>	</a:t>
            </a:r>
            <a:r>
              <a:rPr lang="en-US" dirty="0" smtClean="0"/>
              <a:t>	p</a:t>
            </a:r>
            <a:endParaRPr lang="cs-CZ" dirty="0" smtClean="0"/>
          </a:p>
          <a:p>
            <a:pPr lvl="0"/>
            <a:r>
              <a:rPr lang="en-US" dirty="0" err="1" smtClean="0"/>
              <a:t>projekce</a:t>
            </a:r>
            <a:r>
              <a:rPr lang="en-US" dirty="0" smtClean="0"/>
              <a:t> 	</a:t>
            </a:r>
            <a:r>
              <a:rPr lang="cs-CZ" dirty="0" smtClean="0"/>
              <a:t>	</a:t>
            </a:r>
            <a:r>
              <a:rPr lang="en-US" dirty="0" smtClean="0"/>
              <a:t>g</a:t>
            </a:r>
            <a:endParaRPr lang="cs-CZ" dirty="0" smtClean="0"/>
          </a:p>
          <a:p>
            <a:pPr lvl="0"/>
            <a:r>
              <a:rPr lang="en-US" dirty="0" err="1" smtClean="0"/>
              <a:t>stereograf</a:t>
            </a:r>
            <a:r>
              <a:rPr lang="en-US" dirty="0" smtClean="0"/>
              <a:t>	</a:t>
            </a:r>
            <a:r>
              <a:rPr lang="cs-CZ" dirty="0" smtClean="0"/>
              <a:t>	</a:t>
            </a:r>
            <a:r>
              <a:rPr lang="en-US" dirty="0" smtClean="0"/>
              <a:t>e</a:t>
            </a:r>
            <a:endParaRPr lang="cs-CZ" dirty="0" smtClean="0"/>
          </a:p>
          <a:p>
            <a:pPr lvl="0"/>
            <a:r>
              <a:rPr lang="en-US" dirty="0" err="1" smtClean="0"/>
              <a:t>jiný</a:t>
            </a:r>
            <a:r>
              <a:rPr lang="en-US" dirty="0" smtClean="0"/>
              <a:t> 		</a:t>
            </a:r>
            <a:r>
              <a:rPr lang="cs-CZ" dirty="0" smtClean="0"/>
              <a:t>	</a:t>
            </a:r>
            <a:r>
              <a:rPr lang="en-US" dirty="0" smtClean="0"/>
              <a:t>x</a:t>
            </a:r>
            <a:endParaRPr lang="cs-CZ" dirty="0" smtClean="0"/>
          </a:p>
          <a:p>
            <a:pPr lvl="0"/>
            <a:r>
              <a:rPr lang="en-US" dirty="0" err="1" smtClean="0"/>
              <a:t>nespecifikován</a:t>
            </a:r>
            <a:r>
              <a:rPr lang="en-US" dirty="0" smtClean="0"/>
              <a:t> </a:t>
            </a:r>
            <a:r>
              <a:rPr lang="cs-CZ" dirty="0" smtClean="0"/>
              <a:t>	</a:t>
            </a:r>
            <a:r>
              <a:rPr lang="en-US" dirty="0" smtClean="0"/>
              <a:t>z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338 Typ nosiče (O)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První indikátor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Druhý indikátor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# nedefinován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$a Typ nosiče - termín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$b Typ nosiče - kód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>
                <a:solidFill>
                  <a:srgbClr val="FF0000"/>
                </a:solidFill>
              </a:rPr>
              <a:t>$2 Zdroj </a:t>
            </a:r>
            <a:r>
              <a:rPr lang="cs-CZ" sz="2400" dirty="0" smtClean="0"/>
              <a:t>(</a:t>
            </a:r>
            <a:r>
              <a:rPr lang="cs-CZ" sz="2400" dirty="0" err="1" smtClean="0"/>
              <a:t>rdacarrier</a:t>
            </a:r>
            <a:r>
              <a:rPr lang="cs-CZ" sz="2400" dirty="0" smtClean="0"/>
              <a:t> )</a:t>
            </a:r>
            <a:endParaRPr lang="cs-CZ" sz="24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Nosiče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bez</a:t>
            </a:r>
            <a:r>
              <a:rPr lang="en-US" dirty="0" smtClean="0">
                <a:solidFill>
                  <a:srgbClr val="FF0000"/>
                </a:solidFill>
              </a:rPr>
              <a:t> media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/>
              <a:t>svazek</a:t>
            </a:r>
            <a:r>
              <a:rPr lang="en-US" dirty="0" smtClean="0"/>
              <a:t> 			</a:t>
            </a:r>
            <a:r>
              <a:rPr lang="en-US" dirty="0" err="1" smtClean="0"/>
              <a:t>nc</a:t>
            </a:r>
            <a:r>
              <a:rPr lang="en-US" dirty="0" smtClean="0"/>
              <a:t> 	</a:t>
            </a:r>
            <a:endParaRPr lang="cs-CZ" dirty="0" smtClean="0"/>
          </a:p>
          <a:p>
            <a:pPr lvl="0"/>
            <a:r>
              <a:rPr lang="en-US" dirty="0" smtClean="0"/>
              <a:t>list 			</a:t>
            </a:r>
            <a:r>
              <a:rPr lang="cs-CZ" dirty="0" smtClean="0"/>
              <a:t>	</a:t>
            </a:r>
            <a:r>
              <a:rPr lang="en-US" dirty="0" err="1" smtClean="0"/>
              <a:t>nb</a:t>
            </a:r>
            <a:r>
              <a:rPr lang="en-US" dirty="0" smtClean="0"/>
              <a:t>	</a:t>
            </a:r>
            <a:endParaRPr lang="cs-CZ" dirty="0" smtClean="0"/>
          </a:p>
          <a:p>
            <a:pPr lvl="0"/>
            <a:r>
              <a:rPr lang="en-US" dirty="0" err="1" smtClean="0"/>
              <a:t>karta</a:t>
            </a:r>
            <a:r>
              <a:rPr lang="en-US" dirty="0" smtClean="0"/>
              <a:t> 			no </a:t>
            </a:r>
            <a:endParaRPr lang="cs-CZ" dirty="0" smtClean="0"/>
          </a:p>
          <a:p>
            <a:pPr lvl="0"/>
            <a:r>
              <a:rPr lang="en-US" dirty="0" smtClean="0"/>
              <a:t>flipchart 		</a:t>
            </a:r>
            <a:r>
              <a:rPr lang="cs-CZ" dirty="0" smtClean="0"/>
              <a:t>	</a:t>
            </a:r>
            <a:r>
              <a:rPr lang="en-US" dirty="0" err="1" smtClean="0"/>
              <a:t>nn</a:t>
            </a:r>
            <a:r>
              <a:rPr lang="en-US" dirty="0" smtClean="0"/>
              <a:t> </a:t>
            </a:r>
            <a:endParaRPr lang="cs-CZ" dirty="0" smtClean="0"/>
          </a:p>
          <a:p>
            <a:pPr lvl="0"/>
            <a:r>
              <a:rPr lang="en-US" dirty="0" err="1" smtClean="0"/>
              <a:t>svitek</a:t>
            </a:r>
            <a:r>
              <a:rPr lang="en-US" dirty="0" smtClean="0"/>
              <a:t> 			</a:t>
            </a:r>
            <a:r>
              <a:rPr lang="en-US" dirty="0" err="1" smtClean="0"/>
              <a:t>na</a:t>
            </a:r>
            <a:endParaRPr lang="cs-CZ" dirty="0" smtClean="0"/>
          </a:p>
          <a:p>
            <a:pPr lvl="0"/>
            <a:r>
              <a:rPr lang="en-US" dirty="0" err="1" smtClean="0"/>
              <a:t>objekt</a:t>
            </a:r>
            <a:r>
              <a:rPr lang="en-US" dirty="0" smtClean="0"/>
              <a:t> 			nr</a:t>
            </a:r>
            <a:endParaRPr lang="cs-CZ" dirty="0" smtClean="0"/>
          </a:p>
          <a:p>
            <a:r>
              <a:rPr lang="en-US" dirty="0" err="1" smtClean="0"/>
              <a:t>jiný</a:t>
            </a:r>
            <a:r>
              <a:rPr lang="en-US" dirty="0" smtClean="0"/>
              <a:t> 			</a:t>
            </a:r>
            <a:r>
              <a:rPr lang="cs-CZ" dirty="0" smtClean="0"/>
              <a:t>	</a:t>
            </a:r>
            <a:r>
              <a:rPr lang="en-US" dirty="0" err="1" smtClean="0"/>
              <a:t>nz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Audio nosiče</a:t>
            </a:r>
          </a:p>
          <a:p>
            <a:r>
              <a:rPr lang="cs-CZ" dirty="0" smtClean="0"/>
              <a:t>audiodisk 			</a:t>
            </a:r>
            <a:r>
              <a:rPr lang="cs-CZ" dirty="0" err="1" smtClean="0"/>
              <a:t>sd</a:t>
            </a:r>
            <a:r>
              <a:rPr lang="cs-CZ" dirty="0" smtClean="0"/>
              <a:t> </a:t>
            </a:r>
          </a:p>
          <a:p>
            <a:r>
              <a:rPr lang="cs-CZ" dirty="0" smtClean="0"/>
              <a:t>audiokazeta 		</a:t>
            </a:r>
            <a:r>
              <a:rPr lang="cs-CZ" dirty="0" err="1" smtClean="0"/>
              <a:t>ss</a:t>
            </a:r>
            <a:endParaRPr lang="cs-CZ" dirty="0" smtClean="0"/>
          </a:p>
          <a:p>
            <a:r>
              <a:rPr lang="cs-CZ" dirty="0" smtClean="0"/>
              <a:t>zvuková stopa na filmu 	si</a:t>
            </a:r>
          </a:p>
          <a:p>
            <a:r>
              <a:rPr lang="cs-CZ" dirty="0" err="1" smtClean="0"/>
              <a:t>audiokartridž</a:t>
            </a:r>
            <a:r>
              <a:rPr lang="cs-CZ" dirty="0" smtClean="0"/>
              <a:t> 		</a:t>
            </a:r>
            <a:r>
              <a:rPr lang="cs-CZ" dirty="0" err="1" smtClean="0"/>
              <a:t>sg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audioválec</a:t>
            </a:r>
            <a:r>
              <a:rPr lang="cs-CZ" dirty="0" smtClean="0"/>
              <a:t> 			se</a:t>
            </a:r>
          </a:p>
          <a:p>
            <a:r>
              <a:rPr lang="cs-CZ" dirty="0" err="1" smtClean="0"/>
              <a:t>audiopás</a:t>
            </a:r>
            <a:r>
              <a:rPr lang="cs-CZ" dirty="0" smtClean="0"/>
              <a:t> 			</a:t>
            </a:r>
            <a:r>
              <a:rPr lang="cs-CZ" dirty="0" err="1" smtClean="0"/>
              <a:t>sq</a:t>
            </a:r>
            <a:endParaRPr lang="cs-CZ" dirty="0" smtClean="0"/>
          </a:p>
          <a:p>
            <a:r>
              <a:rPr lang="cs-CZ" dirty="0" err="1" smtClean="0"/>
              <a:t>audiocívka</a:t>
            </a:r>
            <a:r>
              <a:rPr lang="cs-CZ" dirty="0" smtClean="0"/>
              <a:t> 			</a:t>
            </a:r>
            <a:r>
              <a:rPr lang="cs-CZ" dirty="0" err="1" smtClean="0"/>
              <a:t>st</a:t>
            </a:r>
            <a:endParaRPr lang="cs-CZ" dirty="0" smtClean="0"/>
          </a:p>
          <a:p>
            <a:r>
              <a:rPr lang="cs-CZ" dirty="0" smtClean="0"/>
              <a:t>jiný 				</a:t>
            </a:r>
            <a:r>
              <a:rPr lang="cs-CZ" dirty="0" err="1" smtClean="0"/>
              <a:t>sz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Video nosiče</a:t>
            </a:r>
          </a:p>
          <a:p>
            <a:r>
              <a:rPr lang="cs-CZ" dirty="0" smtClean="0"/>
              <a:t>videodisk 			</a:t>
            </a:r>
            <a:r>
              <a:rPr lang="cs-CZ" dirty="0" err="1" smtClean="0"/>
              <a:t>vd</a:t>
            </a:r>
            <a:r>
              <a:rPr lang="cs-CZ" dirty="0" smtClean="0"/>
              <a:t> </a:t>
            </a:r>
          </a:p>
          <a:p>
            <a:r>
              <a:rPr lang="cs-CZ" dirty="0" smtClean="0"/>
              <a:t>videokazeta 		</a:t>
            </a:r>
            <a:r>
              <a:rPr lang="cs-CZ" dirty="0" err="1" smtClean="0"/>
              <a:t>vf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videokartridž</a:t>
            </a:r>
            <a:r>
              <a:rPr lang="cs-CZ" dirty="0" smtClean="0"/>
              <a:t> 		</a:t>
            </a:r>
            <a:r>
              <a:rPr lang="cs-CZ" dirty="0" err="1" smtClean="0"/>
              <a:t>vc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videocívka</a:t>
            </a:r>
            <a:r>
              <a:rPr lang="cs-CZ" dirty="0" smtClean="0"/>
              <a:t> 			</a:t>
            </a:r>
            <a:r>
              <a:rPr lang="cs-CZ" dirty="0" err="1" smtClean="0"/>
              <a:t>vr</a:t>
            </a:r>
            <a:r>
              <a:rPr lang="cs-CZ" dirty="0" smtClean="0"/>
              <a:t> </a:t>
            </a:r>
          </a:p>
          <a:p>
            <a:r>
              <a:rPr lang="cs-CZ" dirty="0" smtClean="0"/>
              <a:t>jiný 				</a:t>
            </a:r>
            <a:r>
              <a:rPr lang="cs-CZ" dirty="0" err="1" smtClean="0"/>
              <a:t>vz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040 Zdroj katalogizace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Nové </a:t>
            </a:r>
            <a:r>
              <a:rPr lang="cs-CZ" dirty="0" err="1" smtClean="0"/>
              <a:t>podpole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$e Pravidla </a:t>
            </a:r>
            <a:r>
              <a:rPr lang="cs-CZ" dirty="0" smtClean="0">
                <a:cs typeface="Simplified Arabic Fixed"/>
              </a:rPr>
              <a:t>(O)</a:t>
            </a:r>
          </a:p>
          <a:p>
            <a:r>
              <a:rPr lang="cs-CZ" dirty="0" smtClean="0">
                <a:cs typeface="Simplified Arabic Fixed"/>
              </a:rPr>
              <a:t>040 </a:t>
            </a:r>
            <a:r>
              <a:rPr lang="en-US" dirty="0" smtClean="0">
                <a:cs typeface="Simplified Arabic Fixed"/>
              </a:rPr>
              <a:t>## </a:t>
            </a:r>
            <a:r>
              <a:rPr lang="cs-CZ" dirty="0" smtClean="0">
                <a:cs typeface="Simplified Arabic Fixed"/>
              </a:rPr>
              <a:t>$</a:t>
            </a:r>
            <a:r>
              <a:rPr lang="en-US" dirty="0" smtClean="0">
                <a:cs typeface="Simplified Arabic Fixed"/>
              </a:rPr>
              <a:t>a ABA</a:t>
            </a:r>
            <a:r>
              <a:rPr lang="cs-CZ" dirty="0" smtClean="0">
                <a:cs typeface="Simplified Arabic Fixed"/>
              </a:rPr>
              <a:t>001 $c BOA001 $e </a:t>
            </a:r>
            <a:r>
              <a:rPr lang="cs-CZ" dirty="0" err="1" smtClean="0">
                <a:solidFill>
                  <a:srgbClr val="FF0000"/>
                </a:solidFill>
                <a:cs typeface="Simplified Arabic Fixed"/>
              </a:rPr>
              <a:t>rda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a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Počítačové nosiče</a:t>
            </a:r>
          </a:p>
          <a:p>
            <a:r>
              <a:rPr lang="cs-CZ" dirty="0" smtClean="0"/>
              <a:t>počítačový disk 			cd 	</a:t>
            </a:r>
          </a:p>
          <a:p>
            <a:r>
              <a:rPr lang="cs-CZ" dirty="0" smtClean="0"/>
              <a:t>online zdroj 			</a:t>
            </a:r>
            <a:r>
              <a:rPr lang="cs-CZ" dirty="0" err="1" smtClean="0"/>
              <a:t>cr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počítačová karta 			</a:t>
            </a:r>
            <a:r>
              <a:rPr lang="cs-CZ" dirty="0" err="1" smtClean="0"/>
              <a:t>ck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počítačová čipová </a:t>
            </a:r>
            <a:r>
              <a:rPr lang="cs-CZ" dirty="0" err="1" smtClean="0"/>
              <a:t>kartridž</a:t>
            </a:r>
            <a:r>
              <a:rPr lang="cs-CZ" dirty="0" smtClean="0"/>
              <a:t> 	</a:t>
            </a:r>
            <a:r>
              <a:rPr lang="cs-CZ" dirty="0" err="1" smtClean="0"/>
              <a:t>cb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počítačová disková </a:t>
            </a:r>
            <a:r>
              <a:rPr lang="cs-CZ" dirty="0" err="1" smtClean="0"/>
              <a:t>kartridž</a:t>
            </a:r>
            <a:r>
              <a:rPr lang="cs-CZ" dirty="0" smtClean="0"/>
              <a:t> 	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počítačová pásková </a:t>
            </a:r>
            <a:r>
              <a:rPr lang="cs-CZ" dirty="0" err="1" smtClean="0"/>
              <a:t>kartridž</a:t>
            </a:r>
            <a:r>
              <a:rPr lang="cs-CZ" dirty="0" smtClean="0"/>
              <a:t> 	ca</a:t>
            </a:r>
          </a:p>
          <a:p>
            <a:r>
              <a:rPr lang="cs-CZ" dirty="0" smtClean="0"/>
              <a:t>počítačová pásková kazeta 	</a:t>
            </a:r>
            <a:r>
              <a:rPr lang="cs-CZ" dirty="0" err="1" smtClean="0"/>
              <a:t>cf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počítačová pásková cívka	ch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jiný 				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Tištěný dokument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336 ## $a text $b </a:t>
            </a:r>
            <a:r>
              <a:rPr lang="cs-CZ" dirty="0" err="1" smtClean="0"/>
              <a:t>txt</a:t>
            </a:r>
            <a:r>
              <a:rPr lang="cs-CZ" dirty="0" smtClean="0"/>
              <a:t> $2 </a:t>
            </a:r>
            <a:r>
              <a:rPr lang="cs-CZ" dirty="0" err="1" smtClean="0"/>
              <a:t>rdacontent</a:t>
            </a:r>
            <a:r>
              <a:rPr lang="cs-CZ" dirty="0" smtClean="0"/>
              <a:t>   (LDR/06=a)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bez média $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bn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338 ## $a svazek $b </a:t>
            </a:r>
            <a:r>
              <a:rPr lang="cs-CZ" dirty="0" err="1" smtClean="0"/>
              <a:t>nc</a:t>
            </a:r>
            <a:r>
              <a:rPr lang="cs-CZ" dirty="0" smtClean="0"/>
              <a:t> $2 </a:t>
            </a:r>
            <a:r>
              <a:rPr lang="cs-CZ" dirty="0" err="1" smtClean="0"/>
              <a:t>rdacarrier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Obrazové nebo fotografické publikace s převažujícím obrazovým obsahem</a:t>
            </a:r>
          </a:p>
          <a:p>
            <a:pP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336 ## $a text $b </a:t>
            </a:r>
            <a:r>
              <a:rPr lang="cs-CZ" dirty="0" err="1" smtClean="0"/>
              <a:t>txt</a:t>
            </a:r>
            <a:r>
              <a:rPr lang="cs-CZ" dirty="0" smtClean="0"/>
              <a:t> $2 </a:t>
            </a:r>
            <a:r>
              <a:rPr lang="cs-CZ" dirty="0" err="1" smtClean="0"/>
              <a:t>rdacontent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336 ## $a statický obraz $b </a:t>
            </a:r>
            <a:r>
              <a:rPr lang="cs-CZ" dirty="0" err="1" smtClean="0">
                <a:solidFill>
                  <a:srgbClr val="FF0000"/>
                </a:solidFill>
              </a:rPr>
              <a:t>sti</a:t>
            </a:r>
            <a:r>
              <a:rPr lang="cs-CZ" dirty="0" smtClean="0">
                <a:solidFill>
                  <a:srgbClr val="FF0000"/>
                </a:solidFill>
              </a:rPr>
              <a:t> $2 </a:t>
            </a:r>
            <a:r>
              <a:rPr lang="cs-CZ" dirty="0" err="1" smtClean="0">
                <a:solidFill>
                  <a:srgbClr val="FF0000"/>
                </a:solidFill>
              </a:rPr>
              <a:t>rdacontent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bez média$b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338 ## $a svazek $b </a:t>
            </a:r>
            <a:r>
              <a:rPr lang="cs-CZ" dirty="0" err="1" smtClean="0"/>
              <a:t>nc</a:t>
            </a:r>
            <a:r>
              <a:rPr lang="cs-CZ" dirty="0" smtClean="0"/>
              <a:t> $2rdacarrier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*</a:t>
            </a:r>
            <a:r>
              <a:rPr lang="cs-CZ" dirty="0" err="1" smtClean="0"/>
              <a:t>Pozn</a:t>
            </a:r>
            <a:r>
              <a:rPr lang="cs-CZ" dirty="0" smtClean="0"/>
              <a:t>: dle stávající praxe LC se použije pro obrazové publikace obsahující uměleckou fotografii a reprodukce (např. obrazová publikace J. Lada…)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Tištěný dokument s přílohou CD</a:t>
            </a:r>
          </a:p>
          <a:p>
            <a:pP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336 ## $a text $b </a:t>
            </a:r>
            <a:r>
              <a:rPr lang="cs-CZ" dirty="0" err="1" smtClean="0"/>
              <a:t>txt</a:t>
            </a:r>
            <a:r>
              <a:rPr lang="cs-CZ" dirty="0" smtClean="0"/>
              <a:t> $2 </a:t>
            </a:r>
            <a:r>
              <a:rPr lang="cs-CZ" dirty="0" err="1" smtClean="0"/>
              <a:t>rdacontent</a:t>
            </a:r>
            <a:r>
              <a:rPr lang="cs-CZ" dirty="0" smtClean="0"/>
              <a:t>  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336 ## $a hraná hudba $b </a:t>
            </a:r>
            <a:r>
              <a:rPr lang="cs-CZ" dirty="0" err="1" smtClean="0">
                <a:solidFill>
                  <a:srgbClr val="FF0000"/>
                </a:solidFill>
              </a:rPr>
              <a:t>prm</a:t>
            </a:r>
            <a:r>
              <a:rPr lang="cs-CZ" dirty="0" smtClean="0">
                <a:solidFill>
                  <a:srgbClr val="FF0000"/>
                </a:solidFill>
              </a:rPr>
              <a:t> $2 </a:t>
            </a:r>
            <a:r>
              <a:rPr lang="cs-CZ" dirty="0" err="1" smtClean="0">
                <a:solidFill>
                  <a:srgbClr val="FF0000"/>
                </a:solidFill>
              </a:rPr>
              <a:t>rdacontent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bez média 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audio $b s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338 ## $a svazek $b </a:t>
            </a:r>
            <a:r>
              <a:rPr lang="cs-CZ" dirty="0" err="1" smtClean="0"/>
              <a:t>nc</a:t>
            </a:r>
            <a:r>
              <a:rPr lang="cs-CZ" dirty="0" smtClean="0"/>
              <a:t> $2 </a:t>
            </a:r>
            <a:r>
              <a:rPr lang="cs-CZ" dirty="0" err="1" smtClean="0"/>
              <a:t>rdacarrier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338## $a audiodisk$b </a:t>
            </a:r>
            <a:r>
              <a:rPr lang="cs-CZ" dirty="0" err="1" smtClean="0">
                <a:solidFill>
                  <a:srgbClr val="FF0000"/>
                </a:solidFill>
              </a:rPr>
              <a:t>sd</a:t>
            </a:r>
            <a:r>
              <a:rPr lang="cs-CZ" dirty="0" smtClean="0">
                <a:solidFill>
                  <a:srgbClr val="FF0000"/>
                </a:solidFill>
              </a:rPr>
              <a:t> $2 </a:t>
            </a:r>
            <a:r>
              <a:rPr lang="cs-CZ" dirty="0" err="1" smtClean="0">
                <a:solidFill>
                  <a:srgbClr val="FF0000"/>
                </a:solidFill>
              </a:rPr>
              <a:t>rdacarrier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Tištěný dokument s přílohou CD-ROM e-kniha</a:t>
            </a:r>
          </a:p>
          <a:p>
            <a:pP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336 ## $a text $b </a:t>
            </a:r>
            <a:r>
              <a:rPr lang="cs-CZ" dirty="0" err="1" smtClean="0"/>
              <a:t>txt</a:t>
            </a:r>
            <a:r>
              <a:rPr lang="cs-CZ" dirty="0" smtClean="0"/>
              <a:t> $2 </a:t>
            </a:r>
            <a:r>
              <a:rPr lang="cs-CZ" dirty="0" err="1" smtClean="0"/>
              <a:t>rdacontent</a:t>
            </a:r>
            <a:r>
              <a:rPr lang="cs-CZ" dirty="0" smtClean="0"/>
              <a:t>   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bez média 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## $a počítač $b c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338 ## $a svazek $b </a:t>
            </a:r>
            <a:r>
              <a:rPr lang="cs-CZ" dirty="0" err="1" smtClean="0"/>
              <a:t>nc</a:t>
            </a:r>
            <a:r>
              <a:rPr lang="cs-CZ" dirty="0" smtClean="0"/>
              <a:t> $2 </a:t>
            </a:r>
            <a:r>
              <a:rPr lang="cs-CZ" dirty="0" err="1" smtClean="0"/>
              <a:t>rdacarrier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338## $a počítačový disk $b cd $2 </a:t>
            </a:r>
            <a:r>
              <a:rPr lang="cs-CZ" dirty="0" err="1" smtClean="0">
                <a:solidFill>
                  <a:srgbClr val="FF0000"/>
                </a:solidFill>
              </a:rPr>
              <a:t>rdacarrier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490 Edice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prameny popisu – titulní stránka, obálka, hlavička, rub titulního listu, tiráž</a:t>
            </a:r>
          </a:p>
          <a:p>
            <a:r>
              <a:rPr lang="cs-CZ" dirty="0" smtClean="0"/>
              <a:t>údaje se zapisují přesně a platí pro ně stejné zásady jako pro zápis názvových údajů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slovní označení pořadí svazku se nahrazuje arabskou číslicí, římské číslice zůstávají</a:t>
            </a:r>
          </a:p>
          <a:p>
            <a:r>
              <a:rPr lang="cs-CZ" dirty="0" smtClean="0"/>
              <a:t>slova </a:t>
            </a:r>
            <a:r>
              <a:rPr lang="cs-CZ" i="1" dirty="0" smtClean="0">
                <a:solidFill>
                  <a:srgbClr val="C00000"/>
                </a:solidFill>
              </a:rPr>
              <a:t>svazek, Band, volume</a:t>
            </a:r>
            <a:r>
              <a:rPr lang="cs-CZ" i="1" dirty="0" smtClean="0"/>
              <a:t>, atd. </a:t>
            </a:r>
            <a:r>
              <a:rPr lang="cs-CZ" dirty="0" smtClean="0">
                <a:solidFill>
                  <a:srgbClr val="C00000"/>
                </a:solidFill>
              </a:rPr>
              <a:t>nezkracujeme</a:t>
            </a:r>
            <a:r>
              <a:rPr lang="cs-CZ" dirty="0" smtClean="0"/>
              <a:t>, pokud ovšem nejsou na pramenu již jako zkratka uvedena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 pořadí  slov v </a:t>
            </a:r>
            <a:r>
              <a:rPr lang="cs-CZ" dirty="0" err="1" smtClean="0"/>
              <a:t>podpoli</a:t>
            </a:r>
            <a:r>
              <a:rPr lang="cs-CZ" dirty="0" smtClean="0"/>
              <a:t> $v zůstává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4901  $a Spisy / Josef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Heyduk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; $v16. díl</a:t>
            </a:r>
          </a:p>
          <a:p>
            <a:r>
              <a:rPr lang="cs-CZ" dirty="0" smtClean="0"/>
              <a:t> římské číslice  zůstávají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4901  $a Spisy Jana Čepa ; $v III</a:t>
            </a:r>
          </a:p>
          <a:p>
            <a:r>
              <a:rPr lang="cs-CZ" dirty="0" smtClean="0"/>
              <a:t> místo poznámky: „Od r. 2010 vychází svazky v edici  …“ lze použít </a:t>
            </a:r>
            <a:r>
              <a:rPr lang="cs-CZ" dirty="0" err="1" smtClean="0"/>
              <a:t>podpole</a:t>
            </a:r>
            <a:r>
              <a:rPr lang="cs-CZ" dirty="0" smtClean="0"/>
              <a:t> $3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4901  $3 2010- : $a Komentované zákony</a:t>
            </a:r>
          </a:p>
          <a:p>
            <a:r>
              <a:rPr lang="cs-CZ" dirty="0" smtClean="0"/>
              <a:t>na zdroji bylo uvedeno: sv. 2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$a Světová próza ; $v sv. 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5xx Poznámka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uvádí se např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 povinná poznámka o zdroji hlavního názvu, pokud není převzatý z titulní stránky</a:t>
            </a:r>
            <a:r>
              <a:rPr lang="cs-CZ" dirty="0" smtClean="0"/>
              <a:t>; poznámka o zdroji souběžného názvu, pokud není ze stejného zdroje jako hlavní název a je to důležité pro identifikaci nebo zpřístupnění; významná další názvová informace z jiného preferovaného zdroje;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poznámky o chybně uvedených údajích a jejich správném znění</a:t>
            </a:r>
            <a:r>
              <a:rPr lang="cs-CZ" dirty="0" smtClean="0"/>
              <a:t>; poznámka o odpovědnosti osob/korporací, které nejsou uvedeny v údajích o odpovědnosti a jsou významné pro identifikaci a zpřístupnění; poznámky k údajům o vydání, nakladatelským údajům, fyzickému popisu, údajům o edici, údaje o překladu,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500 $a Souběžný název z rubu titulní stránky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500 $a Skutečným autorem díla je Josef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Menzel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500 $a Označení vydání je chybné, správně je: Vydání páté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aVročení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je chybné, správně má být: 2014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500 $a Místo vydání je správně: Kladno</a:t>
            </a:r>
          </a:p>
          <a:p>
            <a:r>
              <a:rPr lang="cs-CZ" smtClean="0"/>
              <a:t>[</a:t>
            </a:r>
            <a:r>
              <a:rPr lang="cs-CZ" dirty="0" smtClean="0"/>
              <a:t>na titulní stránce, a tedy i v poli 264, je uvedeno </a:t>
            </a:r>
            <a:r>
              <a:rPr lang="cs-CZ" dirty="0" err="1" smtClean="0"/>
              <a:t>Kldno</a:t>
            </a:r>
            <a:r>
              <a:rPr lang="cs-CZ" dirty="0" smtClean="0"/>
              <a:t>]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500 $a Správné jméno autorky: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Evonne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Rezler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[</a:t>
            </a:r>
            <a:r>
              <a:rPr lang="cs-CZ" dirty="0" smtClean="0"/>
              <a:t>na titulní stránce, a tedy i v poli 245, je uvedeno </a:t>
            </a:r>
            <a:r>
              <a:rPr lang="cs-CZ" dirty="0" err="1" smtClean="0"/>
              <a:t>Yvonne</a:t>
            </a:r>
            <a:r>
              <a:rPr lang="cs-CZ" dirty="0" smtClean="0"/>
              <a:t> </a:t>
            </a:r>
            <a:r>
              <a:rPr lang="cs-CZ" dirty="0" err="1" smtClean="0"/>
              <a:t>Rezler</a:t>
            </a:r>
            <a:r>
              <a:rPr lang="cs-CZ" dirty="0" smtClean="0"/>
              <a:t>]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041 Jazyk popisné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Nové </a:t>
            </a:r>
            <a:r>
              <a:rPr lang="cs-CZ" dirty="0" err="1" smtClean="0"/>
              <a:t>podpole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$k Kód jazyka překladu </a:t>
            </a:r>
            <a:r>
              <a:rPr lang="cs-CZ" dirty="0" smtClean="0">
                <a:cs typeface="Simplified Arabic Fixed"/>
              </a:rPr>
              <a:t>zprostředkujícího originální text (O)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041 1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implified Arabic Fixed"/>
                <a:cs typeface="Simplified Arabic Fixed"/>
              </a:rPr>
              <a:t>#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implified Arabic Fixed"/>
                <a:cs typeface="Simplified Arabic Fixed"/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$a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cze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 $k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eng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 $h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cs typeface="Simplified Arabic Fixed"/>
              </a:rPr>
              <a:t>chi</a:t>
            </a:r>
            <a:endParaRPr lang="cs-CZ" dirty="0" smtClean="0">
              <a:solidFill>
                <a:schemeClr val="accent1">
                  <a:lumMod val="75000"/>
                </a:schemeClr>
              </a:solidFill>
              <a:cs typeface="Simplified Arabic Fixed"/>
            </a:endParaRPr>
          </a:p>
          <a:p>
            <a:r>
              <a:rPr lang="cs-CZ" dirty="0" smtClean="0"/>
              <a:t>Publikace v češtině byla přeložena z anglického překladu čínského originálu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Pramenem popisu – celý dokument</a:t>
            </a:r>
          </a:p>
          <a:p>
            <a:r>
              <a:rPr lang="cs-CZ" dirty="0" smtClean="0"/>
              <a:t>Údaje zjištěné pouze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mimo dokument </a:t>
            </a:r>
            <a:r>
              <a:rPr lang="cs-CZ" dirty="0" smtClean="0"/>
              <a:t>– do hranatých závorek</a:t>
            </a:r>
          </a:p>
          <a:p>
            <a:r>
              <a:rPr lang="cs-CZ" dirty="0" smtClean="0"/>
              <a:t>Preferované prameny popisu – pořadí preference: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Titulní stránka, obálka, hlavička, rub titulní stránky a tiráž</a:t>
            </a:r>
          </a:p>
          <a:p>
            <a:r>
              <a:rPr lang="cs-CZ" dirty="0" smtClean="0"/>
              <a:t>Údaje zjištěné z preferovaného pramene popisu se již údaji z pramene dalšího v pořadí </a:t>
            </a:r>
            <a:r>
              <a:rPr lang="cs-CZ" dirty="0" smtClean="0">
                <a:solidFill>
                  <a:srgbClr val="FF0000"/>
                </a:solidFill>
              </a:rPr>
              <a:t>nedoplňují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cs typeface="Simplified Arabic Fixed"/>
              </a:rPr>
              <a:t>$a Název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Zápis přesně tak, jak se vyskytuje v pramenu popisu</a:t>
            </a:r>
          </a:p>
          <a:p>
            <a:r>
              <a:rPr lang="cs-CZ" dirty="0" smtClean="0"/>
              <a:t>Zapisují se i chyby a překlepy</a:t>
            </a:r>
          </a:p>
          <a:p>
            <a:r>
              <a:rPr lang="cs-CZ" dirty="0" smtClean="0"/>
              <a:t>Nedoplňuje se </a:t>
            </a:r>
            <a:r>
              <a:rPr lang="en-US" dirty="0" smtClean="0"/>
              <a:t>[</a:t>
            </a:r>
            <a:r>
              <a:rPr lang="cs-CZ" dirty="0" smtClean="0"/>
              <a:t>sic</a:t>
            </a:r>
            <a:r>
              <a:rPr lang="en-US" dirty="0" smtClean="0"/>
              <a:t>]</a:t>
            </a:r>
            <a:r>
              <a:rPr lang="cs-CZ" dirty="0" smtClean="0"/>
              <a:t> a </a:t>
            </a:r>
            <a:r>
              <a:rPr lang="en-US" dirty="0" smtClean="0"/>
              <a:t>[</a:t>
            </a:r>
            <a:r>
              <a:rPr lang="cs-CZ" dirty="0" smtClean="0"/>
              <a:t>i.</a:t>
            </a:r>
            <a:r>
              <a:rPr lang="cs-CZ" dirty="0" err="1" smtClean="0"/>
              <a:t>e</a:t>
            </a:r>
            <a:r>
              <a:rPr lang="cs-CZ" dirty="0" smtClean="0"/>
              <a:t>.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r>
              <a:rPr lang="cs-CZ" dirty="0" smtClean="0"/>
              <a:t>Slova se nezkracují ani se zkratky v pramenu popisu nerozepisují</a:t>
            </a:r>
          </a:p>
          <a:p>
            <a:r>
              <a:rPr lang="cs-CZ" dirty="0" smtClean="0"/>
              <a:t>Čísla se nepřepisují ani nevynechávají</a:t>
            </a:r>
          </a:p>
          <a:p>
            <a:r>
              <a:rPr lang="cs-CZ" dirty="0" smtClean="0"/>
              <a:t>Velká písmena – podle gramatiky daného jazyka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818</TotalTime>
  <Words>2658</Words>
  <Application>Microsoft Office PowerPoint</Application>
  <PresentationFormat>Předvádění na obrazovce (4:3)</PresentationFormat>
  <Paragraphs>478</Paragraphs>
  <Slides>68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Arkýř</vt:lpstr>
      <vt:lpstr>RDA doporučený záznam</vt:lpstr>
      <vt:lpstr>Hlavní změny v RDA</vt:lpstr>
      <vt:lpstr>Návěští</vt:lpstr>
      <vt:lpstr>020 Mezinárodní standardní číslo knihy  ISBN</vt:lpstr>
      <vt:lpstr>Další identifikační čísla</vt:lpstr>
      <vt:lpstr>040 Zdroj katalogizace</vt:lpstr>
      <vt:lpstr>041 Jazyk popisné jednotky</vt:lpstr>
      <vt:lpstr>245 Údaje o názvu a odpovědnosti</vt:lpstr>
      <vt:lpstr>245 Údaje o názvu a odpovědnosti </vt:lpstr>
      <vt:lpstr>245 Údaje o názvu a odpovědnosti</vt:lpstr>
      <vt:lpstr>245 Údaje o názvu a odpovědnosti </vt:lpstr>
      <vt:lpstr>245 Údaje o názvu a odpovědnosti</vt:lpstr>
      <vt:lpstr>245 Údaje o názvu a odpovědnosti</vt:lpstr>
      <vt:lpstr>240 Údaje o názvu a odpovědnosti</vt:lpstr>
      <vt:lpstr>245 Údaje o názvu a odpovědnosti</vt:lpstr>
      <vt:lpstr>245 Údaje o názvu a odpovědnosti</vt:lpstr>
      <vt:lpstr>245 Údaje o názvu a odpovědnosti</vt:lpstr>
      <vt:lpstr>245 Údaje o názvu a odpovědnosti</vt:lpstr>
      <vt:lpstr>245 Údaje o názvu a odpovědnosti</vt:lpstr>
      <vt:lpstr>245 Údaje o názvu a odpovědnosti</vt:lpstr>
      <vt:lpstr>Příklady</vt:lpstr>
      <vt:lpstr>Příklady</vt:lpstr>
      <vt:lpstr>Příklady</vt:lpstr>
      <vt:lpstr>    Příklady </vt:lpstr>
      <vt:lpstr>Příklady</vt:lpstr>
      <vt:lpstr>Příklady</vt:lpstr>
      <vt:lpstr>250 Údaje o vydání</vt:lpstr>
      <vt:lpstr>250 Údaje o vydání</vt:lpstr>
      <vt:lpstr>Příklady </vt:lpstr>
      <vt:lpstr>Příklady</vt:lpstr>
      <vt:lpstr>264 Nakladatelské údaje, údaje o vytvoření díla a údaje o autorských právech</vt:lpstr>
      <vt:lpstr>264 Nakladatelské údaje, údaje o vytvoření díla a údaje o autorských právech</vt:lpstr>
      <vt:lpstr>264 Nakladatelské údaje, údaje o vytvoření díla a údaje o autorských právech</vt:lpstr>
      <vt:lpstr>264 Nakladatelské údaje, údaje o vytvoření díla a údaje o autorských právech</vt:lpstr>
      <vt:lpstr>264 Nakladatelské údaje, údaje o vytvoření díla a údaje o autorských právech</vt:lpstr>
      <vt:lpstr>264 Nakladatelské údaje, údaje o vytvoření díla a údaje o autorských právech</vt:lpstr>
      <vt:lpstr>264 Nakladatelské údaje, údaje o vytvoření díla a údaje o autorských právech</vt:lpstr>
      <vt:lpstr>Příklady</vt:lpstr>
      <vt:lpstr>Příklady</vt:lpstr>
      <vt:lpstr>Příklady</vt:lpstr>
      <vt:lpstr>příklady</vt:lpstr>
      <vt:lpstr>Příklady</vt:lpstr>
      <vt:lpstr>300 Údaje o rozsahu</vt:lpstr>
      <vt:lpstr>300 údaje o rozsahu</vt:lpstr>
      <vt:lpstr>300 Údaje o rozsahu</vt:lpstr>
      <vt:lpstr>300 údaje o rozsahu</vt:lpstr>
      <vt:lpstr>300 Údaje o rozsahu</vt:lpstr>
      <vt:lpstr>300 údaje o rozsahu</vt:lpstr>
      <vt:lpstr>Příklady</vt:lpstr>
      <vt:lpstr>Příklady</vt:lpstr>
      <vt:lpstr>příklady</vt:lpstr>
      <vt:lpstr>336 Typ obsahu (O) </vt:lpstr>
      <vt:lpstr>Termín a kód</vt:lpstr>
      <vt:lpstr>337 Typ média (O) nepovinné pro minimální záznam</vt:lpstr>
      <vt:lpstr>Termín a kód</vt:lpstr>
      <vt:lpstr>338 Typ nosiče (O) </vt:lpstr>
      <vt:lpstr>Termín a kód</vt:lpstr>
      <vt:lpstr>Termín a kód</vt:lpstr>
      <vt:lpstr>Termín a kód</vt:lpstr>
      <vt:lpstr>Termín a kód</vt:lpstr>
      <vt:lpstr>Příklady</vt:lpstr>
      <vt:lpstr>Příklady</vt:lpstr>
      <vt:lpstr>Příklady</vt:lpstr>
      <vt:lpstr>Příklady</vt:lpstr>
      <vt:lpstr>490 Edice</vt:lpstr>
      <vt:lpstr>Příklady</vt:lpstr>
      <vt:lpstr>5xx Poznámka</vt:lpstr>
      <vt:lpstr>Příklady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 doporučený záznam</dc:title>
  <dc:creator>Hana</dc:creator>
  <cp:lastModifiedBy>vaskova</cp:lastModifiedBy>
  <cp:revision>86</cp:revision>
  <dcterms:created xsi:type="dcterms:W3CDTF">2015-02-06T18:44:18Z</dcterms:created>
  <dcterms:modified xsi:type="dcterms:W3CDTF">2015-03-12T10:15:15Z</dcterms:modified>
</cp:coreProperties>
</file>