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FADAC6-D579-4AA0-89DD-9A93D6B0ABD9}" type="datetimeFigureOut">
              <a:rPr lang="cs-CZ" smtClean="0"/>
              <a:pPr/>
              <a:t>12.11.2014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2085AD-E574-49AE-83F5-99C1947DD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UNIMARC/MARC21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Školení </a:t>
            </a:r>
            <a:r>
              <a:rPr lang="cs-CZ" dirty="0" err="1" smtClean="0"/>
              <a:t>katalogizátorů</a:t>
            </a:r>
            <a:r>
              <a:rPr lang="cs-CZ" dirty="0" smtClean="0"/>
              <a:t> – základní přehled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Kódové údaje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0XX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0xx</a:t>
            </a:r>
          </a:p>
          <a:p>
            <a:r>
              <a:rPr lang="cs-CZ" dirty="0" smtClean="0"/>
              <a:t>1xx</a:t>
            </a:r>
          </a:p>
          <a:p>
            <a:r>
              <a:rPr lang="cs-CZ" dirty="0" smtClean="0"/>
              <a:t>801 zdroj původní katalogizace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o standardním čísle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020 ISBN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010 ISBN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údajů o názvu a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245</a:t>
            </a:r>
          </a:p>
          <a:p>
            <a:r>
              <a:rPr lang="cs-CZ" dirty="0" smtClean="0"/>
              <a:t>246</a:t>
            </a:r>
          </a:p>
          <a:p>
            <a:r>
              <a:rPr lang="cs-CZ" dirty="0" smtClean="0"/>
              <a:t>240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200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specifických údajů (druh dokumentu)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245 </a:t>
            </a:r>
            <a:r>
              <a:rPr lang="cs-CZ" dirty="0" smtClean="0">
                <a:cs typeface="Simplified Arabic Fixed"/>
              </a:rPr>
              <a:t>$h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200 </a:t>
            </a:r>
            <a:r>
              <a:rPr lang="cs-CZ" dirty="0" smtClean="0">
                <a:cs typeface="Simplified Arabic Fixed"/>
              </a:rPr>
              <a:t>$b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vydání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250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205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nakladatelských údajů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260</a:t>
            </a:r>
          </a:p>
          <a:p>
            <a:r>
              <a:rPr lang="cs-CZ" dirty="0" smtClean="0"/>
              <a:t>264 (RDA)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fyzických údajů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300</a:t>
            </a:r>
          </a:p>
          <a:p>
            <a:r>
              <a:rPr lang="cs-CZ" dirty="0" smtClean="0"/>
              <a:t>RDA</a:t>
            </a:r>
          </a:p>
          <a:p>
            <a:pPr lvl="1"/>
            <a:r>
              <a:rPr lang="cs-CZ" dirty="0" smtClean="0"/>
              <a:t>336 </a:t>
            </a:r>
            <a:r>
              <a:rPr lang="cs-CZ" dirty="0" smtClean="0"/>
              <a:t>typ obsahu</a:t>
            </a:r>
          </a:p>
          <a:p>
            <a:pPr lvl="1"/>
            <a:r>
              <a:rPr lang="cs-CZ" dirty="0" smtClean="0"/>
              <a:t>337 typ média</a:t>
            </a:r>
          </a:p>
          <a:p>
            <a:pPr lvl="1"/>
            <a:r>
              <a:rPr lang="cs-CZ" dirty="0" smtClean="0"/>
              <a:t>338 typ nosiče</a:t>
            </a:r>
          </a:p>
          <a:p>
            <a:pPr lvl="2"/>
            <a:r>
              <a:rPr lang="cs-CZ" dirty="0" smtClean="0"/>
              <a:t>337 nepovinné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poznámek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5xx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3XX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edici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490</a:t>
            </a:r>
          </a:p>
          <a:p>
            <a:r>
              <a:rPr lang="cs-CZ" dirty="0" smtClean="0"/>
              <a:t>Pro autoritní podobu edice-nepovinné:</a:t>
            </a:r>
          </a:p>
          <a:p>
            <a:pPr lvl="1"/>
            <a:r>
              <a:rPr lang="cs-CZ" dirty="0" smtClean="0"/>
              <a:t>800</a:t>
            </a:r>
          </a:p>
          <a:p>
            <a:pPr lvl="1"/>
            <a:r>
              <a:rPr lang="cs-CZ" dirty="0" smtClean="0"/>
              <a:t>810</a:t>
            </a:r>
          </a:p>
          <a:p>
            <a:pPr lvl="1"/>
            <a:r>
              <a:rPr lang="cs-CZ" dirty="0" smtClean="0"/>
              <a:t>811</a:t>
            </a:r>
          </a:p>
          <a:p>
            <a:pPr lvl="1"/>
            <a:r>
              <a:rPr lang="cs-CZ" dirty="0" smtClean="0"/>
              <a:t>830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225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záhlaví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100 osoba</a:t>
            </a:r>
          </a:p>
          <a:p>
            <a:r>
              <a:rPr lang="cs-CZ" dirty="0" smtClean="0"/>
              <a:t>110 korporace</a:t>
            </a:r>
          </a:p>
          <a:p>
            <a:r>
              <a:rPr lang="cs-CZ" dirty="0" smtClean="0"/>
              <a:t>111akce</a:t>
            </a:r>
          </a:p>
          <a:p>
            <a:r>
              <a:rPr lang="cs-CZ" dirty="0" smtClean="0"/>
              <a:t>130 unifikovaný název - nepovinné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700 osoba</a:t>
            </a:r>
          </a:p>
          <a:p>
            <a:r>
              <a:rPr lang="cs-CZ" dirty="0" smtClean="0"/>
              <a:t>710 korporace/akce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1999 – vznik MARC21 z USMARC a CANMARC</a:t>
            </a:r>
          </a:p>
          <a:p>
            <a:r>
              <a:rPr lang="cs-CZ" dirty="0" smtClean="0"/>
              <a:t>2003 – Rada pro katalogizační politiku ČR doporučila implementaci MARC21 v české katalogizační praxi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záhlaví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700 osoba</a:t>
            </a:r>
          </a:p>
          <a:p>
            <a:r>
              <a:rPr lang="cs-CZ" dirty="0" smtClean="0"/>
              <a:t>710 korporace</a:t>
            </a:r>
          </a:p>
          <a:p>
            <a:r>
              <a:rPr lang="cs-CZ" dirty="0" smtClean="0"/>
              <a:t>711 akce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701 osoba jako spoluautor</a:t>
            </a:r>
          </a:p>
          <a:p>
            <a:r>
              <a:rPr lang="cs-CZ" dirty="0" smtClean="0"/>
              <a:t>702 osoba jako sekundární autor</a:t>
            </a:r>
          </a:p>
          <a:p>
            <a:r>
              <a:rPr lang="cs-CZ" dirty="0" smtClean="0"/>
              <a:t>711 korporace/akce jako spoluautor</a:t>
            </a:r>
          </a:p>
          <a:p>
            <a:r>
              <a:rPr lang="cs-CZ" dirty="0" smtClean="0"/>
              <a:t>712 korporace/akce jako sekundární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pro Souborný katalog ČR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910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910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věcná záhlaví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Povinná pro SK</a:t>
            </a:r>
          </a:p>
          <a:p>
            <a:pPr lvl="1"/>
            <a:r>
              <a:rPr lang="cs-CZ" dirty="0" smtClean="0"/>
              <a:t>080 MDT nebo</a:t>
            </a:r>
          </a:p>
          <a:p>
            <a:pPr lvl="1"/>
            <a:r>
              <a:rPr lang="cs-CZ" dirty="0" smtClean="0"/>
              <a:t>072 Konspekt</a:t>
            </a:r>
          </a:p>
          <a:p>
            <a:pPr lvl="1"/>
            <a:r>
              <a:rPr lang="cs-CZ" dirty="0" smtClean="0"/>
              <a:t>Povinná pro SK RDA</a:t>
            </a:r>
          </a:p>
          <a:p>
            <a:pPr lvl="1"/>
            <a:r>
              <a:rPr lang="cs-CZ" dirty="0" smtClean="0"/>
              <a:t>650 věcné téma </a:t>
            </a:r>
          </a:p>
          <a:p>
            <a:pPr lvl="1"/>
            <a:r>
              <a:rPr lang="cs-CZ" dirty="0" smtClean="0"/>
              <a:t>655 žánr/forma (formální deskriptor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Povinná pro SK</a:t>
            </a:r>
          </a:p>
          <a:p>
            <a:pPr lvl="1"/>
            <a:r>
              <a:rPr lang="cs-CZ" smtClean="0"/>
              <a:t>675 MDT nebo</a:t>
            </a:r>
            <a:endParaRPr lang="cs-CZ" dirty="0" smtClean="0"/>
          </a:p>
          <a:p>
            <a:pPr lvl="1"/>
            <a:r>
              <a:rPr lang="cs-CZ" dirty="0" smtClean="0"/>
              <a:t>615 Konspekt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606 věcné téma</a:t>
            </a:r>
          </a:p>
          <a:p>
            <a:pPr lvl="1"/>
            <a:r>
              <a:rPr lang="cs-CZ" dirty="0" smtClean="0"/>
              <a:t>608 formální deskriptor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věcná záhlaví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MARC21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UNIMARC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Nepovinná</a:t>
            </a:r>
          </a:p>
          <a:p>
            <a:pPr lvl="1"/>
            <a:r>
              <a:rPr lang="cs-CZ" dirty="0" smtClean="0"/>
              <a:t>600 osoba</a:t>
            </a:r>
          </a:p>
          <a:p>
            <a:pPr lvl="1"/>
            <a:r>
              <a:rPr lang="cs-CZ" dirty="0" smtClean="0"/>
              <a:t>610 korporace</a:t>
            </a:r>
          </a:p>
          <a:p>
            <a:pPr lvl="1"/>
            <a:r>
              <a:rPr lang="cs-CZ" dirty="0" smtClean="0"/>
              <a:t>611 akce</a:t>
            </a:r>
          </a:p>
          <a:p>
            <a:pPr lvl="1"/>
            <a:r>
              <a:rPr lang="cs-CZ" dirty="0" smtClean="0"/>
              <a:t>630 unifikovaný název</a:t>
            </a:r>
          </a:p>
          <a:p>
            <a:pPr lvl="1"/>
            <a:r>
              <a:rPr lang="cs-CZ" dirty="0" smtClean="0"/>
              <a:t>648 chronologický termín</a:t>
            </a:r>
          </a:p>
          <a:p>
            <a:pPr lvl="1"/>
            <a:r>
              <a:rPr lang="cs-CZ" dirty="0" smtClean="0"/>
              <a:t>651 geografický název</a:t>
            </a:r>
          </a:p>
          <a:p>
            <a:pPr lvl="1"/>
            <a:r>
              <a:rPr lang="cs-CZ" dirty="0" smtClean="0"/>
              <a:t>653 volně tvořený termín (klíčové slovo)</a:t>
            </a:r>
          </a:p>
          <a:p>
            <a:pPr lvl="1"/>
            <a:r>
              <a:rPr lang="cs-CZ" dirty="0" smtClean="0"/>
              <a:t>600,610,611+</a:t>
            </a:r>
            <a:r>
              <a:rPr lang="cs-CZ" dirty="0" smtClean="0">
                <a:cs typeface="Simplified Arabic Fixed"/>
              </a:rPr>
              <a:t>$t Autor/název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Nepovinná</a:t>
            </a:r>
          </a:p>
          <a:p>
            <a:pPr lvl="1"/>
            <a:r>
              <a:rPr lang="cs-CZ" dirty="0" smtClean="0"/>
              <a:t>600 osoba</a:t>
            </a:r>
          </a:p>
          <a:p>
            <a:pPr lvl="1"/>
            <a:r>
              <a:rPr lang="cs-CZ" dirty="0" smtClean="0"/>
              <a:t>601 korporace/akce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605 unifikovaný název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607 geografický název</a:t>
            </a:r>
          </a:p>
          <a:p>
            <a:pPr lvl="1"/>
            <a:r>
              <a:rPr lang="cs-CZ" dirty="0" smtClean="0"/>
              <a:t>610 klíčové slovo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604 Autor/název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ISBD(M</a:t>
            </a:r>
            <a:r>
              <a:rPr lang="cs-CZ" dirty="0" smtClean="0"/>
              <a:t>)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smtClean="0"/>
              <a:t>Standard </a:t>
            </a:r>
            <a:r>
              <a:rPr lang="cs-CZ" dirty="0" err="1" smtClean="0"/>
              <a:t>Bibliographis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Monographic</a:t>
            </a:r>
            <a:r>
              <a:rPr lang="cs-CZ" dirty="0" smtClean="0"/>
              <a:t> </a:t>
            </a:r>
            <a:r>
              <a:rPr lang="cs-CZ" dirty="0" err="1" smtClean="0"/>
              <a:t>Publications</a:t>
            </a:r>
            <a:r>
              <a:rPr lang="cs-CZ" dirty="0" smtClean="0"/>
              <a:t> = </a:t>
            </a:r>
            <a:r>
              <a:rPr lang="cs-CZ" b="1" dirty="0" smtClean="0"/>
              <a:t>Mezinárodní standardní bibliografický popis pro monografie</a:t>
            </a:r>
            <a:endParaRPr lang="cs-CZ" dirty="0" smtClean="0"/>
          </a:p>
          <a:p>
            <a:pPr lvl="0"/>
            <a:r>
              <a:rPr lang="cs-CZ" dirty="0" smtClean="0"/>
              <a:t>normativní materiál stanovuje strukturu a řazení údajů popisu, předepsanou interpunkci mezi nimi a prameny popisu pro jednotlivé oblasti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opakování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  <a:ea typeface="Calibri"/>
                <a:cs typeface="Times New Roman"/>
              </a:rPr>
              <a:t>1 Oblast údajů o názvu a odpovědnosti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  <a:ea typeface="Calibri"/>
                <a:cs typeface="Times New Roman"/>
              </a:rPr>
              <a:t>2 Oblast údajů o vydání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ea typeface="Calibri"/>
                <a:cs typeface="Times New Roman"/>
              </a:rPr>
              <a:t>3 Oblast specifických údajů (druh dokumentu) </a:t>
            </a: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00B050"/>
                </a:solidFill>
                <a:ea typeface="Calibri"/>
                <a:cs typeface="Times New Roman"/>
              </a:rPr>
              <a:t>4 Oblast nakladatelských údajů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0070C0"/>
                </a:solidFill>
                <a:ea typeface="Calibri"/>
                <a:cs typeface="Times New Roman"/>
              </a:rPr>
              <a:t>5 Oblast údajů fyzického popisu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7030A0"/>
                </a:solidFill>
                <a:ea typeface="Calibri"/>
                <a:cs typeface="Times New Roman"/>
              </a:rPr>
              <a:t>6 Oblast údajů o edici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948A54"/>
                </a:solidFill>
                <a:ea typeface="Calibri"/>
                <a:cs typeface="Times New Roman"/>
              </a:rPr>
              <a:t>7 Oblast údajů poznámky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FF0000"/>
                </a:solidFill>
                <a:ea typeface="Calibri"/>
                <a:cs typeface="Times New Roman"/>
              </a:rPr>
              <a:t>8 Oblast údajů o standardním nebo čísle a dostupnosti</a:t>
            </a:r>
            <a:endParaRPr lang="cs-CZ" sz="2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cs-CZ" sz="2800" dirty="0" smtClean="0">
              <a:ea typeface="Calibri"/>
              <a:cs typeface="Times New Roman"/>
            </a:endParaRPr>
          </a:p>
          <a:p>
            <a:pPr lvl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popisu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</a:pPr>
            <a:r>
              <a:rPr lang="cs-CZ" sz="2800" b="1" dirty="0" smtClean="0">
                <a:ea typeface="Calibri"/>
                <a:cs typeface="Times New Roman"/>
              </a:rPr>
              <a:t>Hlavní záhlaví</a:t>
            </a:r>
            <a:endParaRPr lang="cs-CZ" sz="1800" dirty="0" smtClean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solidFill>
                  <a:srgbClr val="C00000"/>
                </a:solidFill>
                <a:ea typeface="Calibri"/>
                <a:cs typeface="Times New Roman"/>
              </a:rPr>
              <a:t>Název = Souběžný název : podnázev. Číslo části, Název části / údaj o odpovědnosti ; další údaje o odpovědnosti. </a:t>
            </a:r>
            <a:r>
              <a:rPr lang="cs-CZ" sz="2800" dirty="0" smtClean="0">
                <a:ea typeface="Calibri"/>
                <a:cs typeface="Times New Roman"/>
              </a:rPr>
              <a:t>-- </a:t>
            </a:r>
            <a:r>
              <a:rPr lang="cs-CZ" sz="2800" dirty="0" smtClean="0">
                <a:solidFill>
                  <a:srgbClr val="FFC000"/>
                </a:solidFill>
                <a:ea typeface="Calibri"/>
                <a:cs typeface="Times New Roman"/>
              </a:rPr>
              <a:t>Označení vydání. </a:t>
            </a:r>
            <a:r>
              <a:rPr lang="cs-CZ" sz="2800" dirty="0" smtClean="0">
                <a:ea typeface="Calibri"/>
                <a:cs typeface="Times New Roman"/>
              </a:rPr>
              <a:t>--</a:t>
            </a:r>
            <a:r>
              <a:rPr lang="cs-CZ" sz="2800" dirty="0" smtClean="0">
                <a:solidFill>
                  <a:srgbClr val="FFC000"/>
                </a:solidFill>
                <a:ea typeface="Calibri"/>
                <a:cs typeface="Times New Roman"/>
              </a:rPr>
              <a:t>  </a:t>
            </a:r>
            <a:r>
              <a:rPr lang="cs-CZ" sz="2800" dirty="0" smtClean="0">
                <a:solidFill>
                  <a:srgbClr val="00B050"/>
                </a:solidFill>
                <a:ea typeface="Calibri"/>
                <a:cs typeface="Times New Roman"/>
              </a:rPr>
              <a:t>Místo vydání : nakladatel, rok vydání </a:t>
            </a:r>
            <a:r>
              <a:rPr lang="cs-CZ" sz="2800" dirty="0" smtClean="0">
                <a:ea typeface="Calibri"/>
                <a:cs typeface="Times New Roman"/>
              </a:rPr>
              <a:t>--</a:t>
            </a:r>
            <a:r>
              <a:rPr lang="cs-CZ" sz="2800" dirty="0" smtClean="0">
                <a:solidFill>
                  <a:srgbClr val="00B050"/>
                </a:solidFill>
                <a:ea typeface="Calibri"/>
                <a:cs typeface="Times New Roman"/>
              </a:rPr>
              <a:t> </a:t>
            </a:r>
            <a:r>
              <a:rPr lang="cs-CZ" sz="2800" dirty="0" smtClean="0">
                <a:solidFill>
                  <a:srgbClr val="0070C0"/>
                </a:solidFill>
                <a:ea typeface="Calibri"/>
                <a:cs typeface="Times New Roman"/>
              </a:rPr>
              <a:t>Rozsah (počet stran) </a:t>
            </a:r>
            <a:r>
              <a:rPr lang="cs-CZ" sz="2800" dirty="0" smtClean="0">
                <a:ea typeface="Calibri"/>
                <a:cs typeface="Times New Roman"/>
              </a:rPr>
              <a:t>--</a:t>
            </a:r>
            <a:r>
              <a:rPr lang="cs-CZ" sz="2800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cs-CZ" sz="2800" dirty="0" smtClean="0">
                <a:solidFill>
                  <a:srgbClr val="7030A0"/>
                </a:solidFill>
                <a:ea typeface="Calibri"/>
                <a:cs typeface="Times New Roman"/>
              </a:rPr>
              <a:t>Název edice ; číslo edice </a:t>
            </a:r>
            <a:r>
              <a:rPr lang="cs-CZ" sz="2800" dirty="0" smtClean="0">
                <a:ea typeface="Calibri"/>
                <a:cs typeface="Times New Roman"/>
              </a:rPr>
              <a:t>--</a:t>
            </a:r>
            <a:r>
              <a:rPr lang="cs-CZ" sz="2800" dirty="0" smtClean="0">
                <a:solidFill>
                  <a:srgbClr val="7030A0"/>
                </a:solidFill>
                <a:ea typeface="Calibri"/>
                <a:cs typeface="Times New Roman"/>
              </a:rPr>
              <a:t> </a:t>
            </a:r>
            <a:r>
              <a:rPr lang="cs-CZ" sz="2800" dirty="0" smtClean="0">
                <a:solidFill>
                  <a:srgbClr val="948A54"/>
                </a:solidFill>
                <a:ea typeface="Calibri"/>
                <a:cs typeface="Times New Roman"/>
              </a:rPr>
              <a:t>Poznámky. </a:t>
            </a:r>
            <a:r>
              <a:rPr lang="cs-CZ" sz="2800" dirty="0" smtClean="0">
                <a:ea typeface="Calibri"/>
                <a:cs typeface="Times New Roman"/>
              </a:rPr>
              <a:t>--</a:t>
            </a:r>
            <a:r>
              <a:rPr lang="cs-CZ" sz="2800" dirty="0" smtClean="0">
                <a:solidFill>
                  <a:srgbClr val="948A54"/>
                </a:solidFill>
                <a:ea typeface="Calibri"/>
                <a:cs typeface="Times New Roman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ea typeface="Calibri"/>
                <a:cs typeface="Times New Roman"/>
              </a:rPr>
              <a:t>ISBN : Kč</a:t>
            </a:r>
            <a:endParaRPr lang="cs-CZ" sz="1800" dirty="0" smtClean="0">
              <a:ea typeface="Calibri"/>
              <a:cs typeface="Times New Roman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ISBD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AACR 2R</a:t>
            </a:r>
            <a:r>
              <a:rPr lang="cs-CZ" dirty="0" smtClean="0"/>
              <a:t> </a:t>
            </a:r>
            <a:r>
              <a:rPr lang="cs-CZ" dirty="0" err="1" smtClean="0"/>
              <a:t>Anglo</a:t>
            </a:r>
            <a:r>
              <a:rPr lang="cs-CZ" dirty="0" smtClean="0"/>
              <a:t>-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Cataloguing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= </a:t>
            </a:r>
            <a:r>
              <a:rPr lang="cs-CZ" b="1" dirty="0" err="1" smtClean="0"/>
              <a:t>Anglo</a:t>
            </a:r>
            <a:r>
              <a:rPr lang="cs-CZ" b="1" dirty="0" smtClean="0"/>
              <a:t>-americká katalogizační pravidla : druhé vydání revize 1998</a:t>
            </a:r>
            <a:endParaRPr lang="cs-CZ" dirty="0" smtClean="0"/>
          </a:p>
          <a:p>
            <a:pPr lvl="0"/>
            <a:r>
              <a:rPr lang="cs-CZ" dirty="0" smtClean="0"/>
              <a:t>pravidla určují formu údajů v bibliografickém popisu v závislosti na tom, jaké jsou zdroje těchto údajů v dokumentu</a:t>
            </a:r>
          </a:p>
          <a:p>
            <a:pPr lvl="0"/>
            <a:r>
              <a:rPr lang="cs-CZ" dirty="0" smtClean="0"/>
              <a:t>vychází z ISBD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AACR 2R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RDA -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Access</a:t>
            </a:r>
          </a:p>
          <a:p>
            <a:r>
              <a:rPr lang="cs-CZ" dirty="0" smtClean="0"/>
              <a:t>Propojují americkou a evropskou katalogizační praxi</a:t>
            </a:r>
          </a:p>
          <a:p>
            <a:r>
              <a:rPr lang="cs-CZ" dirty="0" smtClean="0"/>
              <a:t>Založena na FRBR (Funkční požadavky na bibliografický formát)</a:t>
            </a:r>
          </a:p>
          <a:p>
            <a:r>
              <a:rPr lang="cs-CZ" dirty="0" smtClean="0"/>
              <a:t>nezávislá na jazykovém prostředí</a:t>
            </a:r>
          </a:p>
          <a:p>
            <a:r>
              <a:rPr lang="cs-CZ" dirty="0" smtClean="0"/>
              <a:t>práce s různými typy dokumentů</a:t>
            </a:r>
          </a:p>
          <a:p>
            <a:r>
              <a:rPr lang="cs-CZ" dirty="0" smtClean="0"/>
              <a:t>větší pozornost hledisku uživatelů</a:t>
            </a:r>
          </a:p>
          <a:p>
            <a:r>
              <a:rPr lang="cs-CZ" dirty="0" smtClean="0"/>
              <a:t>2010 vystavena pro testování</a:t>
            </a:r>
          </a:p>
          <a:p>
            <a:r>
              <a:rPr lang="cs-CZ" dirty="0" smtClean="0"/>
              <a:t>dodržují instrukci ISBD – interpunkci</a:t>
            </a:r>
          </a:p>
          <a:p>
            <a:r>
              <a:rPr lang="cs-CZ" dirty="0" smtClean="0"/>
              <a:t>nedodržují instrukci ISBD – prameny popisu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UNIMARC a MARC21</a:t>
            </a:r>
            <a:r>
              <a:rPr lang="cs-CZ" dirty="0" smtClean="0"/>
              <a:t> – bibliografické formáty</a:t>
            </a:r>
          </a:p>
          <a:p>
            <a:pPr lvl="0"/>
            <a:r>
              <a:rPr lang="cs-CZ" dirty="0" smtClean="0"/>
              <a:t>stanovují zápis údajů bibliografického popisu do polí a podpolí struktury čitelné strojem</a:t>
            </a:r>
          </a:p>
          <a:p>
            <a:pPr lvl="0"/>
            <a:r>
              <a:rPr lang="cs-CZ" dirty="0" smtClean="0"/>
              <a:t>vycházejí z ISBD</a:t>
            </a:r>
          </a:p>
          <a:p>
            <a:pPr lvl="0"/>
            <a:r>
              <a:rPr lang="cs-CZ" dirty="0" smtClean="0"/>
              <a:t>pro RDA ani MARC21 nedostačuje</a:t>
            </a:r>
          </a:p>
          <a:p>
            <a:pPr lvl="0"/>
            <a:r>
              <a:rPr lang="cs-CZ" dirty="0" smtClean="0"/>
              <a:t>vyvíjí se nový formát BIBFRAME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Jiná struktura záznamu</a:t>
            </a:r>
          </a:p>
          <a:p>
            <a:r>
              <a:rPr lang="cs-CZ" dirty="0" smtClean="0"/>
              <a:t>Jiný obsah polí a podpolí</a:t>
            </a:r>
          </a:p>
          <a:p>
            <a:r>
              <a:rPr lang="cs-CZ" dirty="0" smtClean="0"/>
              <a:t>Zápis interpunkce</a:t>
            </a:r>
          </a:p>
          <a:p>
            <a:pPr lvl="1"/>
            <a:r>
              <a:rPr lang="cs-CZ" dirty="0" smtClean="0"/>
              <a:t>Interpunkce se uvádí na konci </a:t>
            </a:r>
            <a:r>
              <a:rPr lang="cs-CZ" dirty="0" err="1" smtClean="0"/>
              <a:t>podpole</a:t>
            </a:r>
            <a:r>
              <a:rPr lang="cs-CZ" dirty="0" smtClean="0"/>
              <a:t>, které předchází </a:t>
            </a:r>
            <a:r>
              <a:rPr lang="cs-CZ" dirty="0" err="1" smtClean="0"/>
              <a:t>podpoli</a:t>
            </a:r>
            <a:r>
              <a:rPr lang="cs-CZ" dirty="0" smtClean="0"/>
              <a:t>, k němuž se interpunkce vztahuje</a:t>
            </a:r>
          </a:p>
          <a:p>
            <a:pPr lvl="1"/>
            <a:r>
              <a:rPr lang="cs-CZ" dirty="0" smtClean="0"/>
              <a:t>Některé knihovnické systémy doplňují interpunkci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rozdíly UNIMARC/MARC21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</TotalTime>
  <Words>527</Words>
  <Application>Microsoft Office PowerPoint</Application>
  <PresentationFormat>Předvádění na obrazovce (4:3)</PresentationFormat>
  <Paragraphs>167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Shluk</vt:lpstr>
      <vt:lpstr>UNIMARC/MARC21  </vt:lpstr>
      <vt:lpstr>Historie</vt:lpstr>
      <vt:lpstr>Trocha opakování</vt:lpstr>
      <vt:lpstr>Oblasti popisu</vt:lpstr>
      <vt:lpstr>ISBD</vt:lpstr>
      <vt:lpstr>AACR 2R</vt:lpstr>
      <vt:lpstr>RDA</vt:lpstr>
      <vt:lpstr>Formáty</vt:lpstr>
      <vt:lpstr>Hlavní rozdíly UNIMARC/MARC21</vt:lpstr>
      <vt:lpstr>Kódové údaje</vt:lpstr>
      <vt:lpstr>Údaje o standardním čísle</vt:lpstr>
      <vt:lpstr>Oblast údajů o názvu a odpovědnosti</vt:lpstr>
      <vt:lpstr>Oblast specifických údajů (druh dokumentu) </vt:lpstr>
      <vt:lpstr>Oblast údajů o vydání</vt:lpstr>
      <vt:lpstr>Oblast nakladatelských údajů</vt:lpstr>
      <vt:lpstr>Oblast fyzických údajů</vt:lpstr>
      <vt:lpstr>Oblast poznámek</vt:lpstr>
      <vt:lpstr>Oblast údajů o edici</vt:lpstr>
      <vt:lpstr>Hlavní záhlaví</vt:lpstr>
      <vt:lpstr>Vedlejší záhlaví</vt:lpstr>
      <vt:lpstr>Údaje pro Souborný katalog ČR</vt:lpstr>
      <vt:lpstr>Vedlejší věcná záhlaví</vt:lpstr>
      <vt:lpstr>Vedlejší věcná záhlaví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UNIMARC/MARC21</dc:title>
  <dc:creator>Hana</dc:creator>
  <cp:lastModifiedBy>Hana</cp:lastModifiedBy>
  <cp:revision>22</cp:revision>
  <dcterms:created xsi:type="dcterms:W3CDTF">2014-11-09T15:46:10Z</dcterms:created>
  <dcterms:modified xsi:type="dcterms:W3CDTF">2014-11-12T20:25:15Z</dcterms:modified>
</cp:coreProperties>
</file>