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58" r:id="rId4"/>
    <p:sldId id="263" r:id="rId5"/>
    <p:sldId id="260" r:id="rId6"/>
    <p:sldId id="261" r:id="rId7"/>
    <p:sldId id="262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A03B6CE-300B-47DD-9CB2-F70F9920B006}" type="datetimeFigureOut">
              <a:rPr lang="cs-CZ"/>
              <a:pPr>
                <a:defRPr/>
              </a:pPr>
              <a:t>15.10.2014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BC9F2A1-C529-4EF0-B563-90A6EF2B81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069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Zaoblený obdélník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Zaoblený obdélník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bdélník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bdélník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CD92F-2ED8-4A5A-BE4C-5E666A4C7869}" type="datetime1">
              <a:rPr lang="cs-CZ"/>
              <a:pPr>
                <a:defRPr/>
              </a:pPr>
              <a:t>15.10.2014</a:t>
            </a:fld>
            <a:endParaRPr lang="cs-CZ"/>
          </a:p>
        </p:txBody>
      </p:sp>
      <p:sp>
        <p:nvSpPr>
          <p:cNvPr id="18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61516F4-35E5-4E13-BF86-346F041628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16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B56C3-6B2F-432B-BB42-9DA12CD42A5C}" type="datetime1">
              <a:rPr lang="cs-CZ"/>
              <a:pPr>
                <a:defRPr/>
              </a:pPr>
              <a:t>15.10.2014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D5D32-F06D-4C3B-B241-585F1B8BBD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433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E9E4A-8935-49A5-970B-964C66E3E457}" type="datetime1">
              <a:rPr lang="cs-CZ"/>
              <a:pPr>
                <a:defRPr/>
              </a:pPr>
              <a:t>15.10.2014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0F949-D86A-452D-BAC5-1E240EA0A3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666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3C5DA-BA4C-43D5-8039-756FDBE3975A}" type="datetime1">
              <a:rPr lang="cs-CZ"/>
              <a:pPr>
                <a:defRPr/>
              </a:pPr>
              <a:t>15.10.2014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9002B-52A2-435F-BFB7-AF38B6578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C00F6-4E59-46F9-B6D9-11713AAF2499}" type="datetime1">
              <a:rPr lang="cs-CZ"/>
              <a:pPr>
                <a:defRPr/>
              </a:pPr>
              <a:t>15.10.2014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E3CA1-3DD3-448C-AB6C-A746606189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327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D2493-8D77-45C6-990A-E9A87E428484}" type="datetime1">
              <a:rPr lang="cs-CZ"/>
              <a:pPr>
                <a:defRPr/>
              </a:pPr>
              <a:t>15.10.2014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FD881-50E5-447F-A560-1BD46243C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032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35CC668-6466-4B7C-B8AC-9D6CE3EAD591}" type="datetime1">
              <a:rPr lang="cs-CZ"/>
              <a:pPr>
                <a:defRPr/>
              </a:pPr>
              <a:t>15.10.2014</a:t>
            </a:fld>
            <a:endParaRPr lang="cs-CZ"/>
          </a:p>
        </p:txBody>
      </p:sp>
      <p:sp>
        <p:nvSpPr>
          <p:cNvPr id="8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14578E-28FC-49CE-8E3F-56823DCFE0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089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67825-E264-4456-A8D2-E031FB679E5F}" type="datetime1">
              <a:rPr lang="cs-CZ"/>
              <a:pPr>
                <a:defRPr/>
              </a:pPr>
              <a:t>15.10.2014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9019D-695E-4051-AD81-E138FDC7B5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681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E4905-E6CD-4479-BB97-158EC1CA7648}" type="datetime1">
              <a:rPr lang="cs-CZ"/>
              <a:pPr>
                <a:defRPr/>
              </a:pPr>
              <a:t>15.10.2014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C9F27-DA53-44E4-8F1B-841FFC6EB2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589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4F86F-2CE3-4CCD-93EA-BE480C316BAC}" type="datetime1">
              <a:rPr lang="cs-CZ"/>
              <a:pPr>
                <a:defRPr/>
              </a:pPr>
              <a:t>15.10.2014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4788F-8ECC-4315-BDFD-79040EF0B6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53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36ED9-CF22-432F-BBCC-504B66D4D0C5}" type="datetime1">
              <a:rPr lang="cs-CZ"/>
              <a:pPr>
                <a:defRPr/>
              </a:pPr>
              <a:t>15.10.2014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AF717-A677-4701-9207-21C1C952E3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87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Obdélník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Obdélník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40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44EFF4E9-9C1C-4708-87D1-B10424784C45}" type="datetime1">
              <a:rPr lang="cs-CZ"/>
              <a:pPr>
                <a:defRPr/>
              </a:pPr>
              <a:t>15.10.2014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BDA8DE56-E0EB-4FF1-A1BD-DBDE574745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76" r:id="rId3"/>
    <p:sldLayoutId id="2147483677" r:id="rId4"/>
    <p:sldLayoutId id="2147483684" r:id="rId5"/>
    <p:sldLayoutId id="2147483685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8D89A4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8D89A4"/>
        </a:buClr>
        <a:buFont typeface="Georgia" pitchFamily="18" charset="0"/>
        <a:buChar char="▫"/>
        <a:defRPr sz="2000" kern="1200">
          <a:solidFill>
            <a:srgbClr val="8D89A4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571481"/>
            <a:ext cx="8458200" cy="3300432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Poznejte svůj fotoaparát</a:t>
            </a:r>
            <a:b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cs-CZ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Soubor přednášek pro posluchače </a:t>
            </a: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kurzu</a:t>
            </a: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digitální fotografie</a:t>
            </a:r>
            <a:endParaRPr lang="cs-CZ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500562" y="4643446"/>
            <a:ext cx="4000528" cy="19082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Ing. Iveta </a:t>
            </a:r>
            <a:r>
              <a:rPr lang="cs-CZ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Žouželková</a:t>
            </a:r>
            <a:endParaRPr lang="cs-CZ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iz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@</a:t>
            </a: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rising.cz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604 706 355</a:t>
            </a:r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/>
            </a:r>
            <a:b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</a:b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RISING </a:t>
            </a:r>
            <a:r>
              <a:rPr lang="cs-CZ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creative</a:t>
            </a: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studio s.r.o.</a:t>
            </a:r>
            <a:endParaRPr lang="cs-CZ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Snímač (čip, senzor)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401050" cy="4930775"/>
          </a:xfrm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cs-CZ" altLang="cs-CZ" sz="2400" b="1" u="sng" smtClean="0"/>
              <a:t>Citlivost snímače (ISO)</a:t>
            </a:r>
          </a:p>
          <a:p>
            <a:pPr lvl="1">
              <a:lnSpc>
                <a:spcPct val="150000"/>
              </a:lnSpc>
            </a:pPr>
            <a:r>
              <a:rPr lang="cs-CZ" altLang="cs-CZ" sz="2200" smtClean="0">
                <a:solidFill>
                  <a:schemeClr val="tx1"/>
                </a:solidFill>
              </a:rPr>
              <a:t>Velký vliv na kvalitu snímku</a:t>
            </a:r>
          </a:p>
          <a:p>
            <a:pPr lvl="1">
              <a:lnSpc>
                <a:spcPct val="150000"/>
              </a:lnSpc>
            </a:pPr>
            <a:r>
              <a:rPr lang="cs-CZ" altLang="cs-CZ" sz="2400" smtClean="0">
                <a:solidFill>
                  <a:schemeClr val="tx1"/>
                </a:solidFill>
              </a:rPr>
              <a:t>Čím vyšší je jeho citlivost, tím kratší čas je potřeba </a:t>
            </a:r>
            <a:br>
              <a:rPr lang="cs-CZ" altLang="cs-CZ" sz="2400" smtClean="0">
                <a:solidFill>
                  <a:schemeClr val="tx1"/>
                </a:solidFill>
              </a:rPr>
            </a:br>
            <a:r>
              <a:rPr lang="cs-CZ" altLang="cs-CZ" sz="2400" smtClean="0">
                <a:solidFill>
                  <a:schemeClr val="tx1"/>
                </a:solidFill>
              </a:rPr>
              <a:t>k expozici.</a:t>
            </a:r>
          </a:p>
          <a:p>
            <a:pPr lvl="1">
              <a:lnSpc>
                <a:spcPct val="150000"/>
              </a:lnSpc>
            </a:pPr>
            <a:r>
              <a:rPr lang="cs-CZ" altLang="cs-CZ" sz="2400" smtClean="0">
                <a:solidFill>
                  <a:schemeClr val="tx1"/>
                </a:solidFill>
              </a:rPr>
              <a:t>Základní citlivost bývá ISO 100 </a:t>
            </a:r>
          </a:p>
          <a:p>
            <a:pPr lvl="1">
              <a:lnSpc>
                <a:spcPct val="150000"/>
              </a:lnSpc>
            </a:pPr>
            <a:r>
              <a:rPr lang="cs-CZ" altLang="cs-CZ" sz="2400" smtClean="0">
                <a:solidFill>
                  <a:schemeClr val="tx1"/>
                </a:solidFill>
              </a:rPr>
              <a:t>Hodnoty ISO u zrcadlovek až ISO 800, 1600, 3200, 6400</a:t>
            </a:r>
          </a:p>
          <a:p>
            <a:pPr lvl="1">
              <a:lnSpc>
                <a:spcPct val="150000"/>
              </a:lnSpc>
            </a:pPr>
            <a:r>
              <a:rPr lang="cs-CZ" altLang="cs-CZ" sz="2400" smtClean="0">
                <a:solidFill>
                  <a:schemeClr val="tx1"/>
                </a:solidFill>
              </a:rPr>
              <a:t>Vysoké hodnoty ISO vytvářejí nevzhledný digitální šum</a:t>
            </a:r>
            <a:endParaRPr lang="cs-CZ" altLang="cs-CZ" sz="2200" smtClean="0">
              <a:solidFill>
                <a:schemeClr val="tx1"/>
              </a:solidFill>
            </a:endParaRP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FD85FE6-C275-4A18-A706-1F87FF92C775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Objektiv (optika)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401050" cy="4930775"/>
          </a:xfrm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cs-CZ" altLang="cs-CZ" sz="2400" smtClean="0"/>
              <a:t>Soustava čoček, která soustředí světlo z fotografovaného objektu na snímací plochu fotoaparátu</a:t>
            </a:r>
          </a:p>
          <a:p>
            <a:pPr>
              <a:lnSpc>
                <a:spcPct val="110000"/>
              </a:lnSpc>
            </a:pPr>
            <a:r>
              <a:rPr lang="cs-CZ" altLang="cs-CZ" sz="2400" b="1" smtClean="0"/>
              <a:t>Zcela zásadní vliv na kvalitu výsledných snímků</a:t>
            </a:r>
            <a:r>
              <a:rPr lang="cs-CZ" altLang="cs-CZ" sz="2400" smtClean="0"/>
              <a:t>. </a:t>
            </a:r>
          </a:p>
          <a:p>
            <a:pPr>
              <a:lnSpc>
                <a:spcPct val="110000"/>
              </a:lnSpc>
            </a:pPr>
            <a:endParaRPr lang="cs-CZ" altLang="cs-CZ" sz="2400" smtClean="0"/>
          </a:p>
          <a:p>
            <a:pPr>
              <a:lnSpc>
                <a:spcPct val="110000"/>
              </a:lnSpc>
            </a:pPr>
            <a:r>
              <a:rPr lang="cs-CZ" altLang="cs-CZ" sz="2400" smtClean="0"/>
              <a:t>Sada čoček, které určují jeho ohniskovou vzdálenost a světelnost</a:t>
            </a:r>
          </a:p>
          <a:p>
            <a:pPr>
              <a:lnSpc>
                <a:spcPct val="110000"/>
              </a:lnSpc>
            </a:pPr>
            <a:r>
              <a:rPr lang="cs-CZ" altLang="cs-CZ" sz="2400" smtClean="0"/>
              <a:t>Clona, která je schopna eliminovat množství procházejícího světla</a:t>
            </a:r>
          </a:p>
          <a:p>
            <a:pPr>
              <a:lnSpc>
                <a:spcPct val="110000"/>
              </a:lnSpc>
            </a:pPr>
            <a:r>
              <a:rPr lang="cs-CZ" altLang="cs-CZ" sz="2400" smtClean="0"/>
              <a:t>Může obsahovat mechanické stabilizační prvky</a:t>
            </a:r>
          </a:p>
          <a:p>
            <a:pPr>
              <a:lnSpc>
                <a:spcPct val="110000"/>
              </a:lnSpc>
            </a:pPr>
            <a:r>
              <a:rPr lang="cs-CZ" altLang="cs-CZ" sz="2400" smtClean="0"/>
              <a:t>Ostřící mechanizmus</a:t>
            </a:r>
          </a:p>
          <a:p>
            <a:pPr>
              <a:lnSpc>
                <a:spcPct val="110000"/>
              </a:lnSpc>
            </a:pPr>
            <a:r>
              <a:rPr lang="cs-CZ" altLang="cs-CZ" sz="2400" smtClean="0"/>
              <a:t>Bajonet, kterým je nasazen na tělo fotoaparátu</a:t>
            </a:r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4F60F13-734D-4F93-8EBF-6AD1656CE11B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Objektiv (optika)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401050" cy="3000375"/>
          </a:xfrm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cs-CZ" altLang="cs-CZ" sz="2400" b="1" u="sng" smtClean="0"/>
              <a:t>Ohnisková vzdálenost (ohnisko) </a:t>
            </a:r>
          </a:p>
          <a:p>
            <a:pPr lvl="1">
              <a:lnSpc>
                <a:spcPct val="110000"/>
              </a:lnSpc>
            </a:pPr>
            <a:r>
              <a:rPr lang="cs-CZ" altLang="cs-CZ" sz="2200" smtClean="0">
                <a:solidFill>
                  <a:schemeClr val="tx1"/>
                </a:solidFill>
              </a:rPr>
              <a:t>udává úhel záběru</a:t>
            </a:r>
          </a:p>
          <a:p>
            <a:pPr lvl="1">
              <a:lnSpc>
                <a:spcPct val="110000"/>
              </a:lnSpc>
            </a:pPr>
            <a:r>
              <a:rPr lang="cs-CZ" altLang="cs-CZ" sz="2200" smtClean="0">
                <a:solidFill>
                  <a:schemeClr val="tx1"/>
                </a:solidFill>
              </a:rPr>
              <a:t>Ovlivňuje možnost zoomu neboli přiblížení</a:t>
            </a:r>
          </a:p>
          <a:p>
            <a:pPr lvl="1">
              <a:lnSpc>
                <a:spcPct val="110000"/>
              </a:lnSpc>
            </a:pPr>
            <a:r>
              <a:rPr lang="cs-CZ" altLang="cs-CZ" sz="2200" smtClean="0">
                <a:solidFill>
                  <a:schemeClr val="tx1"/>
                </a:solidFill>
              </a:rPr>
              <a:t>U kompaktních fotoaparátů se používají téměř výhradně </a:t>
            </a:r>
            <a:r>
              <a:rPr lang="cs-CZ" altLang="cs-CZ" sz="2200" b="1" smtClean="0">
                <a:solidFill>
                  <a:schemeClr val="tx1"/>
                </a:solidFill>
              </a:rPr>
              <a:t>objektivy s proměnlivou ohniskovou vzdáleností – zoomy</a:t>
            </a:r>
            <a:r>
              <a:rPr lang="cs-CZ" altLang="cs-CZ" sz="2200" smtClean="0">
                <a:solidFill>
                  <a:schemeClr val="tx1"/>
                </a:solidFill>
              </a:rPr>
              <a:t>. </a:t>
            </a:r>
          </a:p>
          <a:p>
            <a:pPr lvl="1">
              <a:lnSpc>
                <a:spcPct val="110000"/>
              </a:lnSpc>
            </a:pPr>
            <a:r>
              <a:rPr lang="cs-CZ" altLang="cs-CZ" sz="2200" smtClean="0">
                <a:solidFill>
                  <a:schemeClr val="tx1"/>
                </a:solidFill>
              </a:rPr>
              <a:t>Ohnisková vzdálenost 50mm odpovídá pohledu lidského oka. </a:t>
            </a:r>
          </a:p>
          <a:p>
            <a:pPr>
              <a:lnSpc>
                <a:spcPct val="110000"/>
              </a:lnSpc>
            </a:pPr>
            <a:endParaRPr lang="cs-CZ" altLang="cs-CZ" sz="2400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046BBD8-7B17-45C6-B51F-76129F7C7124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 altLang="cs-CZ">
              <a:solidFill>
                <a:srgbClr val="FFFFFF"/>
              </a:solidFill>
            </a:endParaRPr>
          </a:p>
        </p:txBody>
      </p:sp>
      <p:pic>
        <p:nvPicPr>
          <p:cNvPr id="16389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238" y="4214813"/>
            <a:ext cx="6359525" cy="233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Objektiv (optika)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401050" cy="4930775"/>
          </a:xfrm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cs-CZ" altLang="cs-CZ" sz="2400" b="1" u="sng" smtClean="0"/>
              <a:t>Zoom</a:t>
            </a:r>
          </a:p>
          <a:p>
            <a:pPr lvl="1">
              <a:lnSpc>
                <a:spcPct val="110000"/>
              </a:lnSpc>
            </a:pPr>
            <a:r>
              <a:rPr lang="cs-CZ" altLang="cs-CZ" sz="2200" smtClean="0">
                <a:solidFill>
                  <a:schemeClr val="tx1"/>
                </a:solidFill>
              </a:rPr>
              <a:t>Značí schopnost objektivu přibližovat</a:t>
            </a:r>
          </a:p>
          <a:p>
            <a:pPr lvl="1">
              <a:lnSpc>
                <a:spcPct val="110000"/>
              </a:lnSpc>
            </a:pPr>
            <a:r>
              <a:rPr lang="cs-CZ" altLang="cs-CZ" sz="2200" b="1" smtClean="0">
                <a:solidFill>
                  <a:schemeClr val="tx1"/>
                </a:solidFill>
              </a:rPr>
              <a:t>Optický zoom -</a:t>
            </a:r>
            <a:r>
              <a:rPr lang="cs-CZ" altLang="cs-CZ" sz="2200" smtClean="0">
                <a:solidFill>
                  <a:schemeClr val="tx1"/>
                </a:solidFill>
              </a:rPr>
              <a:t> přiblížení fotografovaného objektu pomocí sady optických prvků objektivu</a:t>
            </a:r>
          </a:p>
          <a:p>
            <a:pPr lvl="1">
              <a:lnSpc>
                <a:spcPct val="110000"/>
              </a:lnSpc>
            </a:pPr>
            <a:r>
              <a:rPr lang="cs-CZ" altLang="cs-CZ" sz="2200" b="1" smtClean="0">
                <a:solidFill>
                  <a:schemeClr val="tx1"/>
                </a:solidFill>
              </a:rPr>
              <a:t>Digitální zoom - </a:t>
            </a:r>
            <a:r>
              <a:rPr lang="cs-CZ" altLang="cs-CZ" sz="2200" smtClean="0">
                <a:solidFill>
                  <a:schemeClr val="tx1"/>
                </a:solidFill>
              </a:rPr>
              <a:t>oříznutí fotografie automatikou fotoaparátu na úkor kvality obrazu. </a:t>
            </a:r>
          </a:p>
          <a:p>
            <a:pPr lvl="1">
              <a:lnSpc>
                <a:spcPct val="110000"/>
              </a:lnSpc>
            </a:pPr>
            <a:endParaRPr lang="cs-CZ" altLang="cs-CZ" sz="2200" b="1" smtClean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cs-CZ" altLang="cs-CZ" sz="2400" b="1" smtClean="0"/>
              <a:t>Při nákupu fotoaparátu se vždy orientujte podle optického zoomu. Digitální ořez můžete v počítači realizovat mnohem kvalitněji, než to dokáže automatika kompaktu. </a:t>
            </a:r>
            <a:endParaRPr lang="cs-CZ" altLang="cs-CZ" sz="2400" smtClean="0"/>
          </a:p>
          <a:p>
            <a:pPr>
              <a:lnSpc>
                <a:spcPct val="110000"/>
              </a:lnSpc>
            </a:pPr>
            <a:endParaRPr lang="cs-CZ" altLang="cs-CZ" sz="2400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557E798-D372-4FB7-A41E-8CD2C2CA2BFD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Objektiv (optika)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401050" cy="4930775"/>
          </a:xfrm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cs-CZ" altLang="cs-CZ" sz="2600" b="1" u="sng" smtClean="0"/>
              <a:t>Zoom</a:t>
            </a:r>
          </a:p>
          <a:p>
            <a:pPr lvl="1"/>
            <a:r>
              <a:rPr lang="cs-CZ" altLang="cs-CZ" sz="2200" b="1" smtClean="0">
                <a:solidFill>
                  <a:schemeClr val="tx1"/>
                </a:solidFill>
              </a:rPr>
              <a:t>Poměr nejdelší možné ohniskové vzdálenosti objektivu ku té nejkratší možné</a:t>
            </a:r>
            <a:endParaRPr lang="cs-CZ" altLang="cs-CZ" sz="2200" smtClean="0">
              <a:solidFill>
                <a:schemeClr val="tx1"/>
              </a:solidFill>
            </a:endParaRPr>
          </a:p>
          <a:p>
            <a:pPr lvl="1"/>
            <a:r>
              <a:rPr lang="cs-CZ" altLang="cs-CZ" sz="2200" smtClean="0">
                <a:solidFill>
                  <a:schemeClr val="tx1"/>
                </a:solidFill>
              </a:rPr>
              <a:t>Zoom 1x tedy značí, že se jedná o objektiv "bez zoomu", který má zkrátka statický úhel záběru. </a:t>
            </a:r>
          </a:p>
          <a:p>
            <a:pPr lvl="1"/>
            <a:r>
              <a:rPr lang="cs-CZ" altLang="cs-CZ" sz="2200" smtClean="0">
                <a:solidFill>
                  <a:schemeClr val="tx1"/>
                </a:solidFill>
              </a:rPr>
              <a:t>Zoom 3x je obvyklý u objektivu kompaktních fotoaparátů</a:t>
            </a:r>
          </a:p>
          <a:p>
            <a:pPr lvl="1"/>
            <a:r>
              <a:rPr lang="cs-CZ" altLang="cs-CZ" sz="2200" smtClean="0">
                <a:solidFill>
                  <a:schemeClr val="tx1"/>
                </a:solidFill>
              </a:rPr>
              <a:t>Při focení se zoomem se projeví přirozené chvění rukou</a:t>
            </a:r>
          </a:p>
          <a:p>
            <a:pPr lvl="1"/>
            <a:r>
              <a:rPr lang="cs-CZ" altLang="cs-CZ" sz="2200" smtClean="0">
                <a:solidFill>
                  <a:schemeClr val="tx1"/>
                </a:solidFill>
              </a:rPr>
              <a:t>Zjednodušeně řečeno: čím víc budu přibližovat, tím menší výřez fotografované scény bude dopadat na snímač a tím víc bude vidět jakýkoli pohyb rukou. </a:t>
            </a:r>
          </a:p>
          <a:p>
            <a:pPr lvl="1"/>
            <a:r>
              <a:rPr lang="cs-CZ" altLang="cs-CZ" sz="2200" b="1" smtClean="0">
                <a:solidFill>
                  <a:schemeClr val="tx1"/>
                </a:solidFill>
              </a:rPr>
              <a:t>Všeobecně platí, že pro objektivy se zoomem vice jak 10x je potřeba použít při focení stativ</a:t>
            </a:r>
            <a:endParaRPr lang="cs-CZ" altLang="cs-CZ" sz="2200" smtClean="0">
              <a:solidFill>
                <a:schemeClr val="tx1"/>
              </a:solidFill>
            </a:endParaRPr>
          </a:p>
          <a:p>
            <a:pPr lvl="1">
              <a:lnSpc>
                <a:spcPct val="110000"/>
              </a:lnSpc>
            </a:pPr>
            <a:endParaRPr lang="cs-CZ" altLang="cs-CZ" sz="2200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06FF125-1678-41F6-8788-28AA7178C7A5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543956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Objektivy podle ohniskové vzdálenosti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401050" cy="4930775"/>
          </a:xfrm>
        </p:spPr>
        <p:txBody>
          <a:bodyPr anchor="ctr"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u="sng" dirty="0" smtClean="0"/>
              <a:t>Objektivy s pevným ohniskem</a:t>
            </a:r>
            <a:r>
              <a:rPr lang="cs-CZ" u="sng" dirty="0" smtClean="0"/>
              <a:t> 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Pevně daná ohnisková vzdálenost z výroby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Disponují nejkvalitnějšími optickými vlastnostmi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Pro každou situaci, je zapotřebí použít objektiv s jiným ohniskem.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Nelze s ním </a:t>
            </a:r>
            <a:r>
              <a:rPr lang="cs-CZ" dirty="0" err="1" smtClean="0">
                <a:solidFill>
                  <a:schemeClr val="tx1"/>
                </a:solidFill>
              </a:rPr>
              <a:t>zoomovat</a:t>
            </a:r>
            <a:r>
              <a:rPr lang="cs-CZ" dirty="0" smtClean="0">
                <a:solidFill>
                  <a:schemeClr val="tx1"/>
                </a:solidFill>
              </a:rPr>
              <a:t> – „musíte používat vlastní nohy“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u="sng" dirty="0" err="1" smtClean="0"/>
              <a:t>Zoomové</a:t>
            </a:r>
            <a:r>
              <a:rPr lang="cs-CZ" b="1" u="sng" dirty="0" smtClean="0"/>
              <a:t> objektivy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Disponují určitým rozsahem ohnisek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Mezi nimi se můžete plynule pohybovat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Zpravidla nedosahují optických kvalit objektivů s pevným ohniskem. </a:t>
            </a:r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FD66488-B285-454E-A167-F8A5DAE00FDC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543956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Objektivy podle ohniskové vzdálenosti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401050" cy="4930775"/>
          </a:xfrm>
        </p:spPr>
        <p:txBody>
          <a:bodyPr anchor="ctr"/>
          <a:lstStyle/>
          <a:p>
            <a:pPr>
              <a:buFont typeface="Georgia" pitchFamily="18" charset="0"/>
              <a:buNone/>
            </a:pPr>
            <a:r>
              <a:rPr lang="cs-CZ" altLang="cs-CZ" b="1" u="sng" smtClean="0"/>
              <a:t>Zoomové objektivy </a:t>
            </a:r>
          </a:p>
          <a:p>
            <a:r>
              <a:rPr lang="cs-CZ" altLang="cs-CZ" sz="2200" b="1" smtClean="0"/>
              <a:t>Rybí oka </a:t>
            </a:r>
            <a:r>
              <a:rPr lang="cs-CZ" altLang="cs-CZ" sz="2200" smtClean="0"/>
              <a:t>(cca 8-15 mm) – extrémně širokoúhlé objektivy s úmyslnou deformací perspektivy.</a:t>
            </a:r>
          </a:p>
          <a:p>
            <a:r>
              <a:rPr lang="cs-CZ" altLang="cs-CZ" sz="2200" b="1" smtClean="0"/>
              <a:t>Superširokoúhlé</a:t>
            </a:r>
            <a:r>
              <a:rPr lang="cs-CZ" altLang="cs-CZ" sz="2200" smtClean="0"/>
              <a:t>(cca 14-24 mm) – interiéry, architektura, krajina.</a:t>
            </a:r>
          </a:p>
          <a:p>
            <a:r>
              <a:rPr lang="cs-CZ" altLang="cs-CZ" sz="2200" b="1" smtClean="0"/>
              <a:t>Širokoúhlé</a:t>
            </a:r>
            <a:r>
              <a:rPr lang="cs-CZ" altLang="cs-CZ" sz="2200" smtClean="0"/>
              <a:t>(cca 24-35 mm) – interiéry, krajina, reportáž.</a:t>
            </a:r>
          </a:p>
          <a:p>
            <a:r>
              <a:rPr lang="cs-CZ" altLang="cs-CZ" sz="2200" b="1" smtClean="0"/>
              <a:t>Střední ohniska </a:t>
            </a:r>
            <a:r>
              <a:rPr lang="cs-CZ" altLang="cs-CZ" sz="2200" smtClean="0"/>
              <a:t>- základní zoomy (30-100 mm) –  přirozené zobrazení, portrét.</a:t>
            </a:r>
          </a:p>
          <a:p>
            <a:r>
              <a:rPr lang="cs-CZ" altLang="cs-CZ" sz="2200" b="1" smtClean="0"/>
              <a:t>Normální objektiv </a:t>
            </a:r>
            <a:r>
              <a:rPr lang="cs-CZ" altLang="cs-CZ" sz="2200" smtClean="0"/>
              <a:t>(50 mm) – odpovídá zornému úhlu lidského oka.</a:t>
            </a:r>
          </a:p>
          <a:p>
            <a:r>
              <a:rPr lang="cs-CZ" altLang="cs-CZ" sz="2200" b="1" smtClean="0"/>
              <a:t>Teleobjektivy</a:t>
            </a:r>
            <a:r>
              <a:rPr lang="cs-CZ" altLang="cs-CZ" sz="2200" smtClean="0"/>
              <a:t>(100-300 mm) – portrét, reportáž, krajina.</a:t>
            </a:r>
          </a:p>
          <a:p>
            <a:r>
              <a:rPr lang="cs-CZ" altLang="cs-CZ" sz="2200" b="1" smtClean="0"/>
              <a:t>Silné teleobjektivy </a:t>
            </a:r>
            <a:r>
              <a:rPr lang="cs-CZ" altLang="cs-CZ" sz="2200" smtClean="0"/>
              <a:t>(&gt;300 mm) – příroda, sport.</a:t>
            </a:r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5241D99-F37C-49B1-BA53-D3089508B4CE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543956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Objektivy podle ohniskové vzdálenosti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401050" cy="4930775"/>
          </a:xfrm>
        </p:spPr>
        <p:txBody>
          <a:bodyPr anchor="ctr"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b="1" u="sng" dirty="0" smtClean="0"/>
              <a:t>Makro objektiv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Umožňuje </a:t>
            </a:r>
            <a:r>
              <a:rPr lang="cs-CZ" sz="2200" dirty="0" err="1" smtClean="0">
                <a:solidFill>
                  <a:schemeClr val="tx1"/>
                </a:solidFill>
              </a:rPr>
              <a:t>fotogr</a:t>
            </a:r>
            <a:r>
              <a:rPr lang="cs-CZ" sz="2200" dirty="0" smtClean="0">
                <a:solidFill>
                  <a:schemeClr val="tx1"/>
                </a:solidFill>
              </a:rPr>
              <a:t>. objektu ve skutečné nezmenšené velikosti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Schopný zaostřit na velmi malou vzdálenost (až několik málo cm).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Velmi malé předměty jako brouky, kapky rosy, apod.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Pozor na chvění rukou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2400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b="1" u="sng" dirty="0" smtClean="0"/>
              <a:t>Rybí oko (</a:t>
            </a:r>
            <a:r>
              <a:rPr lang="cs-CZ" sz="2400" b="1" u="sng" dirty="0" err="1" smtClean="0"/>
              <a:t>angl</a:t>
            </a:r>
            <a:r>
              <a:rPr lang="cs-CZ" sz="2400" b="1" u="sng" dirty="0" smtClean="0"/>
              <a:t>. </a:t>
            </a:r>
            <a:r>
              <a:rPr lang="cs-CZ" sz="2400" b="1" u="sng" dirty="0" err="1" smtClean="0"/>
              <a:t>fisheye</a:t>
            </a:r>
            <a:r>
              <a:rPr lang="cs-CZ" sz="2400" b="1" u="sng" dirty="0" smtClean="0"/>
              <a:t>)</a:t>
            </a:r>
            <a:r>
              <a:rPr lang="cs-CZ" sz="2400" u="sng" dirty="0" smtClean="0"/>
              <a:t>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Typ širokoúhlého objektivu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Čočka má záběr s velmi širokým úhlem a záměrně velkým soudkovým zkreslením.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Úhel až 180°, ale někdy i 220°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Původně vyvinut pro využití v meteorologii pro studium oblak.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záběry krajiny s naznačením zakřivení Země.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5619932-BD00-4CAC-B5D5-BFC72F3FEEB7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543956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Objektiv (optika)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401050" cy="4930775"/>
          </a:xfrm>
        </p:spPr>
        <p:txBody>
          <a:bodyPr anchor="ctr"/>
          <a:lstStyle/>
          <a:p>
            <a:r>
              <a:rPr lang="cs-CZ" altLang="cs-CZ" sz="2200" b="1" u="sng" smtClean="0"/>
              <a:t>Světelnost</a:t>
            </a:r>
            <a:endParaRPr lang="cs-CZ" altLang="cs-CZ" sz="2200" smtClean="0"/>
          </a:p>
          <a:p>
            <a:pPr lvl="1"/>
            <a:r>
              <a:rPr lang="cs-CZ" altLang="cs-CZ" sz="2000" smtClean="0">
                <a:solidFill>
                  <a:schemeClr val="tx1"/>
                </a:solidFill>
              </a:rPr>
              <a:t>Schopnost objektivu propouštět světlo</a:t>
            </a:r>
          </a:p>
          <a:p>
            <a:pPr lvl="1"/>
            <a:r>
              <a:rPr lang="cs-CZ" altLang="cs-CZ" sz="2000" smtClean="0">
                <a:solidFill>
                  <a:schemeClr val="tx1"/>
                </a:solidFill>
              </a:rPr>
              <a:t>Je značena písmenem </a:t>
            </a:r>
            <a:r>
              <a:rPr lang="cs-CZ" altLang="cs-CZ" sz="2000" b="1" smtClean="0">
                <a:solidFill>
                  <a:schemeClr val="tx1"/>
                </a:solidFill>
              </a:rPr>
              <a:t>f</a:t>
            </a:r>
            <a:r>
              <a:rPr lang="cs-CZ" altLang="cs-CZ" sz="2000" smtClean="0">
                <a:solidFill>
                  <a:schemeClr val="tx1"/>
                </a:solidFill>
              </a:rPr>
              <a:t> a číselným údajem, např. f/2,8. </a:t>
            </a:r>
          </a:p>
          <a:p>
            <a:pPr lvl="1"/>
            <a:r>
              <a:rPr lang="cs-CZ" altLang="cs-CZ" sz="2000" smtClean="0">
                <a:solidFill>
                  <a:schemeClr val="tx1"/>
                </a:solidFill>
              </a:rPr>
              <a:t>Čím je číslo nižší, tím více světla objektiv propustí. </a:t>
            </a:r>
          </a:p>
          <a:p>
            <a:pPr lvl="1"/>
            <a:r>
              <a:rPr lang="cs-CZ" altLang="cs-CZ" sz="2000" smtClean="0">
                <a:solidFill>
                  <a:schemeClr val="tx1"/>
                </a:solidFill>
              </a:rPr>
              <a:t>Velmi kvalitní objektivy mají světelnost kolem f/1.4, f/1.8 a jde výhradně o objektivy s </a:t>
            </a:r>
            <a:r>
              <a:rPr lang="cs-CZ" altLang="cs-CZ" sz="2000" b="1" smtClean="0">
                <a:solidFill>
                  <a:schemeClr val="tx1"/>
                </a:solidFill>
              </a:rPr>
              <a:t>pevným ohniskem</a:t>
            </a:r>
            <a:r>
              <a:rPr lang="cs-CZ" altLang="cs-CZ" sz="2000" smtClean="0">
                <a:solidFill>
                  <a:schemeClr val="tx1"/>
                </a:solidFill>
              </a:rPr>
              <a:t>. </a:t>
            </a:r>
          </a:p>
          <a:p>
            <a:pPr lvl="1"/>
            <a:r>
              <a:rPr lang="cs-CZ" altLang="cs-CZ" sz="2000" smtClean="0">
                <a:solidFill>
                  <a:schemeClr val="tx1"/>
                </a:solidFill>
              </a:rPr>
              <a:t>U velmi kvalitních </a:t>
            </a:r>
            <a:r>
              <a:rPr lang="cs-CZ" altLang="cs-CZ" sz="2000" b="1" smtClean="0">
                <a:solidFill>
                  <a:schemeClr val="tx1"/>
                </a:solidFill>
              </a:rPr>
              <a:t>zoom objektivů</a:t>
            </a:r>
            <a:r>
              <a:rPr lang="cs-CZ" altLang="cs-CZ" sz="2000" smtClean="0">
                <a:solidFill>
                  <a:schemeClr val="tx1"/>
                </a:solidFill>
              </a:rPr>
              <a:t>  od f/2.8. </a:t>
            </a:r>
          </a:p>
          <a:p>
            <a:pPr lvl="1"/>
            <a:r>
              <a:rPr lang="cs-CZ" altLang="cs-CZ" sz="2000" smtClean="0">
                <a:solidFill>
                  <a:schemeClr val="tx1"/>
                </a:solidFill>
              </a:rPr>
              <a:t>S rostoucí ohniskovou vzdáleností objektivů (teleobjektivy) klesá i jejich světelnost - důsledek extrémní technologické náročnosti výroby velmi světelných teleobjektivů</a:t>
            </a:r>
          </a:p>
          <a:p>
            <a:pPr lvl="1"/>
            <a:r>
              <a:rPr lang="cs-CZ" altLang="cs-CZ" sz="2000" b="1" smtClean="0">
                <a:solidFill>
                  <a:schemeClr val="tx1"/>
                </a:solidFill>
              </a:rPr>
              <a:t>U zoomových objektivů</a:t>
            </a:r>
            <a:r>
              <a:rPr lang="cs-CZ" altLang="cs-CZ" sz="2000" smtClean="0">
                <a:solidFill>
                  <a:schemeClr val="tx1"/>
                </a:solidFill>
              </a:rPr>
              <a:t> je označen rozsah světelností pro široké a dlouhé ohnisko (např. f/3,5-5,6).</a:t>
            </a:r>
          </a:p>
          <a:p>
            <a:pPr lvl="1"/>
            <a:endParaRPr lang="cs-CZ" altLang="cs-CZ" sz="2000" smtClean="0">
              <a:solidFill>
                <a:schemeClr val="tx1"/>
              </a:solidFill>
            </a:endParaRPr>
          </a:p>
          <a:p>
            <a:pPr lvl="1"/>
            <a:r>
              <a:rPr lang="cs-CZ" altLang="cs-CZ" sz="2000" smtClean="0">
                <a:solidFill>
                  <a:schemeClr val="tx1"/>
                </a:solidFill>
              </a:rPr>
              <a:t>Klíčová při fotografování </a:t>
            </a:r>
            <a:r>
              <a:rPr lang="cs-CZ" altLang="cs-CZ" sz="2000" b="1" smtClean="0">
                <a:solidFill>
                  <a:schemeClr val="tx1"/>
                </a:solidFill>
              </a:rPr>
              <a:t>za horších světelných podmínek</a:t>
            </a:r>
          </a:p>
          <a:p>
            <a:pPr lvl="1"/>
            <a:r>
              <a:rPr lang="cs-CZ" altLang="cs-CZ" sz="2000" b="1" smtClean="0">
                <a:solidFill>
                  <a:schemeClr val="tx1"/>
                </a:solidFill>
              </a:rPr>
              <a:t>Ovlivňuje hloubku ostrosti</a:t>
            </a:r>
            <a:endParaRPr lang="cs-CZ" altLang="cs-CZ" sz="2000" smtClean="0">
              <a:solidFill>
                <a:schemeClr val="tx1"/>
              </a:solidFill>
            </a:endParaRPr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D736A0C-998D-486B-8EE2-6D990943D0E0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543956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Objektiv (optika)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401050" cy="4930775"/>
          </a:xfrm>
        </p:spPr>
        <p:txBody>
          <a:bodyPr anchor="ctr"/>
          <a:lstStyle/>
          <a:p>
            <a:r>
              <a:rPr lang="cs-CZ" altLang="cs-CZ" sz="2200" b="1" u="sng" smtClean="0"/>
              <a:t>Stabilizace</a:t>
            </a:r>
          </a:p>
          <a:p>
            <a:pPr lvl="1"/>
            <a:r>
              <a:rPr lang="cs-CZ" altLang="cs-CZ" sz="2200" smtClean="0">
                <a:solidFill>
                  <a:schemeClr val="tx1"/>
                </a:solidFill>
              </a:rPr>
              <a:t>Kompenzace chvění rukou</a:t>
            </a:r>
          </a:p>
          <a:p>
            <a:pPr lvl="1"/>
            <a:r>
              <a:rPr lang="cs-CZ" altLang="cs-CZ" sz="2200" b="1" smtClean="0">
                <a:solidFill>
                  <a:schemeClr val="tx1"/>
                </a:solidFill>
              </a:rPr>
              <a:t>Optická stabilizace obrazu – </a:t>
            </a:r>
            <a:r>
              <a:rPr lang="cs-CZ" altLang="cs-CZ" sz="2200" smtClean="0">
                <a:solidFill>
                  <a:schemeClr val="tx1"/>
                </a:solidFill>
              </a:rPr>
              <a:t>kompenzace chvění rukou posunem čoček v těle objektivu</a:t>
            </a:r>
          </a:p>
          <a:p>
            <a:pPr lvl="1"/>
            <a:r>
              <a:rPr lang="cs-CZ" altLang="cs-CZ" sz="2200" smtClean="0">
                <a:solidFill>
                  <a:schemeClr val="tx1"/>
                </a:solidFill>
              </a:rPr>
              <a:t>U kompaktních fotoaparátů jen elektronická</a:t>
            </a:r>
          </a:p>
          <a:p>
            <a:pPr lvl="1"/>
            <a:endParaRPr lang="cs-CZ" altLang="cs-CZ" sz="2200" smtClean="0">
              <a:solidFill>
                <a:schemeClr val="tx1"/>
              </a:solidFill>
            </a:endParaRPr>
          </a:p>
          <a:p>
            <a:pPr lvl="1"/>
            <a:endParaRPr lang="cs-CZ" altLang="cs-CZ" sz="2200" smtClean="0">
              <a:solidFill>
                <a:schemeClr val="tx1"/>
              </a:solidFill>
            </a:endParaRPr>
          </a:p>
          <a:p>
            <a:r>
              <a:rPr lang="cs-CZ" altLang="cs-CZ" sz="2200" smtClean="0"/>
              <a:t>Popis objektivu na prodejně:</a:t>
            </a:r>
          </a:p>
          <a:p>
            <a:endParaRPr lang="cs-CZ" altLang="cs-CZ" sz="2000" smtClean="0"/>
          </a:p>
          <a:p>
            <a:pPr algn="ctr">
              <a:buFont typeface="Georgia" pitchFamily="18" charset="0"/>
              <a:buNone/>
            </a:pPr>
            <a:r>
              <a:rPr lang="cs-CZ" altLang="cs-CZ" sz="3600" smtClean="0"/>
              <a:t>Canon EF 24-70 mm f/2.8 IS USM</a:t>
            </a:r>
          </a:p>
          <a:p>
            <a:pPr algn="ctr">
              <a:buFont typeface="Georgia" pitchFamily="18" charset="0"/>
              <a:buNone/>
            </a:pPr>
            <a:endParaRPr lang="cs-CZ" altLang="cs-CZ" sz="3600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9843605-5600-462E-BAD8-5AD6CB652799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Doporučená literatura</a:t>
            </a:r>
            <a:endParaRPr lang="cs-CZ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930775"/>
          </a:xfrm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cs-CZ" altLang="cs-CZ" sz="2400" smtClean="0"/>
              <a:t>KINCLEROVÁ, Miroslava. </a:t>
            </a:r>
            <a:r>
              <a:rPr lang="cs-CZ" altLang="cs-CZ" sz="2400" i="1" smtClean="0"/>
              <a:t>Digitální fotografie pro ženy</a:t>
            </a:r>
            <a:r>
              <a:rPr lang="cs-CZ" altLang="cs-CZ" sz="2400" smtClean="0"/>
              <a:t>.</a:t>
            </a:r>
          </a:p>
          <a:p>
            <a:pPr>
              <a:lnSpc>
                <a:spcPct val="150000"/>
              </a:lnSpc>
            </a:pPr>
            <a:r>
              <a:rPr lang="cs-CZ" altLang="cs-CZ" sz="2400" smtClean="0"/>
              <a:t>PETERSON, Bryan. </a:t>
            </a:r>
            <a:r>
              <a:rPr lang="cs-CZ" altLang="cs-CZ" sz="2400" i="1" smtClean="0"/>
              <a:t>Naučte se vidět kreativně</a:t>
            </a:r>
          </a:p>
          <a:p>
            <a:pPr>
              <a:lnSpc>
                <a:spcPct val="150000"/>
              </a:lnSpc>
            </a:pPr>
            <a:r>
              <a:rPr lang="cs-CZ" altLang="cs-CZ" sz="2400" smtClean="0"/>
              <a:t>FREEMAN, Michael. </a:t>
            </a:r>
            <a:r>
              <a:rPr lang="cs-CZ" altLang="cs-CZ" sz="2400" i="1" smtClean="0"/>
              <a:t>Perfektní expozice</a:t>
            </a:r>
          </a:p>
          <a:p>
            <a:pPr>
              <a:lnSpc>
                <a:spcPct val="150000"/>
              </a:lnSpc>
            </a:pPr>
            <a:r>
              <a:rPr lang="cs-CZ" altLang="cs-CZ" sz="2400" smtClean="0"/>
              <a:t>GATCUM, Chris. </a:t>
            </a:r>
            <a:r>
              <a:rPr lang="cs-CZ" altLang="cs-CZ" sz="2400" i="1" smtClean="0"/>
              <a:t>Fotografické experimenty</a:t>
            </a:r>
            <a:r>
              <a:rPr lang="cs-CZ" altLang="cs-CZ" sz="2400" smtClean="0"/>
              <a:t>.</a:t>
            </a:r>
          </a:p>
          <a:p>
            <a:pPr>
              <a:lnSpc>
                <a:spcPct val="150000"/>
              </a:lnSpc>
            </a:pPr>
            <a:r>
              <a:rPr lang="cs-CZ" altLang="cs-CZ" sz="2400" smtClean="0"/>
              <a:t>TŮMA, Tomáš. </a:t>
            </a:r>
            <a:r>
              <a:rPr lang="cs-CZ" altLang="cs-CZ" sz="2400" i="1" smtClean="0"/>
              <a:t>Kreativní digitální fotografie</a:t>
            </a:r>
          </a:p>
          <a:p>
            <a:pPr>
              <a:lnSpc>
                <a:spcPct val="150000"/>
              </a:lnSpc>
            </a:pPr>
            <a:endParaRPr lang="cs-CZ" altLang="cs-CZ" sz="2400" i="1" smtClean="0"/>
          </a:p>
          <a:p>
            <a:pPr>
              <a:lnSpc>
                <a:spcPct val="150000"/>
              </a:lnSpc>
            </a:pPr>
            <a:r>
              <a:rPr lang="cs-CZ" altLang="cs-CZ" sz="2400" i="1" smtClean="0"/>
              <a:t>www. fotografovani.cz, www.fotoradce.cz</a:t>
            </a:r>
          </a:p>
          <a:p>
            <a:pPr>
              <a:lnSpc>
                <a:spcPct val="150000"/>
              </a:lnSpc>
            </a:pPr>
            <a:r>
              <a:rPr lang="cs-CZ" altLang="cs-CZ" sz="2400" i="1" smtClean="0"/>
              <a:t>Fotoroman.cz, </a:t>
            </a:r>
            <a:r>
              <a:rPr lang="cs-CZ" altLang="cs-CZ" sz="2400" smtClean="0"/>
              <a:t>www.fotoaparaty-fotaky.cz</a:t>
            </a:r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BFEA2DF-33D3-4994-800A-B7DD2014291C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543956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Funkce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401050" cy="4930775"/>
          </a:xfrm>
        </p:spPr>
        <p:txBody>
          <a:bodyPr anchor="ctr"/>
          <a:lstStyle/>
          <a:p>
            <a:r>
              <a:rPr lang="cs-CZ" altLang="cs-CZ" sz="2000" smtClean="0"/>
              <a:t>Množství funkcí hraje pro nejednoho fotografa významnou roli.</a:t>
            </a:r>
          </a:p>
          <a:p>
            <a:pPr>
              <a:buFont typeface="Georgia" pitchFamily="18" charset="0"/>
              <a:buNone/>
            </a:pPr>
            <a:endParaRPr lang="cs-CZ" altLang="cs-CZ" sz="2000" smtClean="0"/>
          </a:p>
          <a:p>
            <a:r>
              <a:rPr lang="cs-CZ" altLang="cs-CZ" sz="2000" b="1" u="sng" smtClean="0"/>
              <a:t>Plná automatika - automatický režim</a:t>
            </a:r>
          </a:p>
          <a:p>
            <a:pPr lvl="1"/>
            <a:r>
              <a:rPr lang="cs-CZ" altLang="cs-CZ" sz="1800" smtClean="0">
                <a:solidFill>
                  <a:schemeClr val="tx1"/>
                </a:solidFill>
              </a:rPr>
              <a:t>Stačí jen zamířit a stisknout spoušť</a:t>
            </a:r>
          </a:p>
          <a:p>
            <a:pPr lvl="1"/>
            <a:r>
              <a:rPr lang="cs-CZ" altLang="cs-CZ" sz="1800" smtClean="0">
                <a:solidFill>
                  <a:schemeClr val="tx1"/>
                </a:solidFill>
              </a:rPr>
              <a:t>Přístroj udělá vše automaticky prakticky v každé situaci</a:t>
            </a:r>
          </a:p>
          <a:p>
            <a:pPr lvl="1"/>
            <a:r>
              <a:rPr lang="cs-CZ" altLang="cs-CZ" sz="1800" smtClean="0">
                <a:solidFill>
                  <a:schemeClr val="tx1"/>
                </a:solidFill>
              </a:rPr>
              <a:t>Univerzálně použitelný</a:t>
            </a:r>
          </a:p>
          <a:p>
            <a:pPr>
              <a:buFont typeface="Georgia" pitchFamily="18" charset="0"/>
              <a:buNone/>
            </a:pPr>
            <a:r>
              <a:rPr lang="cs-CZ" altLang="cs-CZ" sz="2000" smtClean="0"/>
              <a:t> </a:t>
            </a:r>
          </a:p>
          <a:p>
            <a:r>
              <a:rPr lang="cs-CZ" altLang="cs-CZ" sz="2000" b="1" u="sng" smtClean="0"/>
              <a:t>Scénické automatické režimy</a:t>
            </a:r>
          </a:p>
          <a:p>
            <a:pPr lvl="1"/>
            <a:r>
              <a:rPr lang="cs-CZ" altLang="cs-CZ" sz="1800" smtClean="0">
                <a:solidFill>
                  <a:schemeClr val="tx1"/>
                </a:solidFill>
              </a:rPr>
              <a:t>Motivové programy jsou označeny různými symboly</a:t>
            </a:r>
          </a:p>
          <a:p>
            <a:pPr lvl="1"/>
            <a:r>
              <a:rPr lang="cs-CZ" altLang="cs-CZ" sz="1800" smtClean="0">
                <a:solidFill>
                  <a:schemeClr val="tx1"/>
                </a:solidFill>
              </a:rPr>
              <a:t>Například portrét, krajina, makro, noční snímek, západ Slunce,… </a:t>
            </a:r>
          </a:p>
          <a:p>
            <a:pPr lvl="1"/>
            <a:r>
              <a:rPr lang="cs-CZ" altLang="cs-CZ" sz="1800" smtClean="0">
                <a:solidFill>
                  <a:schemeClr val="tx1"/>
                </a:solidFill>
              </a:rPr>
              <a:t>Nastaví fotoaparát optimálně pro daný typ snímku</a:t>
            </a:r>
          </a:p>
          <a:p>
            <a:pPr lvl="1"/>
            <a:r>
              <a:rPr lang="cs-CZ" altLang="cs-CZ" sz="1800" smtClean="0">
                <a:solidFill>
                  <a:schemeClr val="tx1"/>
                </a:solidFill>
              </a:rPr>
              <a:t>Podává lepší výsledky než plně automatický režim</a:t>
            </a:r>
          </a:p>
          <a:p>
            <a:endParaRPr lang="cs-CZ" altLang="cs-CZ" sz="2000" smtClean="0"/>
          </a:p>
          <a:p>
            <a:pPr>
              <a:buFont typeface="Georgia" pitchFamily="18" charset="0"/>
              <a:buNone/>
            </a:pPr>
            <a:endParaRPr lang="cs-CZ" altLang="cs-CZ" sz="2000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8F2D7C-A3E9-45DC-AED7-BACC4B0DC28E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543956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Funkce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401050" cy="3286125"/>
          </a:xfrm>
        </p:spPr>
        <p:txBody>
          <a:bodyPr anchor="ctr"/>
          <a:lstStyle/>
          <a:p>
            <a:r>
              <a:rPr lang="cs-CZ" altLang="cs-CZ" sz="2000" b="1" u="sng" smtClean="0"/>
              <a:t>Poloautomatické expoziční režimy:</a:t>
            </a:r>
            <a:endParaRPr lang="cs-CZ" altLang="cs-CZ" sz="2000" smtClean="0"/>
          </a:p>
          <a:p>
            <a:pPr lvl="1"/>
            <a:r>
              <a:rPr lang="cs-CZ" altLang="cs-CZ" sz="2000" smtClean="0">
                <a:solidFill>
                  <a:schemeClr val="tx1"/>
                </a:solidFill>
              </a:rPr>
              <a:t>Ne všechny fotoaparáty </a:t>
            </a:r>
          </a:p>
          <a:p>
            <a:pPr lvl="1"/>
            <a:r>
              <a:rPr lang="cs-CZ" altLang="cs-CZ" sz="2000" smtClean="0">
                <a:solidFill>
                  <a:schemeClr val="tx1"/>
                </a:solidFill>
              </a:rPr>
              <a:t>Jejich přítomnost většinou signalizuje fotoaparát vyšší třídy. </a:t>
            </a:r>
          </a:p>
          <a:p>
            <a:pPr lvl="1"/>
            <a:r>
              <a:rPr lang="cs-CZ" altLang="cs-CZ" sz="2000" smtClean="0">
                <a:solidFill>
                  <a:schemeClr val="tx1"/>
                </a:solidFill>
              </a:rPr>
              <a:t>Obvykle označovány P, S, A, M nebo P, Tv, Av, M, kde M značí již plně manuální režim</a:t>
            </a:r>
          </a:p>
          <a:p>
            <a:pPr lvl="1"/>
            <a:r>
              <a:rPr lang="cs-CZ" altLang="cs-CZ" sz="2000" smtClean="0">
                <a:solidFill>
                  <a:schemeClr val="tx1"/>
                </a:solidFill>
              </a:rPr>
              <a:t>Automatika je rádce, některé hodnoty dokonce sama nastavuje a tím šetří čas, nicméně za výsledek je zodpovědný fotograf</a:t>
            </a:r>
          </a:p>
          <a:p>
            <a:pPr lvl="1"/>
            <a:r>
              <a:rPr lang="cs-CZ" altLang="cs-CZ" sz="2000" smtClean="0">
                <a:solidFill>
                  <a:schemeClr val="tx1"/>
                </a:solidFill>
              </a:rPr>
              <a:t>Fotograf má svobodnou vůli cokoliv nastavit</a:t>
            </a:r>
          </a:p>
          <a:p>
            <a:endParaRPr lang="cs-CZ" altLang="cs-CZ" sz="2000" smtClean="0"/>
          </a:p>
          <a:p>
            <a:endParaRPr lang="cs-CZ" altLang="cs-CZ" sz="2000" smtClean="0"/>
          </a:p>
          <a:p>
            <a:pPr>
              <a:buFont typeface="Georgia" pitchFamily="18" charset="0"/>
              <a:buNone/>
            </a:pPr>
            <a:endParaRPr lang="cs-CZ" altLang="cs-CZ" sz="2000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9C160BD-205A-4B64-BEFB-9618E8C36C30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cs-CZ" altLang="cs-CZ">
              <a:solidFill>
                <a:srgbClr val="FFFFFF"/>
              </a:solidFill>
            </a:endParaRPr>
          </a:p>
        </p:txBody>
      </p:sp>
      <p:pic>
        <p:nvPicPr>
          <p:cNvPr id="2560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4143375"/>
            <a:ext cx="368141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543956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Funkce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401050" cy="4429125"/>
          </a:xfrm>
        </p:spPr>
        <p:txBody>
          <a:bodyPr anchor="ctr"/>
          <a:lstStyle/>
          <a:p>
            <a:r>
              <a:rPr lang="cs-CZ" altLang="cs-CZ" sz="2000" b="1" u="sng" smtClean="0"/>
              <a:t>Plně manuální režim </a:t>
            </a:r>
            <a:endParaRPr lang="cs-CZ" altLang="cs-CZ" sz="2000" smtClean="0"/>
          </a:p>
          <a:p>
            <a:pPr lvl="1">
              <a:lnSpc>
                <a:spcPct val="150000"/>
              </a:lnSpc>
            </a:pPr>
            <a:r>
              <a:rPr lang="cs-CZ" altLang="cs-CZ" sz="1800" smtClean="0">
                <a:solidFill>
                  <a:schemeClr val="tx1"/>
                </a:solidFill>
              </a:rPr>
              <a:t>Umožní převzít kontrolu nad všemi veličinami určujícími expozici, čili expozičním časem, clonou a ISO citlivostí. </a:t>
            </a:r>
          </a:p>
          <a:p>
            <a:pPr lvl="1">
              <a:lnSpc>
                <a:spcPct val="150000"/>
              </a:lnSpc>
            </a:pPr>
            <a:r>
              <a:rPr lang="cs-CZ" altLang="cs-CZ" sz="1800" smtClean="0">
                <a:solidFill>
                  <a:schemeClr val="tx1"/>
                </a:solidFill>
              </a:rPr>
              <a:t>Automatika je zcela vypnuta a nadále funguje jen jako rádce</a:t>
            </a:r>
          </a:p>
          <a:p>
            <a:pPr lvl="1">
              <a:lnSpc>
                <a:spcPct val="150000"/>
              </a:lnSpc>
            </a:pPr>
            <a:r>
              <a:rPr lang="cs-CZ" altLang="cs-CZ" sz="1800" smtClean="0">
                <a:solidFill>
                  <a:schemeClr val="tx1"/>
                </a:solidFill>
              </a:rPr>
              <a:t>V hledáčku se obvykle dozvíte odchylku vámi nastavených hodnot od hodnot, kterými by exponovala automatika. </a:t>
            </a:r>
          </a:p>
          <a:p>
            <a:pPr lvl="1">
              <a:lnSpc>
                <a:spcPct val="150000"/>
              </a:lnSpc>
            </a:pPr>
            <a:r>
              <a:rPr lang="cs-CZ" altLang="cs-CZ" sz="1800" smtClean="0">
                <a:solidFill>
                  <a:schemeClr val="tx1"/>
                </a:solidFill>
              </a:rPr>
              <a:t>Díky plně manuálnímu režimu </a:t>
            </a:r>
            <a:r>
              <a:rPr lang="cs-CZ" altLang="cs-CZ" sz="1800" b="1" smtClean="0">
                <a:solidFill>
                  <a:schemeClr val="tx1"/>
                </a:solidFill>
              </a:rPr>
              <a:t>dostává vaše kreativita zelenou.</a:t>
            </a:r>
          </a:p>
          <a:p>
            <a:pPr lvl="1">
              <a:lnSpc>
                <a:spcPct val="150000"/>
              </a:lnSpc>
            </a:pPr>
            <a:r>
              <a:rPr lang="cs-CZ" altLang="cs-CZ" sz="1800" b="1" smtClean="0">
                <a:solidFill>
                  <a:schemeClr val="tx1"/>
                </a:solidFill>
              </a:rPr>
              <a:t>Vyžaduje znalost teorie o správné expozici</a:t>
            </a:r>
          </a:p>
          <a:p>
            <a:pPr>
              <a:buFont typeface="Georgia" pitchFamily="18" charset="0"/>
              <a:buNone/>
            </a:pPr>
            <a:endParaRPr lang="cs-CZ" altLang="cs-CZ" sz="200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ACD1202-8396-4465-917A-9CC8A6B586FD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543956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Displej a hledáček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401050" cy="4714875"/>
          </a:xfrm>
        </p:spPr>
        <p:txBody>
          <a:bodyPr anchor="ctr"/>
          <a:lstStyle/>
          <a:p>
            <a:pPr>
              <a:buFont typeface="Georgia" pitchFamily="18" charset="0"/>
              <a:buNone/>
            </a:pPr>
            <a:r>
              <a:rPr lang="cs-CZ" altLang="cs-CZ" sz="2400" b="1" u="sng" smtClean="0"/>
              <a:t>Displej </a:t>
            </a:r>
          </a:p>
          <a:p>
            <a:r>
              <a:rPr lang="cs-CZ" altLang="cs-CZ" sz="2000" smtClean="0"/>
              <a:t>Velikost a rozlišení </a:t>
            </a:r>
            <a:r>
              <a:rPr lang="cs-CZ" altLang="cs-CZ" sz="2000" b="1" smtClean="0"/>
              <a:t>displeje</a:t>
            </a:r>
            <a:r>
              <a:rPr lang="cs-CZ" altLang="cs-CZ" sz="2000" smtClean="0"/>
              <a:t> určí, jak jemný a velký obraz zadní displej vykreslí. </a:t>
            </a:r>
          </a:p>
          <a:p>
            <a:r>
              <a:rPr lang="cs-CZ" altLang="cs-CZ" sz="2000" smtClean="0"/>
              <a:t>Je-li výklopný , je to příjemné, nikoliv však nutné.</a:t>
            </a:r>
          </a:p>
          <a:p>
            <a:r>
              <a:rPr lang="cs-CZ" altLang="cs-CZ" sz="2000" b="1" smtClean="0"/>
              <a:t>Důležité </a:t>
            </a:r>
            <a:r>
              <a:rPr lang="cs-CZ" altLang="cs-CZ" sz="2000" smtClean="0"/>
              <a:t>- jak je displej vidět </a:t>
            </a:r>
            <a:r>
              <a:rPr lang="cs-CZ" altLang="cs-CZ" sz="2000" b="1" smtClean="0"/>
              <a:t>na prudkém slunci</a:t>
            </a:r>
          </a:p>
          <a:p>
            <a:endParaRPr lang="cs-CZ" altLang="cs-CZ" sz="2000" smtClean="0"/>
          </a:p>
          <a:p>
            <a:pPr>
              <a:buFont typeface="Georgia" pitchFamily="18" charset="0"/>
              <a:buNone/>
            </a:pPr>
            <a:r>
              <a:rPr lang="cs-CZ" altLang="cs-CZ" sz="2400" b="1" u="sng" smtClean="0"/>
              <a:t>Hledáček</a:t>
            </a:r>
          </a:p>
          <a:p>
            <a:r>
              <a:rPr lang="cs-CZ" altLang="cs-CZ" sz="2000" smtClean="0"/>
              <a:t>Řada kompaktních fotoaparátů hledáček již vůbec nemá </a:t>
            </a:r>
          </a:p>
          <a:p>
            <a:r>
              <a:rPr lang="cs-CZ" altLang="cs-CZ" sz="2000" smtClean="0"/>
              <a:t>Vše se odehrává přes zadní displej</a:t>
            </a:r>
          </a:p>
          <a:p>
            <a:r>
              <a:rPr lang="cs-CZ" altLang="cs-CZ" sz="2000" smtClean="0"/>
              <a:t>Pokročilé kompakty mají většinou </a:t>
            </a:r>
            <a:r>
              <a:rPr lang="cs-CZ" altLang="cs-CZ" sz="2000" b="1" smtClean="0"/>
              <a:t>elektronický hledáček</a:t>
            </a:r>
            <a:r>
              <a:rPr lang="cs-CZ" altLang="cs-CZ" sz="2000" smtClean="0"/>
              <a:t> </a:t>
            </a:r>
            <a:br>
              <a:rPr lang="cs-CZ" altLang="cs-CZ" sz="2000" smtClean="0"/>
            </a:br>
            <a:r>
              <a:rPr lang="cs-CZ" altLang="cs-CZ" sz="2000" smtClean="0"/>
              <a:t>(v hledáčku je displej),</a:t>
            </a:r>
          </a:p>
          <a:p>
            <a:r>
              <a:rPr lang="cs-CZ" altLang="cs-CZ" sz="2000" smtClean="0"/>
              <a:t>Opravdu optický a tudíž reálný pohled na scénu skrze objektiv nabízí jen </a:t>
            </a:r>
            <a:r>
              <a:rPr lang="cs-CZ" altLang="cs-CZ" sz="2000" b="1" smtClean="0"/>
              <a:t>pravé digitální zrcadlovky</a:t>
            </a:r>
            <a:r>
              <a:rPr lang="cs-CZ" altLang="cs-CZ" sz="2000" smtClean="0"/>
              <a:t>.</a:t>
            </a:r>
          </a:p>
          <a:p>
            <a:pPr>
              <a:buFont typeface="Georgia" pitchFamily="18" charset="0"/>
              <a:buNone/>
            </a:pPr>
            <a:endParaRPr lang="cs-CZ" altLang="cs-CZ" sz="2000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5EAE3C7-646D-4F24-9003-681680F47F50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543956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Další parametry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401050" cy="4714875"/>
          </a:xfrm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cs-CZ" altLang="cs-CZ" sz="2000" b="1" smtClean="0"/>
              <a:t>Reakční doba </a:t>
            </a:r>
            <a:r>
              <a:rPr lang="cs-CZ" altLang="cs-CZ" sz="2000" smtClean="0"/>
              <a:t>- rychlost pořízení snímku od zmáčknutí spouště</a:t>
            </a:r>
          </a:p>
          <a:p>
            <a:pPr>
              <a:lnSpc>
                <a:spcPct val="150000"/>
              </a:lnSpc>
            </a:pPr>
            <a:r>
              <a:rPr lang="cs-CZ" altLang="cs-CZ" sz="2000" b="1" smtClean="0"/>
              <a:t>Záznam videa</a:t>
            </a:r>
            <a:r>
              <a:rPr lang="cs-CZ" altLang="cs-CZ" sz="2000" smtClean="0"/>
              <a:t> - někdy dokonce ve </a:t>
            </a:r>
            <a:r>
              <a:rPr lang="cs-CZ" altLang="cs-CZ" sz="2000" b="1" smtClean="0"/>
              <a:t>Full HD</a:t>
            </a:r>
          </a:p>
          <a:p>
            <a:pPr>
              <a:lnSpc>
                <a:spcPct val="150000"/>
              </a:lnSpc>
            </a:pPr>
            <a:r>
              <a:rPr lang="cs-CZ" altLang="cs-CZ" sz="2000" b="1" smtClean="0"/>
              <a:t>Blesk</a:t>
            </a:r>
            <a:r>
              <a:rPr lang="cs-CZ" altLang="cs-CZ" sz="2000" smtClean="0"/>
              <a:t>  - kompaktních fotoaparátů má dosah jen řádově </a:t>
            </a:r>
            <a:r>
              <a:rPr lang="cs-CZ" altLang="cs-CZ" sz="2000" b="1" smtClean="0"/>
              <a:t>3 až 5 metrů</a:t>
            </a:r>
          </a:p>
          <a:p>
            <a:pPr>
              <a:lnSpc>
                <a:spcPct val="150000"/>
              </a:lnSpc>
            </a:pPr>
            <a:r>
              <a:rPr lang="cs-CZ" altLang="cs-CZ" sz="2000" b="1" smtClean="0"/>
              <a:t>Materiál těla – </a:t>
            </a:r>
            <a:r>
              <a:rPr lang="cs-CZ" altLang="cs-CZ" sz="2000" smtClean="0"/>
              <a:t>kov, plast</a:t>
            </a:r>
          </a:p>
          <a:p>
            <a:pPr>
              <a:lnSpc>
                <a:spcPct val="150000"/>
              </a:lnSpc>
            </a:pPr>
            <a:r>
              <a:rPr lang="cs-CZ" altLang="cs-CZ" sz="2000" b="1" smtClean="0"/>
              <a:t>Paměťová média </a:t>
            </a:r>
            <a:r>
              <a:rPr lang="cs-CZ" altLang="cs-CZ" sz="2000" smtClean="0"/>
              <a:t>– vnitřní paměť, karty (kabely pro přenos dat)</a:t>
            </a:r>
          </a:p>
          <a:p>
            <a:pPr>
              <a:lnSpc>
                <a:spcPct val="150000"/>
              </a:lnSpc>
            </a:pPr>
            <a:r>
              <a:rPr lang="cs-CZ" altLang="cs-CZ" sz="2000" b="1" smtClean="0"/>
              <a:t>Zdroj napájení </a:t>
            </a:r>
            <a:r>
              <a:rPr lang="cs-CZ" altLang="cs-CZ" sz="2000" smtClean="0"/>
              <a:t>– Baterie, akumulátor</a:t>
            </a:r>
          </a:p>
          <a:p>
            <a:endParaRPr lang="cs-CZ" altLang="cs-CZ" sz="2000" smtClean="0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CA162D-7689-48F6-980A-D9F957BC58C9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543956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Vybíráme fotoaparát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401050" cy="4714875"/>
          </a:xfrm>
        </p:spPr>
        <p:txBody>
          <a:bodyPr anchor="ctr"/>
          <a:lstStyle/>
          <a:p>
            <a:r>
              <a:rPr lang="cs-CZ" altLang="cs-CZ" sz="2000" smtClean="0"/>
              <a:t>Pořizuju si fotoaparát jen k příležitostnému pořízení momentky do rodinného fotoalba, nebo chci využít této techniky ke kreativnímu tvoření? Jinak řečeno: </a:t>
            </a:r>
            <a:r>
              <a:rPr lang="cs-CZ" altLang="cs-CZ" sz="2000" b="1" smtClean="0"/>
              <a:t>Potřebuju digitální kompakt, nebo raději zrcadlovku?</a:t>
            </a:r>
            <a:endParaRPr lang="cs-CZ" altLang="cs-CZ" sz="2000" smtClean="0"/>
          </a:p>
          <a:p>
            <a:endParaRPr lang="cs-CZ" altLang="cs-CZ" sz="2000" smtClean="0"/>
          </a:p>
          <a:p>
            <a:r>
              <a:rPr lang="cs-CZ" altLang="cs-CZ" sz="2000" smtClean="0"/>
              <a:t>Chci se fotografování věnovat opravdu vážně?</a:t>
            </a:r>
          </a:p>
          <a:p>
            <a:r>
              <a:rPr lang="cs-CZ" altLang="cs-CZ" sz="2000" smtClean="0"/>
              <a:t>Mám na svého koníčka dostatek času?</a:t>
            </a:r>
          </a:p>
          <a:p>
            <a:r>
              <a:rPr lang="cs-CZ" altLang="cs-CZ" sz="2000" smtClean="0"/>
              <a:t>Chci se naučit manuálně ovládat svůj fotoaparát a dosahovat tak lepších výsledků?</a:t>
            </a:r>
          </a:p>
          <a:p>
            <a:r>
              <a:rPr lang="cs-CZ" altLang="cs-CZ" sz="2000" smtClean="0"/>
              <a:t>Chci mít kvalitní fotografie s nízkým šumem?</a:t>
            </a:r>
          </a:p>
          <a:p>
            <a:r>
              <a:rPr lang="cs-CZ" altLang="cs-CZ" sz="2000" smtClean="0"/>
              <a:t>Vadilo by mi nosit fotovybavení, které může vážit i par kilo?</a:t>
            </a:r>
          </a:p>
          <a:p>
            <a:r>
              <a:rPr lang="cs-CZ" altLang="cs-CZ" sz="2000" smtClean="0"/>
              <a:t>Mohu si dovolit investovat do fotoaparátu a fotovýbavy?</a:t>
            </a:r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4C61F00-5386-4A36-BAFA-42CCC8DEAB30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543956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Kompaktní digitální fotoaparáty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428625" y="1428750"/>
            <a:ext cx="8401050" cy="1928813"/>
          </a:xfrm>
        </p:spPr>
        <p:txBody>
          <a:bodyPr anchor="ctr"/>
          <a:lstStyle/>
          <a:p>
            <a:r>
              <a:rPr lang="cs-CZ" altLang="cs-CZ" sz="2000" smtClean="0"/>
              <a:t>Nejrozšířenější typ fotoaparátů </a:t>
            </a:r>
          </a:p>
          <a:p>
            <a:r>
              <a:rPr lang="cs-CZ" altLang="cs-CZ" sz="2000" smtClean="0"/>
              <a:t>Splňují většinu požadavků typických spotřebitelů. </a:t>
            </a:r>
          </a:p>
          <a:p>
            <a:r>
              <a:rPr lang="cs-CZ" altLang="cs-CZ" sz="2000" smtClean="0"/>
              <a:t>Jedná se o malé fotoaparáty, doslova do kapsy.</a:t>
            </a:r>
          </a:p>
          <a:p>
            <a:endParaRPr lang="cs-CZ" altLang="cs-CZ" sz="2000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6BB3E48-8FB8-470D-B7CC-83594C13C77B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cs-CZ" altLang="cs-CZ">
              <a:solidFill>
                <a:srgbClr val="FFFFFF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00063" y="3143250"/>
          <a:ext cx="8001000" cy="3506788"/>
        </p:xfrm>
        <a:graphic>
          <a:graphicData uri="http://schemas.openxmlformats.org/drawingml/2006/table">
            <a:tbl>
              <a:tblPr/>
              <a:tblGrid>
                <a:gridCol w="3295245"/>
                <a:gridCol w="4705755"/>
              </a:tblGrid>
              <a:tr h="410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Výhody</a:t>
                      </a:r>
                      <a:endParaRPr lang="cs-CZ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Nevýhody</a:t>
                      </a:r>
                      <a:endParaRPr lang="cs-CZ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+ Malé rozměry, nízká hmotnost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 Nízká kvalita fotografie, vysoký šum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410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+ Jednoduché ovládání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 Mnohdy absence hledáčku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+ Nízká pořizovací cena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 Nízká odolnost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410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 Titěrné ovládání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10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 Pouze malé přiblížení (nahrazováno digitálním zoomem)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410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 Velmi dlouhá reakční doba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cs-C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Slabý blesk, nízká světelnost objektivu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543956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EVF – nepravé digitální zrcadlovky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357188" y="1285875"/>
            <a:ext cx="8401050" cy="3286125"/>
          </a:xfrm>
        </p:spPr>
        <p:txBody>
          <a:bodyPr anchor="ctr"/>
          <a:lstStyle/>
          <a:p>
            <a:r>
              <a:rPr lang="cs-CZ" altLang="cs-CZ" sz="2000" smtClean="0"/>
              <a:t>Často nazývány falešnými zrcadlovkami</a:t>
            </a:r>
          </a:p>
          <a:p>
            <a:r>
              <a:rPr lang="cs-CZ" altLang="cs-CZ" sz="2000" smtClean="0"/>
              <a:t>Obsahují </a:t>
            </a:r>
            <a:r>
              <a:rPr lang="cs-CZ" altLang="cs-CZ" sz="2000" b="1" smtClean="0"/>
              <a:t>elektronický hledáček</a:t>
            </a:r>
            <a:r>
              <a:rPr lang="cs-CZ" altLang="cs-CZ" sz="2000" smtClean="0"/>
              <a:t>, což je vlastně displej umístěný v hledáčku. </a:t>
            </a:r>
          </a:p>
          <a:p>
            <a:r>
              <a:rPr lang="cs-CZ" altLang="cs-CZ" sz="2000" smtClean="0"/>
              <a:t>Oproti kompaktním fotoaparátům možnost manuálního ovládání. </a:t>
            </a:r>
          </a:p>
          <a:p>
            <a:r>
              <a:rPr lang="cs-CZ" altLang="cs-CZ" sz="2000" smtClean="0"/>
              <a:t>Jejich objektivy patří mezi tzv. ultra zoomy - mají široký rozsah ohniskové vzdálenosti.</a:t>
            </a:r>
          </a:p>
          <a:p>
            <a:r>
              <a:rPr lang="cs-CZ" altLang="cs-CZ" sz="2000" smtClean="0"/>
              <a:t>Za objektivem je přímo snímací čip</a:t>
            </a:r>
          </a:p>
          <a:p>
            <a:pPr lvl="1"/>
            <a:r>
              <a:rPr lang="cs-CZ" altLang="cs-CZ" sz="1800" smtClean="0">
                <a:solidFill>
                  <a:schemeClr val="tx1"/>
                </a:solidFill>
              </a:rPr>
              <a:t>Omezené rozlišení displeje (nelze ostřit „od oka") </a:t>
            </a:r>
          </a:p>
          <a:p>
            <a:pPr lvl="1"/>
            <a:r>
              <a:rPr lang="cs-CZ" altLang="cs-CZ" sz="1800" smtClean="0">
                <a:solidFill>
                  <a:schemeClr val="tx1"/>
                </a:solidFill>
              </a:rPr>
              <a:t>Pomalé obnovování obrazu, když elektronika aparátu „nestíhá“</a:t>
            </a:r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4F4CCFC-C4AF-496F-B9DA-3FBA3B89A61C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cs-CZ" altLang="cs-CZ">
              <a:solidFill>
                <a:srgbClr val="FFFFFF"/>
              </a:solidFill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71500" y="4572000"/>
          <a:ext cx="7929563" cy="1943100"/>
        </p:xfrm>
        <a:graphic>
          <a:graphicData uri="http://schemas.openxmlformats.org/drawingml/2006/table">
            <a:tbl>
              <a:tblPr/>
              <a:tblGrid>
                <a:gridCol w="3265823"/>
                <a:gridCol w="4663740"/>
              </a:tblGrid>
              <a:tr h="3238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Výhody</a:t>
                      </a:r>
                      <a:endParaRPr lang="cs-CZ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Nevýhody</a:t>
                      </a:r>
                      <a:endParaRPr lang="cs-CZ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+ Dobrá kvalita obrazu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 Větší rozměry a hmotnost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+ Možnost velkého přiblížení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 Vyšší cena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+ Možnost manuálního ovládání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 Nízká odolnost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+ Digitální hledáček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 Nižší rychlost fotografování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+ Možnost manuálního ostření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 Pomalé obnovování obrazu v hledáčku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543956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Digitální zrcadlovky (DSLR)</a:t>
            </a:r>
            <a:endParaRPr lang="cs-CZ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285750" y="1785938"/>
            <a:ext cx="8401050" cy="4500562"/>
          </a:xfrm>
        </p:spPr>
        <p:txBody>
          <a:bodyPr anchor="ctr"/>
          <a:lstStyle/>
          <a:p>
            <a:r>
              <a:rPr lang="cs-CZ" altLang="cs-CZ" sz="2000" smtClean="0"/>
              <a:t>Stále více rozšířené i mezi běžnou veřejností</a:t>
            </a:r>
          </a:p>
          <a:p>
            <a:r>
              <a:rPr lang="cs-CZ" altLang="cs-CZ" sz="2000" b="1" smtClean="0"/>
              <a:t>Ceny digitálních zrcadlovek stále více přibližují cenám lepších kompaktů</a:t>
            </a:r>
            <a:r>
              <a:rPr lang="cs-CZ" altLang="cs-CZ" sz="2000" smtClean="0"/>
              <a:t>. </a:t>
            </a:r>
          </a:p>
          <a:p>
            <a:r>
              <a:rPr lang="cs-CZ" altLang="cs-CZ" sz="2000" smtClean="0"/>
              <a:t>Princip použití </a:t>
            </a:r>
            <a:r>
              <a:rPr lang="cs-CZ" altLang="cs-CZ" sz="2000" b="1" smtClean="0"/>
              <a:t>sklopného zrcátka</a:t>
            </a:r>
            <a:r>
              <a:rPr lang="cs-CZ" altLang="cs-CZ" sz="2000" smtClean="0"/>
              <a:t> před snímacím čipem</a:t>
            </a:r>
          </a:p>
          <a:p>
            <a:r>
              <a:rPr lang="cs-CZ" altLang="cs-CZ" sz="2000" smtClean="0"/>
              <a:t>Označují se jako </a:t>
            </a:r>
            <a:r>
              <a:rPr lang="cs-CZ" altLang="cs-CZ" sz="2000" b="1" smtClean="0"/>
              <a:t>DSLR</a:t>
            </a:r>
            <a:r>
              <a:rPr lang="cs-CZ" altLang="cs-CZ" sz="2000" smtClean="0"/>
              <a:t> (Digital Single Lens Reflex)</a:t>
            </a:r>
          </a:p>
          <a:p>
            <a:r>
              <a:rPr lang="cs-CZ" altLang="cs-CZ" sz="2000" smtClean="0"/>
              <a:t>Zrcátko odráží světlo, které projde objektivem, do optického hledáčku. A když je zmáčknuta spoušť, </a:t>
            </a:r>
            <a:r>
              <a:rPr lang="cs-CZ" altLang="cs-CZ" sz="2000" b="1" smtClean="0"/>
              <a:t>sklopí se toto zrcátko nahoru</a:t>
            </a:r>
            <a:r>
              <a:rPr lang="cs-CZ" altLang="cs-CZ" sz="2000" smtClean="0"/>
              <a:t>, čímž uvolní cestu světlu přímo směrem skrz závěrku na snímač. </a:t>
            </a:r>
          </a:p>
          <a:p>
            <a:r>
              <a:rPr lang="cs-CZ" altLang="cs-CZ" sz="2000" smtClean="0"/>
              <a:t>Slýcháme opravdové cvakání díky sklopnému zrcátku</a:t>
            </a:r>
          </a:p>
          <a:p>
            <a:r>
              <a:rPr lang="cs-CZ" altLang="cs-CZ" sz="2000" b="1" smtClean="0"/>
              <a:t>"Life View„</a:t>
            </a:r>
            <a:r>
              <a:rPr lang="cs-CZ" altLang="cs-CZ" sz="2000" smtClean="0"/>
              <a:t> - umožňuje sledovat fotografovanou scénu i na displeji</a:t>
            </a:r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3418BA5-7333-444B-8FA3-4EAFBB91F9E1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543956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Digitální zrcadlovky (DSLR)</a:t>
            </a:r>
            <a:endParaRPr lang="cs-CZ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3795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628DCFE-539E-48CF-90F8-9341A924B498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cs-CZ" altLang="cs-CZ">
              <a:solidFill>
                <a:srgbClr val="FFFFFF"/>
              </a:solidFill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714375" y="2071688"/>
          <a:ext cx="7643813" cy="4306887"/>
        </p:xfrm>
        <a:graphic>
          <a:graphicData uri="http://schemas.openxmlformats.org/drawingml/2006/table">
            <a:tbl>
              <a:tblPr/>
              <a:tblGrid>
                <a:gridCol w="4143375"/>
                <a:gridCol w="3500438"/>
              </a:tblGrid>
              <a:tr h="4785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Výhody</a:t>
                      </a:r>
                      <a:endParaRPr lang="cs-CZ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Nevýhody</a:t>
                      </a:r>
                      <a:endParaRPr lang="cs-CZ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5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+ Vysoká kvalita obrazu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 Větší rozměry a hmotnost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4785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+ Vysoká funkční vybavenost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 Vyšší cena (až velmi vysoká)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85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+ Možnost manuálního a bodového ostření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4785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+ Optický hledáček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85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+ Vysoká rychlost fotografování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4785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+ Široká nabídka příslušenství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85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+Vysoká odolnost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4785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+ Možnost výměny objektivů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0668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Princip práce digitálního fotoaparátu</a:t>
            </a:r>
          </a:p>
        </p:txBody>
      </p:sp>
      <p:pic>
        <p:nvPicPr>
          <p:cNvPr id="7171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1395413"/>
            <a:ext cx="7880350" cy="546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Zástupný symbol pro číslo snímku 1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09D6066-86C6-43DF-847D-2BA1703B3F56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716588"/>
          </a:xfrm>
        </p:spPr>
        <p:txBody>
          <a:bodyPr anchor="ctr"/>
          <a:lstStyle/>
          <a:p>
            <a:r>
              <a:rPr lang="cs-CZ" altLang="cs-CZ" smtClean="0"/>
              <a:t>Děkuji za pozornost</a:t>
            </a:r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2839A95-93CA-4B01-A59A-A735D4A63CB5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Snímač (čip, senzor)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401050" cy="4930775"/>
          </a:xfrm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cs-CZ" altLang="cs-CZ" sz="2400" b="1" smtClean="0"/>
              <a:t>Světelná energie </a:t>
            </a:r>
            <a:r>
              <a:rPr lang="cs-CZ" altLang="cs-CZ" sz="2400" smtClean="0"/>
              <a:t>je nositelkou informace</a:t>
            </a:r>
          </a:p>
          <a:p>
            <a:pPr>
              <a:lnSpc>
                <a:spcPct val="150000"/>
              </a:lnSpc>
            </a:pPr>
            <a:r>
              <a:rPr lang="cs-CZ" altLang="cs-CZ" sz="2400" smtClean="0"/>
              <a:t>Technologie CCD nebo CMOS </a:t>
            </a:r>
          </a:p>
          <a:p>
            <a:pPr>
              <a:lnSpc>
                <a:spcPct val="150000"/>
              </a:lnSpc>
            </a:pPr>
            <a:r>
              <a:rPr lang="cs-CZ" altLang="cs-CZ" sz="2400" smtClean="0"/>
              <a:t>Převádí světlo na elektrický signál</a:t>
            </a:r>
          </a:p>
          <a:p>
            <a:pPr>
              <a:lnSpc>
                <a:spcPct val="150000"/>
              </a:lnSpc>
            </a:pPr>
            <a:r>
              <a:rPr lang="cs-CZ" altLang="cs-CZ" sz="2400" smtClean="0"/>
              <a:t>Náboj vzniká postupně během expozice čipu</a:t>
            </a:r>
          </a:p>
          <a:p>
            <a:pPr>
              <a:lnSpc>
                <a:spcPct val="150000"/>
              </a:lnSpc>
            </a:pPr>
            <a:r>
              <a:rPr lang="cs-CZ" altLang="cs-CZ" sz="2400" smtClean="0"/>
              <a:t>Princip vzniku elektrického náboje – </a:t>
            </a:r>
            <a:r>
              <a:rPr lang="cs-CZ" altLang="cs-CZ" sz="2400" b="1" smtClean="0"/>
              <a:t>fotoelektrický jev</a:t>
            </a:r>
          </a:p>
          <a:p>
            <a:pPr>
              <a:lnSpc>
                <a:spcPct val="150000"/>
              </a:lnSpc>
            </a:pPr>
            <a:r>
              <a:rPr lang="cs-CZ" altLang="cs-CZ" sz="2400" smtClean="0"/>
              <a:t>Signál převeden AD převodníkem na binární data</a:t>
            </a:r>
          </a:p>
          <a:p>
            <a:pPr>
              <a:lnSpc>
                <a:spcPct val="150000"/>
              </a:lnSpc>
            </a:pPr>
            <a:r>
              <a:rPr lang="cs-CZ" altLang="cs-CZ" sz="2400" smtClean="0"/>
              <a:t>Fotografie je uložena ve formátu JPEG, TIFF nebo RAW na kartu (do paměti typu Flash)</a:t>
            </a:r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4166171-A443-44A6-97C0-BEEAEBB427DD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Snímač (čip, senzor)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13" y="3143250"/>
            <a:ext cx="4168775" cy="306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043863" cy="4929187"/>
          </a:xfrm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cs-CZ" altLang="cs-CZ" sz="2400" smtClean="0"/>
              <a:t>Dnes výhradně barevné fotografie – </a:t>
            </a:r>
            <a:r>
              <a:rPr lang="cs-CZ" altLang="cs-CZ" sz="2400" b="1" smtClean="0"/>
              <a:t>Bayerova maska</a:t>
            </a:r>
          </a:p>
          <a:p>
            <a:pPr>
              <a:lnSpc>
                <a:spcPct val="150000"/>
              </a:lnSpc>
            </a:pPr>
            <a:r>
              <a:rPr lang="cs-CZ" altLang="cs-CZ" sz="2400" smtClean="0"/>
              <a:t>Každé 4 buňky snímače</a:t>
            </a:r>
            <a:br>
              <a:rPr lang="cs-CZ" altLang="cs-CZ" sz="2400" smtClean="0"/>
            </a:br>
            <a:r>
              <a:rPr lang="cs-CZ" altLang="cs-CZ" sz="2400" smtClean="0"/>
              <a:t>překryty filtrem</a:t>
            </a:r>
          </a:p>
          <a:p>
            <a:pPr>
              <a:lnSpc>
                <a:spcPct val="150000"/>
              </a:lnSpc>
            </a:pPr>
            <a:r>
              <a:rPr lang="cs-CZ" altLang="cs-CZ" sz="2400" smtClean="0"/>
              <a:t>Filtr propouští jen světlo</a:t>
            </a:r>
            <a:br>
              <a:rPr lang="cs-CZ" altLang="cs-CZ" sz="2400" smtClean="0"/>
            </a:br>
            <a:r>
              <a:rPr lang="cs-CZ" altLang="cs-CZ" sz="2400" smtClean="0"/>
              <a:t>určité vlnové délky: </a:t>
            </a:r>
            <a:br>
              <a:rPr lang="cs-CZ" altLang="cs-CZ" sz="2400" smtClean="0"/>
            </a:br>
            <a:r>
              <a:rPr lang="cs-CZ" altLang="cs-CZ" sz="2400" b="1" smtClean="0"/>
              <a:t>červené, </a:t>
            </a:r>
            <a:br>
              <a:rPr lang="cs-CZ" altLang="cs-CZ" sz="2400" b="1" smtClean="0"/>
            </a:br>
            <a:r>
              <a:rPr lang="cs-CZ" altLang="cs-CZ" sz="2400" b="1" smtClean="0"/>
              <a:t>modré, </a:t>
            </a:r>
            <a:br>
              <a:rPr lang="cs-CZ" altLang="cs-CZ" sz="2400" b="1" smtClean="0"/>
            </a:br>
            <a:r>
              <a:rPr lang="cs-CZ" altLang="cs-CZ" sz="2400" b="1" smtClean="0"/>
              <a:t>zelené (RGB)</a:t>
            </a:r>
          </a:p>
        </p:txBody>
      </p:sp>
      <p:sp>
        <p:nvSpPr>
          <p:cNvPr id="9221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CF3912D-50C9-4838-8AEC-D83D6FB8043F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Lidské oko vs. snímač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401050" cy="4930775"/>
          </a:xfrm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cs-CZ" altLang="cs-CZ" sz="2400" b="1" smtClean="0"/>
              <a:t>Spektrální citlivost – citlivější na zelenou barvu </a:t>
            </a:r>
            <a:r>
              <a:rPr lang="cs-CZ" altLang="cs-CZ" sz="2400" smtClean="0"/>
              <a:t>( Bayerova maska obsahuje více zelených filtrů)</a:t>
            </a:r>
          </a:p>
          <a:p>
            <a:pPr>
              <a:lnSpc>
                <a:spcPct val="110000"/>
              </a:lnSpc>
              <a:buFont typeface="Georgia" pitchFamily="18" charset="0"/>
              <a:buNone/>
            </a:pPr>
            <a:endParaRPr lang="cs-CZ" altLang="cs-CZ" sz="2400" smtClean="0"/>
          </a:p>
          <a:p>
            <a:pPr>
              <a:lnSpc>
                <a:spcPct val="110000"/>
              </a:lnSpc>
            </a:pPr>
            <a:r>
              <a:rPr lang="cs-CZ" altLang="cs-CZ" sz="2400" smtClean="0"/>
              <a:t>6-8 milionů buněk citlivých na barvu (čípků) a až 150 milionů buněk citlivých na jas (tyčinek)</a:t>
            </a:r>
            <a:br>
              <a:rPr lang="cs-CZ" altLang="cs-CZ" sz="2400" smtClean="0"/>
            </a:br>
            <a:r>
              <a:rPr lang="cs-CZ" altLang="cs-CZ" sz="2400" smtClean="0"/>
              <a:t>              	Lidské oko rozezná </a:t>
            </a:r>
            <a:r>
              <a:rPr lang="cs-CZ" altLang="cs-CZ" sz="2400" b="1" smtClean="0"/>
              <a:t>6-8 mil. </a:t>
            </a:r>
            <a:r>
              <a:rPr lang="cs-CZ" altLang="cs-CZ" sz="2400" smtClean="0"/>
              <a:t>barev</a:t>
            </a:r>
            <a:br>
              <a:rPr lang="cs-CZ" altLang="cs-CZ" sz="2400" smtClean="0"/>
            </a:br>
            <a:r>
              <a:rPr lang="cs-CZ" altLang="cs-CZ" sz="2400" smtClean="0"/>
              <a:t>		Fotoaparát zaznamená více jak </a:t>
            </a:r>
            <a:r>
              <a:rPr lang="cs-CZ" altLang="cs-CZ" sz="2400" b="1" smtClean="0"/>
              <a:t>16 mil. </a:t>
            </a:r>
            <a:r>
              <a:rPr lang="cs-CZ" altLang="cs-CZ" sz="2400" smtClean="0"/>
              <a:t>barev</a:t>
            </a:r>
            <a:br>
              <a:rPr lang="cs-CZ" altLang="cs-CZ" sz="2400" smtClean="0"/>
            </a:br>
            <a:endParaRPr lang="cs-CZ" altLang="cs-CZ" sz="2400" smtClean="0"/>
          </a:p>
          <a:p>
            <a:pPr>
              <a:lnSpc>
                <a:spcPct val="110000"/>
              </a:lnSpc>
            </a:pPr>
            <a:r>
              <a:rPr lang="cs-CZ" altLang="cs-CZ" sz="2400" smtClean="0"/>
              <a:t>barevného rozlišení tak digitální fotoaparáty lidské oko prakticky překonaly</a:t>
            </a:r>
          </a:p>
          <a:p>
            <a:pPr>
              <a:lnSpc>
                <a:spcPct val="110000"/>
              </a:lnSpc>
            </a:pPr>
            <a:r>
              <a:rPr lang="cs-CZ" altLang="cs-CZ" sz="2400" smtClean="0"/>
              <a:t>fotoaparáty nedosahují dynamického rozsahu oka</a:t>
            </a:r>
          </a:p>
          <a:p>
            <a:pPr>
              <a:lnSpc>
                <a:spcPct val="110000"/>
              </a:lnSpc>
            </a:pPr>
            <a:endParaRPr lang="cs-CZ" altLang="cs-CZ" sz="2400" smtClean="0"/>
          </a:p>
        </p:txBody>
      </p:sp>
      <p:sp>
        <p:nvSpPr>
          <p:cNvPr id="4" name="Šipka doprava 3"/>
          <p:cNvSpPr/>
          <p:nvPr/>
        </p:nvSpPr>
        <p:spPr>
          <a:xfrm>
            <a:off x="928688" y="3786188"/>
            <a:ext cx="1000125" cy="28575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928688" y="4071938"/>
            <a:ext cx="1000125" cy="28575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24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24001B1-27B1-4437-B07A-5596094D3B59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Snímač (čip, senzor)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401050" cy="3643312"/>
          </a:xfrm>
        </p:spPr>
        <p:txBody>
          <a:bodyPr anchor="ctr">
            <a:normAutofit fontScale="92500"/>
          </a:bodyPr>
          <a:lstStyle/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b="1" u="sng" dirty="0" smtClean="0"/>
              <a:t>Rozlišení snímače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Nejdůležitější parametr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Udává se v </a:t>
            </a:r>
            <a:r>
              <a:rPr lang="cs-CZ" sz="2200" dirty="0" err="1" smtClean="0">
                <a:solidFill>
                  <a:schemeClr val="tx1"/>
                </a:solidFill>
              </a:rPr>
              <a:t>megapixelech</a:t>
            </a:r>
            <a:r>
              <a:rPr lang="cs-CZ" sz="2200" dirty="0" smtClean="0">
                <a:solidFill>
                  <a:schemeClr val="tx1"/>
                </a:solidFill>
              </a:rPr>
              <a:t> (</a:t>
            </a:r>
            <a:r>
              <a:rPr lang="cs-CZ" sz="2200" dirty="0" err="1" smtClean="0">
                <a:solidFill>
                  <a:schemeClr val="tx1"/>
                </a:solidFill>
              </a:rPr>
              <a:t>Mpx</a:t>
            </a:r>
            <a:r>
              <a:rPr lang="cs-CZ" sz="2200" dirty="0" smtClean="0">
                <a:solidFill>
                  <a:schemeClr val="tx1"/>
                </a:solidFill>
              </a:rPr>
              <a:t>)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Na vyvolání fotografie 10 x 15 3Mpx stačí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Pokud bychom chtěli z obrázku dělat výřezy nebo zvětšeniny, pak je situace jiná a vyplatí se dodržovat pravidlo, čím víc </a:t>
            </a:r>
            <a:r>
              <a:rPr lang="cs-CZ" sz="2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pixelů</a:t>
            </a:r>
            <a:r>
              <a:rPr lang="cs-CZ" sz="2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, tím lépe.</a:t>
            </a:r>
            <a:endParaRPr lang="cs-CZ" sz="2200" dirty="0" smtClean="0">
              <a:solidFill>
                <a:schemeClr val="tx1"/>
              </a:solidFill>
            </a:endParaRPr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xfrm>
            <a:off x="8143875" y="0"/>
            <a:ext cx="762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FBA52A7-217C-4BAA-B8E7-7678AB9AD152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28625" y="5572125"/>
            <a:ext cx="8286750" cy="9588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/>
              <a:t>Pixel </a:t>
            </a:r>
            <a:r>
              <a:rPr lang="cs-CZ" sz="2000" dirty="0"/>
              <a:t>– nejmenší prvek obrazu, nese informaci o svém umístění a barvě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 err="1"/>
              <a:t>Megapixel</a:t>
            </a:r>
            <a:r>
              <a:rPr lang="cs-CZ" sz="2000" b="1" dirty="0"/>
              <a:t> </a:t>
            </a:r>
            <a:r>
              <a:rPr lang="cs-CZ" sz="2000" dirty="0"/>
              <a:t>– milion bodů (</a:t>
            </a:r>
            <a:r>
              <a:rPr lang="cs-CZ" sz="2000" dirty="0" err="1"/>
              <a:t>pixelů</a:t>
            </a:r>
            <a:r>
              <a:rPr lang="cs-CZ" sz="20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Snímač (čip, senzor)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63"/>
            <a:ext cx="8401050" cy="4930775"/>
          </a:xfrm>
        </p:spPr>
        <p:txBody>
          <a:bodyPr anchor="ctr">
            <a:normAutofit lnSpcReduction="10000"/>
          </a:bodyPr>
          <a:lstStyle/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 smtClean="0"/>
              <a:t>Nepsaným standardem rozměr kinofilmu </a:t>
            </a:r>
            <a:r>
              <a:rPr lang="cs-CZ" sz="2400" b="1" dirty="0" smtClean="0"/>
              <a:t>24 x 36 </a:t>
            </a:r>
            <a:r>
              <a:rPr lang="cs-CZ" sz="2400" dirty="0" smtClean="0"/>
              <a:t>mm.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 smtClean="0"/>
              <a:t>S velikostí snímače narůstá cena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 smtClean="0"/>
              <a:t>Levné kompakty – malý senzor – obraz dopadající na snímač se </a:t>
            </a:r>
            <a:r>
              <a:rPr lang="cs-CZ" sz="2400" b="1" dirty="0" smtClean="0"/>
              <a:t>zmenší </a:t>
            </a:r>
            <a:r>
              <a:rPr lang="cs-CZ" sz="2400" dirty="0" smtClean="0"/>
              <a:t>(ovlivňuje to zorný úhel)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b="1" u="sng" dirty="0" err="1" smtClean="0"/>
              <a:t>Crop</a:t>
            </a:r>
            <a:r>
              <a:rPr lang="cs-CZ" sz="2400" b="1" u="sng" dirty="0" smtClean="0"/>
              <a:t> faktor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Udává zmenšení zorného úhlu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err="1" smtClean="0">
                <a:solidFill>
                  <a:schemeClr val="tx1"/>
                </a:solidFill>
              </a:rPr>
              <a:t>Crop</a:t>
            </a:r>
            <a:r>
              <a:rPr lang="cs-CZ" sz="2200" dirty="0" smtClean="0">
                <a:solidFill>
                  <a:schemeClr val="tx1"/>
                </a:solidFill>
              </a:rPr>
              <a:t> faktor 1 – </a:t>
            </a:r>
            <a:r>
              <a:rPr lang="cs-CZ" sz="2200" dirty="0" err="1" smtClean="0">
                <a:solidFill>
                  <a:schemeClr val="tx1"/>
                </a:solidFill>
              </a:rPr>
              <a:t>full</a:t>
            </a:r>
            <a:r>
              <a:rPr lang="cs-CZ" sz="2200" dirty="0" smtClean="0">
                <a:solidFill>
                  <a:schemeClr val="tx1"/>
                </a:solidFill>
              </a:rPr>
              <a:t> </a:t>
            </a:r>
            <a:r>
              <a:rPr lang="cs-CZ" sz="2200" dirty="0" err="1" smtClean="0">
                <a:solidFill>
                  <a:schemeClr val="tx1"/>
                </a:solidFill>
              </a:rPr>
              <a:t>frame</a:t>
            </a:r>
            <a:endParaRPr lang="cs-CZ" sz="2200" dirty="0" smtClean="0">
              <a:solidFill>
                <a:schemeClr val="tx1"/>
              </a:solidFill>
            </a:endParaRP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Zrcadlovky: 1,6 a méně</a:t>
            </a:r>
          </a:p>
          <a:p>
            <a:pPr marL="658368" lvl="1" indent="-246888" fontAlgn="auto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Kompakty: i více jak 6</a:t>
            </a:r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6A10284-FDA0-4BBC-A1D7-0EA7140568BC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6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Snímač (čip, senzor)</a:t>
            </a:r>
          </a:p>
        </p:txBody>
      </p:sp>
      <p:sp>
        <p:nvSpPr>
          <p:cNvPr id="13315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4FB558-F783-4760-BD5A-3F096607FB8B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 altLang="cs-CZ">
              <a:solidFill>
                <a:srgbClr val="FFFFFF"/>
              </a:solidFill>
            </a:endParaRPr>
          </a:p>
        </p:txBody>
      </p:sp>
      <p:pic>
        <p:nvPicPr>
          <p:cNvPr id="13316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857375"/>
            <a:ext cx="8143875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129</TotalTime>
  <Words>1662</Words>
  <Application>Microsoft Office PowerPoint</Application>
  <PresentationFormat>Předvádění na obrazovce (4:3)</PresentationFormat>
  <Paragraphs>286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Trebuchet MS</vt:lpstr>
      <vt:lpstr>Arial</vt:lpstr>
      <vt:lpstr>Georgia</vt:lpstr>
      <vt:lpstr>Wingdings 2</vt:lpstr>
      <vt:lpstr>Calibri</vt:lpstr>
      <vt:lpstr>Times New Roman</vt:lpstr>
      <vt:lpstr>Urbanistický</vt:lpstr>
      <vt:lpstr> Poznejte svůj fotoaparát </vt:lpstr>
      <vt:lpstr>Doporučená literatura</vt:lpstr>
      <vt:lpstr>Princip práce digitálního fotoaparátu</vt:lpstr>
      <vt:lpstr>Snímač (čip, senzor)</vt:lpstr>
      <vt:lpstr>Snímač (čip, senzor)</vt:lpstr>
      <vt:lpstr>Lidské oko vs. snímač</vt:lpstr>
      <vt:lpstr>Snímač (čip, senzor)</vt:lpstr>
      <vt:lpstr>Snímač (čip, senzor)</vt:lpstr>
      <vt:lpstr>Snímač (čip, senzor)</vt:lpstr>
      <vt:lpstr>Snímač (čip, senzor)</vt:lpstr>
      <vt:lpstr>Objektiv (optika)</vt:lpstr>
      <vt:lpstr>Objektiv (optika)</vt:lpstr>
      <vt:lpstr>Objektiv (optika)</vt:lpstr>
      <vt:lpstr>Objektiv (optika)</vt:lpstr>
      <vt:lpstr>Objektivy podle ohniskové vzdálenosti</vt:lpstr>
      <vt:lpstr>Objektivy podle ohniskové vzdálenosti</vt:lpstr>
      <vt:lpstr>Objektivy podle ohniskové vzdálenosti</vt:lpstr>
      <vt:lpstr>Objektiv (optika)</vt:lpstr>
      <vt:lpstr>Objektiv (optika)</vt:lpstr>
      <vt:lpstr>Funkce</vt:lpstr>
      <vt:lpstr>Funkce</vt:lpstr>
      <vt:lpstr>Funkce</vt:lpstr>
      <vt:lpstr>Displej a hledáček</vt:lpstr>
      <vt:lpstr>Další parametry</vt:lpstr>
      <vt:lpstr>Vybíráme fotoaparát</vt:lpstr>
      <vt:lpstr>Kompaktní digitální fotoaparáty</vt:lpstr>
      <vt:lpstr>EVF – nepravé digitální zrcadlovky</vt:lpstr>
      <vt:lpstr>Digitální zrcadlovky (DSLR)</vt:lpstr>
      <vt:lpstr>Digitální zrcadlovky (DSLR)</vt:lpstr>
      <vt:lpstr>Prezentace aplikace PowerPoint</vt:lpstr>
    </vt:vector>
  </TitlesOfParts>
  <Company>UTB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Poznejte svůj fotoaparát</dc:title>
  <dc:creator>UTB</dc:creator>
  <cp:lastModifiedBy>UČEBNA ŠKOLENÍ</cp:lastModifiedBy>
  <cp:revision>19</cp:revision>
  <dcterms:created xsi:type="dcterms:W3CDTF">2011-10-03T07:31:11Z</dcterms:created>
  <dcterms:modified xsi:type="dcterms:W3CDTF">2014-10-15T06:27:25Z</dcterms:modified>
</cp:coreProperties>
</file>