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92" r:id="rId3"/>
    <p:sldId id="293" r:id="rId4"/>
    <p:sldId id="258" r:id="rId5"/>
    <p:sldId id="259" r:id="rId6"/>
    <p:sldId id="260" r:id="rId7"/>
    <p:sldId id="257" r:id="rId8"/>
    <p:sldId id="261" r:id="rId9"/>
    <p:sldId id="262" r:id="rId10"/>
    <p:sldId id="263" r:id="rId11"/>
    <p:sldId id="299" r:id="rId12"/>
    <p:sldId id="264" r:id="rId13"/>
    <p:sldId id="300" r:id="rId14"/>
    <p:sldId id="265" r:id="rId15"/>
    <p:sldId id="301" r:id="rId16"/>
    <p:sldId id="267" r:id="rId17"/>
    <p:sldId id="266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77758-69D0-482B-B6E3-D7AA6B2BE13E}" type="datetimeFigureOut">
              <a:rPr lang="cs-CZ" smtClean="0"/>
              <a:pPr/>
              <a:t>1.3.2015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AA814-E7B8-431A-A7BE-556409901A0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AA814-E7B8-431A-A7BE-556409901A0E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AA814-E7B8-431A-A7BE-556409901A0E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1D14C34-1072-4CC5-BD6D-6319777BE02A}" type="datetimeFigureOut">
              <a:rPr lang="cs-CZ" smtClean="0"/>
              <a:pPr/>
              <a:t>1.3.2015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FCDCF39-401E-4B6B-97E8-55B4C36076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4C34-1072-4CC5-BD6D-6319777BE02A}" type="datetimeFigureOut">
              <a:rPr lang="cs-CZ" smtClean="0"/>
              <a:pPr/>
              <a:t>1.3.2015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CF39-401E-4B6B-97E8-55B4C36076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4C34-1072-4CC5-BD6D-6319777BE02A}" type="datetimeFigureOut">
              <a:rPr lang="cs-CZ" smtClean="0"/>
              <a:pPr/>
              <a:t>1.3.2015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CF39-401E-4B6B-97E8-55B4C36076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1D14C34-1072-4CC5-BD6D-6319777BE02A}" type="datetimeFigureOut">
              <a:rPr lang="cs-CZ" smtClean="0"/>
              <a:pPr/>
              <a:t>1.3.2015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CDCF39-401E-4B6B-97E8-55B4C36076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1D14C34-1072-4CC5-BD6D-6319777BE02A}" type="datetimeFigureOut">
              <a:rPr lang="cs-CZ" smtClean="0"/>
              <a:pPr/>
              <a:t>1.3.2015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FCDCF39-401E-4B6B-97E8-55B4C36076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4C34-1072-4CC5-BD6D-6319777BE02A}" type="datetimeFigureOut">
              <a:rPr lang="cs-CZ" smtClean="0"/>
              <a:pPr/>
              <a:t>1.3.2015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CF39-401E-4B6B-97E8-55B4C36076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4C34-1072-4CC5-BD6D-6319777BE02A}" type="datetimeFigureOut">
              <a:rPr lang="cs-CZ" smtClean="0"/>
              <a:pPr/>
              <a:t>1.3.2015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CF39-401E-4B6B-97E8-55B4C36076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1D14C34-1072-4CC5-BD6D-6319777BE02A}" type="datetimeFigureOut">
              <a:rPr lang="cs-CZ" smtClean="0"/>
              <a:pPr/>
              <a:t>1.3.2015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CDCF39-401E-4B6B-97E8-55B4C36076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4C34-1072-4CC5-BD6D-6319777BE02A}" type="datetimeFigureOut">
              <a:rPr lang="cs-CZ" smtClean="0"/>
              <a:pPr/>
              <a:t>1.3.2015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CF39-401E-4B6B-97E8-55B4C36076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1D14C34-1072-4CC5-BD6D-6319777BE02A}" type="datetimeFigureOut">
              <a:rPr lang="cs-CZ" smtClean="0"/>
              <a:pPr/>
              <a:t>1.3.2015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CDCF39-401E-4B6B-97E8-55B4C36076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1D14C34-1072-4CC5-BD6D-6319777BE02A}" type="datetimeFigureOut">
              <a:rPr lang="cs-CZ" smtClean="0"/>
              <a:pPr/>
              <a:t>1.3.2015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CDCF39-401E-4B6B-97E8-55B4C36076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D14C34-1072-4CC5-BD6D-6319777BE02A}" type="datetimeFigureOut">
              <a:rPr lang="cs-CZ" smtClean="0"/>
              <a:pPr/>
              <a:t>1.3.2015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FCDCF39-401E-4B6B-97E8-55B4C36076C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kp.cz/o-knihovne/odborne-cinnosti/zpracovani-fondu/katalogizacni-politika/minimalni-zaznam-rda-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RDA - </a:t>
            </a:r>
            <a:r>
              <a:rPr lang="cs-CZ" dirty="0" err="1" smtClean="0"/>
              <a:t>Resource</a:t>
            </a:r>
            <a:r>
              <a:rPr lang="cs-CZ" dirty="0" smtClean="0"/>
              <a:t> </a:t>
            </a:r>
            <a:r>
              <a:rPr lang="cs-CZ" dirty="0" err="1" smtClean="0"/>
              <a:t>Description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Access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Trocha teorie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Terminologie RDA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Entity 1. skupiny (FRBR)</a:t>
            </a:r>
          </a:p>
          <a:p>
            <a:pPr lvl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Dílo</a:t>
            </a:r>
            <a:r>
              <a:rPr lang="cs-CZ" dirty="0" smtClean="0"/>
              <a:t> – intelektuální nebo umělecký výtvor (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obsah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Nemateriální, abstraktní myšlenka (Homérova Iliada)</a:t>
            </a:r>
          </a:p>
          <a:p>
            <a:pPr lvl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Vyjádření</a:t>
            </a:r>
            <a:r>
              <a:rPr lang="cs-CZ" dirty="0" smtClean="0"/>
              <a:t> – intelektuální nebo umělecká realizace díla ve formě alfanumerické, hudební nebo choreografické notace, zvuku, obrazu, objektu nebo kombinace</a:t>
            </a:r>
          </a:p>
          <a:p>
            <a:pPr lvl="2"/>
            <a:r>
              <a:rPr lang="cs-CZ" dirty="0" smtClean="0"/>
              <a:t>Výsledek realizace díla v určité formě</a:t>
            </a:r>
          </a:p>
          <a:p>
            <a:pPr lvl="2"/>
            <a:r>
              <a:rPr lang="cs-CZ" dirty="0" smtClean="0"/>
              <a:t>Změna formy znamená jiné vyjádření (překlady, zhudebnění, dramatizace…)</a:t>
            </a:r>
          </a:p>
          <a:p>
            <a:pPr lvl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Provedení</a:t>
            </a:r>
            <a:r>
              <a:rPr lang="cs-CZ" dirty="0" smtClean="0"/>
              <a:t> – fyzické ztělesnění vyjádření díla</a:t>
            </a:r>
          </a:p>
          <a:p>
            <a:pPr lvl="2"/>
            <a:r>
              <a:rPr lang="cs-CZ" dirty="0" smtClean="0"/>
              <a:t>Spojené s fyzickým nosičem, vydání (je předmětem </a:t>
            </a:r>
            <a:r>
              <a:rPr lang="cs-CZ" dirty="0" err="1" smtClean="0"/>
              <a:t>bibl</a:t>
            </a:r>
            <a:r>
              <a:rPr lang="cs-CZ" dirty="0" smtClean="0"/>
              <a:t>. popisu)</a:t>
            </a:r>
          </a:p>
          <a:p>
            <a:pPr lvl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Jednotka</a:t>
            </a:r>
            <a:r>
              <a:rPr lang="cs-CZ" dirty="0" smtClean="0"/>
              <a:t> – exemplář nebo výskyt provedení</a:t>
            </a:r>
          </a:p>
          <a:p>
            <a:pPr lvl="2"/>
            <a:r>
              <a:rPr lang="cs-CZ" dirty="0" smtClean="0"/>
              <a:t>Jedinečný exemplář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Entity 1</a:t>
            </a:r>
            <a:endParaRPr lang="cs-CZ" dirty="0"/>
          </a:p>
        </p:txBody>
      </p:sp>
      <p:pic>
        <p:nvPicPr>
          <p:cNvPr id="1026" name="Picture 2" descr="D:\Dokumenty\Obrázky\Moje naskenované obrázky\2014-06 (červen)\Entity 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2132856"/>
            <a:ext cx="7057929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Terminologie RDA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Entity 2. skupiny (FRAD – autority)</a:t>
            </a:r>
          </a:p>
          <a:p>
            <a:pPr lvl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Osoba </a:t>
            </a:r>
            <a:r>
              <a:rPr lang="cs-CZ" dirty="0" smtClean="0"/>
              <a:t>– jednotlivec</a:t>
            </a:r>
          </a:p>
          <a:p>
            <a:pPr lvl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Rodina</a:t>
            </a:r>
            <a:r>
              <a:rPr lang="cs-CZ" dirty="0" smtClean="0"/>
              <a:t> – dva a více osob prezentovaných jako rodina</a:t>
            </a:r>
          </a:p>
          <a:p>
            <a:pPr lvl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Korporace</a:t>
            </a:r>
            <a:r>
              <a:rPr lang="cs-CZ" dirty="0" smtClean="0"/>
              <a:t> – skupina osob prezentovaných jako jednotka 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Entity 2</a:t>
            </a:r>
            <a:endParaRPr lang="cs-CZ" dirty="0"/>
          </a:p>
        </p:txBody>
      </p:sp>
      <p:pic>
        <p:nvPicPr>
          <p:cNvPr id="2050" name="Picture 2" descr="D:\Dokumenty\Obrázky\Moje naskenované obrázky\2014-06 (červen)\Entity 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5"/>
            <a:ext cx="7056784" cy="4916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Terminologie RDA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Entity 3. skupiny (FRSAD) – předmět</a:t>
            </a:r>
          </a:p>
          <a:p>
            <a:pPr lvl="1"/>
            <a:r>
              <a:rPr lang="cs-CZ" dirty="0" smtClean="0"/>
              <a:t>Pojem</a:t>
            </a:r>
          </a:p>
          <a:p>
            <a:pPr lvl="1"/>
            <a:r>
              <a:rPr lang="cs-CZ" dirty="0" smtClean="0"/>
              <a:t>Objekt</a:t>
            </a:r>
          </a:p>
          <a:p>
            <a:pPr lvl="1"/>
            <a:r>
              <a:rPr lang="cs-CZ" dirty="0" smtClean="0"/>
              <a:t>Událost (akce)</a:t>
            </a:r>
          </a:p>
          <a:p>
            <a:pPr lvl="1"/>
            <a:r>
              <a:rPr lang="cs-CZ" dirty="0" smtClean="0"/>
              <a:t>Místo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Entity 3</a:t>
            </a:r>
            <a:endParaRPr lang="cs-CZ" dirty="0"/>
          </a:p>
        </p:txBody>
      </p:sp>
      <p:pic>
        <p:nvPicPr>
          <p:cNvPr id="3074" name="Picture 2" descr="D:\Dokumenty\Obrázky\Moje naskenované obrázky\2014-06 (červen)\Entity 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00200"/>
            <a:ext cx="7200800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Terminologie RDA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Oblast údajů</a:t>
            </a:r>
          </a:p>
          <a:p>
            <a:r>
              <a:rPr lang="cs-CZ" dirty="0" smtClean="0"/>
              <a:t>Záhlaví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Unifikovaný název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Hlavní záhlaví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Autor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Prvek</a:t>
            </a:r>
          </a:p>
          <a:p>
            <a:r>
              <a:rPr lang="cs-CZ" dirty="0" smtClean="0"/>
              <a:t>Autorizovaný vstupní (selekční) prvek</a:t>
            </a:r>
          </a:p>
          <a:p>
            <a:r>
              <a:rPr lang="cs-CZ" dirty="0" smtClean="0"/>
              <a:t>Konvenční nebo preferovaný název </a:t>
            </a:r>
          </a:p>
          <a:p>
            <a:r>
              <a:rPr lang="cs-CZ" dirty="0" smtClean="0"/>
              <a:t>Preferovaný název + autorizovaný vstupní prvek pro tvůrce</a:t>
            </a:r>
          </a:p>
          <a:p>
            <a:r>
              <a:rPr lang="cs-CZ" dirty="0" smtClean="0"/>
              <a:t>Tvůrce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smtClean="0"/>
              <a:t>AACR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RDA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Terminologie RDA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 smtClean="0"/>
              <a:t>Fyzický popis</a:t>
            </a:r>
          </a:p>
          <a:p>
            <a:r>
              <a:rPr lang="cs-CZ" dirty="0" smtClean="0"/>
              <a:t>Odkaz typu viz</a:t>
            </a:r>
          </a:p>
          <a:p>
            <a:r>
              <a:rPr lang="cs-CZ" dirty="0" smtClean="0"/>
              <a:t>Odkaz typu viz též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Obecné označení druhu dokumentu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Popis nosiče</a:t>
            </a:r>
          </a:p>
          <a:p>
            <a:r>
              <a:rPr lang="cs-CZ" dirty="0" smtClean="0"/>
              <a:t>Variantní vstupní prvek</a:t>
            </a:r>
          </a:p>
          <a:p>
            <a:r>
              <a:rPr lang="cs-CZ" dirty="0" smtClean="0"/>
              <a:t>Autorizovaný vstupní prvek pro příbuznou entitu</a:t>
            </a:r>
          </a:p>
          <a:p>
            <a:r>
              <a:rPr lang="cs-CZ" dirty="0" smtClean="0"/>
              <a:t>Typ média</a:t>
            </a:r>
          </a:p>
          <a:p>
            <a:r>
              <a:rPr lang="cs-CZ" dirty="0" smtClean="0"/>
              <a:t>Typ nosiče</a:t>
            </a:r>
          </a:p>
          <a:p>
            <a:r>
              <a:rPr lang="cs-CZ" dirty="0" smtClean="0"/>
              <a:t>Typ obsahu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smtClean="0"/>
              <a:t>AACR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RDA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RDA – byla vydána pro testování v roce 2010</a:t>
            </a:r>
          </a:p>
          <a:p>
            <a:r>
              <a:rPr lang="cs-CZ" dirty="0" smtClean="0"/>
              <a:t>nedefinují podobu bibliografického záznamu – ISBD</a:t>
            </a:r>
          </a:p>
          <a:p>
            <a:r>
              <a:rPr lang="cs-CZ" dirty="0" smtClean="0"/>
              <a:t>RDA – nejsou formátem</a:t>
            </a:r>
          </a:p>
          <a:p>
            <a:r>
              <a:rPr lang="cs-CZ" dirty="0" smtClean="0"/>
              <a:t>MARC21 – přizpůsobuje se RDA</a:t>
            </a:r>
          </a:p>
          <a:p>
            <a:pPr lvl="3"/>
            <a:r>
              <a:rPr lang="cs-CZ" dirty="0" smtClean="0"/>
              <a:t>Neumožňuje všechny aplikace FRBR</a:t>
            </a:r>
          </a:p>
          <a:p>
            <a:pPr lvl="3"/>
            <a:r>
              <a:rPr lang="cs-CZ" dirty="0" smtClean="0"/>
              <a:t>Soubor národních autorit – pouze MARC21</a:t>
            </a:r>
          </a:p>
          <a:p>
            <a:pPr lvl="3"/>
            <a:r>
              <a:rPr lang="cs-CZ" dirty="0" smtClean="0"/>
              <a:t>Souborný katalog – pouze MARC21 a RDA</a:t>
            </a:r>
          </a:p>
          <a:p>
            <a:pPr lvl="3"/>
            <a:r>
              <a:rPr lang="cs-CZ" dirty="0" smtClean="0"/>
              <a:t>Konverze nebudou možné = dvojkolejnost by byla náročná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Pracuje se na novém formátu – BIBFRAME</a:t>
            </a:r>
          </a:p>
          <a:p>
            <a:r>
              <a:rPr lang="cs-CZ" dirty="0" smtClean="0"/>
              <a:t>Nenahradí zcela MARC21 – bude se dále vyvíjet</a:t>
            </a:r>
          </a:p>
          <a:p>
            <a:r>
              <a:rPr lang="cs-CZ" dirty="0" smtClean="0"/>
              <a:t>RDA – nezávislá na jazykovém prostředí</a:t>
            </a:r>
          </a:p>
          <a:p>
            <a:r>
              <a:rPr lang="cs-CZ" dirty="0" smtClean="0"/>
              <a:t>RDA – práce s různými typy dokumentů</a:t>
            </a:r>
          </a:p>
          <a:p>
            <a:r>
              <a:rPr lang="cs-CZ" dirty="0" smtClean="0"/>
              <a:t>RDA – větší pozornost hledisku uživatelů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Harmonogram přechodu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2013</a:t>
            </a:r>
          </a:p>
          <a:p>
            <a:pPr lvl="1"/>
            <a:r>
              <a:rPr lang="cs-CZ" dirty="0" smtClean="0"/>
              <a:t>Schválení minimálního záznamu a doporučeného záznamu pro textové monografické zdroje</a:t>
            </a:r>
          </a:p>
          <a:p>
            <a:pPr lvl="1"/>
            <a:r>
              <a:rPr lang="cs-CZ" dirty="0" smtClean="0"/>
              <a:t>Překlad dodatků MARC21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Harmonogram přechodu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2014</a:t>
            </a:r>
          </a:p>
          <a:p>
            <a:pPr lvl="1"/>
            <a:r>
              <a:rPr lang="cs-CZ" dirty="0" smtClean="0"/>
              <a:t>Schválení minimálních záznamů pro pokračující a speciální zdroje</a:t>
            </a:r>
          </a:p>
          <a:p>
            <a:pPr lvl="1"/>
            <a:r>
              <a:rPr lang="cs-CZ" dirty="0" smtClean="0"/>
              <a:t>Vydání dodatků MARC21 v tištěné podobě</a:t>
            </a:r>
          </a:p>
          <a:p>
            <a:pPr lvl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Metodika bibliografického popisu podle RDA </a:t>
            </a:r>
            <a:r>
              <a:rPr lang="cs-CZ" dirty="0" smtClean="0"/>
              <a:t>–vystavena na webu NK</a:t>
            </a:r>
          </a:p>
          <a:p>
            <a:pPr lvl="1"/>
            <a:r>
              <a:rPr lang="cs-CZ" dirty="0" smtClean="0"/>
              <a:t>Příprava knihovních systémů a SK na RDA</a:t>
            </a:r>
          </a:p>
          <a:p>
            <a:pPr lvl="1"/>
            <a:r>
              <a:rPr lang="cs-CZ" dirty="0" smtClean="0"/>
              <a:t>testování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Harmonogram přechodu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2015</a:t>
            </a:r>
          </a:p>
          <a:p>
            <a:pPr lvl="1"/>
            <a:r>
              <a:rPr lang="cs-CZ" dirty="0" smtClean="0"/>
              <a:t>E-</a:t>
            </a:r>
            <a:r>
              <a:rPr lang="cs-CZ" dirty="0" err="1" smtClean="0"/>
              <a:t>learningové</a:t>
            </a:r>
            <a:r>
              <a:rPr lang="cs-CZ" dirty="0" smtClean="0"/>
              <a:t> kurzy RDA</a:t>
            </a:r>
          </a:p>
          <a:p>
            <a:pPr lvl="1"/>
            <a:r>
              <a:rPr lang="cs-CZ" dirty="0" smtClean="0"/>
              <a:t>1. čtvrtletí – školení školitelů (členů PS)</a:t>
            </a:r>
          </a:p>
          <a:p>
            <a:pPr lvl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1. duben 2015 </a:t>
            </a:r>
            <a:r>
              <a:rPr lang="cs-CZ" dirty="0" smtClean="0"/>
              <a:t>– Souborný katalog</a:t>
            </a:r>
          </a:p>
          <a:p>
            <a:pPr lvl="2"/>
            <a:r>
              <a:rPr lang="cs-CZ" dirty="0" smtClean="0"/>
              <a:t>Začíná přebírat záznamy podle RDA</a:t>
            </a:r>
          </a:p>
          <a:p>
            <a:pPr lvl="2"/>
            <a:r>
              <a:rPr lang="cs-CZ" dirty="0" smtClean="0"/>
              <a:t>Končí přebírání záznamů podle AACR</a:t>
            </a:r>
          </a:p>
          <a:p>
            <a:pPr lvl="2"/>
            <a:r>
              <a:rPr lang="cs-CZ" dirty="0" smtClean="0"/>
              <a:t>Retro </a:t>
            </a:r>
            <a:r>
              <a:rPr lang="cs-CZ" dirty="0" smtClean="0"/>
              <a:t>záznamy stažené ze SK – zaslat ve stažené podobě</a:t>
            </a:r>
          </a:p>
          <a:p>
            <a:pPr lvl="2"/>
            <a:r>
              <a:rPr lang="cs-CZ" dirty="0" smtClean="0"/>
              <a:t>Retro záznamy, které SK nevlastní – zaslat v podobě RDA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Minimální záznam RDA/MARC21 pro textové monografické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Schválen na jednáních Pracovních skupin pro jmenné a věcné zpracování 2013</a:t>
            </a:r>
          </a:p>
          <a:p>
            <a:r>
              <a:rPr lang="cs-CZ" dirty="0" smtClean="0"/>
              <a:t>Závazný pro knihovny dodávající do Souborného katalogu</a:t>
            </a:r>
          </a:p>
          <a:p>
            <a:r>
              <a:rPr lang="cs-CZ" dirty="0" smtClean="0"/>
              <a:t>Minimální </a:t>
            </a:r>
            <a:r>
              <a:rPr lang="cs-CZ" dirty="0" smtClean="0"/>
              <a:t>záznam: </a:t>
            </a:r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nkp.cz</a:t>
            </a:r>
            <a:r>
              <a:rPr lang="cs-CZ" dirty="0" smtClean="0">
                <a:hlinkClick r:id="rId3"/>
              </a:rPr>
              <a:t>/o-</a:t>
            </a:r>
            <a:r>
              <a:rPr lang="cs-CZ" dirty="0" err="1" smtClean="0">
                <a:hlinkClick r:id="rId3"/>
              </a:rPr>
              <a:t>knihovne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odborne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cinnosti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zpracovani</a:t>
            </a:r>
            <a:r>
              <a:rPr lang="cs-CZ" dirty="0" smtClean="0">
                <a:hlinkClick r:id="rId3"/>
              </a:rPr>
              <a:t>-fondu/</a:t>
            </a:r>
            <a:r>
              <a:rPr lang="cs-CZ" dirty="0" err="1" smtClean="0">
                <a:hlinkClick r:id="rId3"/>
              </a:rPr>
              <a:t>katalogizacni</a:t>
            </a:r>
            <a:r>
              <a:rPr lang="cs-CZ" dirty="0" smtClean="0">
                <a:hlinkClick r:id="rId3"/>
              </a:rPr>
              <a:t>-politika/</a:t>
            </a:r>
            <a:r>
              <a:rPr lang="cs-CZ" dirty="0" err="1" smtClean="0">
                <a:hlinkClick r:id="rId3"/>
              </a:rPr>
              <a:t>minimalni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zaznam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rda</a:t>
            </a:r>
            <a:r>
              <a:rPr lang="cs-CZ" dirty="0" smtClean="0">
                <a:hlinkClick r:id="rId3"/>
              </a:rPr>
              <a:t>-2</a:t>
            </a:r>
            <a:r>
              <a:rPr lang="cs-CZ" dirty="0" smtClean="0"/>
              <a:t> </a:t>
            </a:r>
          </a:p>
          <a:p>
            <a:r>
              <a:rPr lang="cs-CZ" dirty="0" smtClean="0"/>
              <a:t>Věcné údaje: MDT nebo Konspekt, pole 655 Žánr/forma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Doporučený záznam RDA/MARC21 pro textové monografické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Úroveň povinná pro krajské knihovny</a:t>
            </a:r>
          </a:p>
          <a:p>
            <a:r>
              <a:rPr lang="cs-CZ" dirty="0" smtClean="0"/>
              <a:t>Nad úroveň minimálního záznamu:</a:t>
            </a:r>
          </a:p>
          <a:p>
            <a:pPr lvl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130</a:t>
            </a:r>
            <a:r>
              <a:rPr lang="cs-CZ" dirty="0" smtClean="0"/>
              <a:t> Unifikovaný název pro anonymní dílo</a:t>
            </a:r>
          </a:p>
          <a:p>
            <a:pPr lvl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240</a:t>
            </a:r>
            <a:r>
              <a:rPr lang="cs-CZ" dirty="0" smtClean="0"/>
              <a:t> Unifikovaný název pro dílo s autorem</a:t>
            </a:r>
          </a:p>
          <a:p>
            <a:pPr lvl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337</a:t>
            </a:r>
            <a:r>
              <a:rPr lang="cs-CZ" dirty="0" smtClean="0"/>
              <a:t> Typ média</a:t>
            </a:r>
          </a:p>
          <a:p>
            <a:pPr lvl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730</a:t>
            </a:r>
            <a:r>
              <a:rPr lang="cs-CZ" dirty="0" smtClean="0"/>
              <a:t> Unifikovaný název pro další anonymní dílo</a:t>
            </a:r>
          </a:p>
          <a:p>
            <a:pPr lvl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700, 710, 711 </a:t>
            </a:r>
            <a:r>
              <a:rPr lang="cs-CZ" dirty="0" smtClean="0"/>
              <a:t>ve tvaru Autor/dílo</a:t>
            </a:r>
          </a:p>
          <a:p>
            <a:pPr lvl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800, 810, 811, 830 </a:t>
            </a:r>
            <a:r>
              <a:rPr lang="cs-CZ" dirty="0" smtClean="0"/>
              <a:t>Vedlejší záhlaví pro edici</a:t>
            </a:r>
          </a:p>
          <a:p>
            <a:pPr lvl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650 </a:t>
            </a:r>
            <a:r>
              <a:rPr lang="cs-CZ" dirty="0" smtClean="0"/>
              <a:t>Vedlejší věcné záhlaví – Věcné téma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Terminologie RDA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Vychází z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FRBR </a:t>
            </a:r>
            <a:r>
              <a:rPr lang="cs-CZ" dirty="0" smtClean="0"/>
              <a:t>(Funkční požadavky na bibliografické záznamy)</a:t>
            </a:r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Zdroj</a:t>
            </a:r>
            <a:r>
              <a:rPr lang="cs-CZ" dirty="0" smtClean="0"/>
              <a:t> – dokument který je předmětem popisu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Entita</a:t>
            </a:r>
            <a:r>
              <a:rPr lang="cs-CZ" dirty="0" smtClean="0"/>
              <a:t> – klíčový objekt zájmu uživatelů bibliografických údajů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Atribut</a:t>
            </a:r>
            <a:r>
              <a:rPr lang="cs-CZ" dirty="0" smtClean="0"/>
              <a:t> – vlastnost entity umožňuje entitu pojmenovat, popsat a vyhledat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Vztah</a:t>
            </a:r>
            <a:r>
              <a:rPr lang="cs-CZ" dirty="0" smtClean="0"/>
              <a:t> – vztahy mezi entitami (atributy) – např. osoby k dílu – tvůrce, vlastník, vydavatel, předmět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624</TotalTime>
  <Words>581</Words>
  <Application>Microsoft Office PowerPoint</Application>
  <PresentationFormat>Předvádění na obrazovce (4:3)</PresentationFormat>
  <Paragraphs>117</Paragraphs>
  <Slides>17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Arkýř</vt:lpstr>
      <vt:lpstr>RDA - Resource Description and Access</vt:lpstr>
      <vt:lpstr>Úvod</vt:lpstr>
      <vt:lpstr>Úvod</vt:lpstr>
      <vt:lpstr>Harmonogram přechodu</vt:lpstr>
      <vt:lpstr>Harmonogram přechodu</vt:lpstr>
      <vt:lpstr>Harmonogram přechodu</vt:lpstr>
      <vt:lpstr>Minimální záznam RDA/MARC21 pro textové monografické zdroje</vt:lpstr>
      <vt:lpstr>Doporučený záznam RDA/MARC21 pro textové monografické zdroje</vt:lpstr>
      <vt:lpstr>Terminologie RDA</vt:lpstr>
      <vt:lpstr>Terminologie RDA</vt:lpstr>
      <vt:lpstr>Entity 1</vt:lpstr>
      <vt:lpstr>Terminologie RDA </vt:lpstr>
      <vt:lpstr>Entity 2</vt:lpstr>
      <vt:lpstr>Terminologie RDA</vt:lpstr>
      <vt:lpstr>Entity 3</vt:lpstr>
      <vt:lpstr>Terminologie RDA</vt:lpstr>
      <vt:lpstr>Terminologie RDA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RDA - Resource Description and Access</dc:title>
  <dc:creator>vaskova</dc:creator>
  <cp:lastModifiedBy>Hana</cp:lastModifiedBy>
  <cp:revision>69</cp:revision>
  <dcterms:created xsi:type="dcterms:W3CDTF">2014-06-13T08:50:52Z</dcterms:created>
  <dcterms:modified xsi:type="dcterms:W3CDTF">2015-03-01T18:18:09Z</dcterms:modified>
</cp:coreProperties>
</file>